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1.xml" ContentType="application/vnd.openxmlformats-officedocument.presentationml.comments+xml"/>
  <Override PartName="/ppt/notesSlides/notesSlide23.xml" ContentType="application/vnd.openxmlformats-officedocument.presentationml.notesSlide+xml"/>
  <Override PartName="/ppt/comments/comment2.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omments/comment3.xml" ContentType="application/vnd.openxmlformats-officedocument.presentationml.comment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omments/comment4.xml" ContentType="application/vnd.openxmlformats-officedocument.presentationml.comment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89" r:id="rId2"/>
  </p:sldMasterIdLst>
  <p:notesMasterIdLst>
    <p:notesMasterId r:id="rId39"/>
  </p:notesMasterIdLst>
  <p:handoutMasterIdLst>
    <p:handoutMasterId r:id="rId40"/>
  </p:handoutMasterIdLst>
  <p:sldIdLst>
    <p:sldId id="263" r:id="rId3"/>
    <p:sldId id="441" r:id="rId4"/>
    <p:sldId id="385" r:id="rId5"/>
    <p:sldId id="342" r:id="rId6"/>
    <p:sldId id="341" r:id="rId7"/>
    <p:sldId id="329" r:id="rId8"/>
    <p:sldId id="330" r:id="rId9"/>
    <p:sldId id="331" r:id="rId10"/>
    <p:sldId id="332" r:id="rId11"/>
    <p:sldId id="333" r:id="rId12"/>
    <p:sldId id="334" r:id="rId13"/>
    <p:sldId id="340" r:id="rId14"/>
    <p:sldId id="431" r:id="rId15"/>
    <p:sldId id="432" r:id="rId16"/>
    <p:sldId id="262" r:id="rId17"/>
    <p:sldId id="433" r:id="rId18"/>
    <p:sldId id="380" r:id="rId19"/>
    <p:sldId id="434" r:id="rId20"/>
    <p:sldId id="375" r:id="rId21"/>
    <p:sldId id="442" r:id="rId22"/>
    <p:sldId id="443" r:id="rId23"/>
    <p:sldId id="444" r:id="rId24"/>
    <p:sldId id="436" r:id="rId25"/>
    <p:sldId id="392" r:id="rId26"/>
    <p:sldId id="437" r:id="rId27"/>
    <p:sldId id="438" r:id="rId28"/>
    <p:sldId id="439" r:id="rId29"/>
    <p:sldId id="398" r:id="rId30"/>
    <p:sldId id="404" r:id="rId31"/>
    <p:sldId id="405" r:id="rId32"/>
    <p:sldId id="407" r:id="rId33"/>
    <p:sldId id="406" r:id="rId34"/>
    <p:sldId id="408" r:id="rId35"/>
    <p:sldId id="409" r:id="rId36"/>
    <p:sldId id="445" r:id="rId37"/>
    <p:sldId id="440" r:id="rId38"/>
  </p:sldIdLst>
  <p:sldSz cx="9144000" cy="6858000" type="screen4x3"/>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59857A7-F430-4EE6-B994-F510B0AE8F4E}">
          <p14:sldIdLst>
            <p14:sldId id="263"/>
            <p14:sldId id="441"/>
            <p14:sldId id="385"/>
            <p14:sldId id="342"/>
            <p14:sldId id="341"/>
            <p14:sldId id="329"/>
            <p14:sldId id="330"/>
            <p14:sldId id="331"/>
            <p14:sldId id="332"/>
            <p14:sldId id="333"/>
            <p14:sldId id="334"/>
            <p14:sldId id="340"/>
            <p14:sldId id="431"/>
            <p14:sldId id="432"/>
            <p14:sldId id="262"/>
            <p14:sldId id="433"/>
            <p14:sldId id="380"/>
            <p14:sldId id="434"/>
            <p14:sldId id="375"/>
            <p14:sldId id="442"/>
            <p14:sldId id="443"/>
            <p14:sldId id="444"/>
            <p14:sldId id="436"/>
            <p14:sldId id="392"/>
            <p14:sldId id="437"/>
            <p14:sldId id="438"/>
            <p14:sldId id="439"/>
            <p14:sldId id="398"/>
            <p14:sldId id="404"/>
            <p14:sldId id="405"/>
            <p14:sldId id="407"/>
            <p14:sldId id="406"/>
            <p14:sldId id="408"/>
            <p14:sldId id="409"/>
            <p14:sldId id="445"/>
            <p14:sldId id="440"/>
          </p14:sldIdLst>
        </p14:section>
      </p14:sectionLst>
    </p:ext>
    <p:ext uri="{EFAFB233-063F-42B5-8137-9DF3F51BA10A}">
      <p15:sldGuideLst xmlns:p15="http://schemas.microsoft.com/office/powerpoint/2012/main">
        <p15:guide id="1" orient="horz" pos="2157">
          <p15:clr>
            <a:srgbClr val="A4A3A4"/>
          </p15:clr>
        </p15:guide>
        <p15:guide id="3" pos="344">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aver, Jenny" initials="WJ" lastIdx="5" clrIdx="0"/>
  <p:cmAuthor id="1" name="JRJ" initials="RJ" lastIdx="28" clrIdx="1">
    <p:extLst>
      <p:ext uri="{19B8F6BF-5375-455C-9EA6-DF929625EA0E}">
        <p15:presenceInfo xmlns:p15="http://schemas.microsoft.com/office/powerpoint/2012/main" userId="JRJ" providerId="None"/>
      </p:ext>
    </p:extLst>
  </p:cmAuthor>
  <p:cmAuthor id="2" name="Rodmell, Ian" initials="RI" lastIdx="28" clrIdx="2">
    <p:extLst>
      <p:ext uri="{19B8F6BF-5375-455C-9EA6-DF929625EA0E}">
        <p15:presenceInfo xmlns:p15="http://schemas.microsoft.com/office/powerpoint/2012/main" userId="S-1-5-21-1757981266-1078081533-725345543-37627" providerId="AD"/>
      </p:ext>
    </p:extLst>
  </p:cmAuthor>
  <p:cmAuthor id="3" name="Woodbridge, Zoe" initials="WZ" lastIdx="16" clrIdx="3">
    <p:extLst>
      <p:ext uri="{19B8F6BF-5375-455C-9EA6-DF929625EA0E}">
        <p15:presenceInfo xmlns:p15="http://schemas.microsoft.com/office/powerpoint/2012/main" userId="S-1-5-21-1757981266-1078081533-725345543-121405" providerId="AD"/>
      </p:ext>
    </p:extLst>
  </p:cmAuthor>
  <p:cmAuthor id="4" name="Neville, Deb" initials="ND" lastIdx="5" clrIdx="4">
    <p:extLst>
      <p:ext uri="{19B8F6BF-5375-455C-9EA6-DF929625EA0E}">
        <p15:presenceInfo xmlns:p15="http://schemas.microsoft.com/office/powerpoint/2012/main" userId="S-1-5-21-1757981266-1078081533-725345543-961762" providerId="AD"/>
      </p:ext>
    </p:extLst>
  </p:cmAuthor>
  <p:cmAuthor id="5" name="Bird, Kathryn" initials="BK" lastIdx="15" clrIdx="5">
    <p:extLst>
      <p:ext uri="{19B8F6BF-5375-455C-9EA6-DF929625EA0E}">
        <p15:presenceInfo xmlns:p15="http://schemas.microsoft.com/office/powerpoint/2012/main" userId="S-1-5-21-1757981266-1078081533-725345543-884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4B4B"/>
    <a:srgbClr val="3273AF"/>
    <a:srgbClr val="783C2D"/>
    <a:srgbClr val="DC7D28"/>
    <a:srgbClr val="6464A0"/>
    <a:srgbClr val="325F7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6" autoAdjust="0"/>
    <p:restoredTop sz="84184" autoAdjust="0"/>
  </p:normalViewPr>
  <p:slideViewPr>
    <p:cSldViewPr snapToGrid="0" snapToObjects="1" showGuides="1">
      <p:cViewPr varScale="1">
        <p:scale>
          <a:sx n="125" d="100"/>
          <a:sy n="125" d="100"/>
        </p:scale>
        <p:origin x="450" y="96"/>
      </p:cViewPr>
      <p:guideLst>
        <p:guide orient="horz" pos="2157"/>
        <p:guide pos="344"/>
      </p:guideLst>
    </p:cSldViewPr>
  </p:slideViewPr>
  <p:outlineViewPr>
    <p:cViewPr>
      <p:scale>
        <a:sx n="33" d="100"/>
        <a:sy n="33" d="100"/>
      </p:scale>
      <p:origin x="0" y="0"/>
    </p:cViewPr>
  </p:outlineViewPr>
  <p:notesTextViewPr>
    <p:cViewPr>
      <p:scale>
        <a:sx n="100" d="100"/>
        <a:sy n="100" d="100"/>
      </p:scale>
      <p:origin x="0" y="-66"/>
    </p:cViewPr>
  </p:notesTextViewPr>
  <p:sorterViewPr>
    <p:cViewPr>
      <p:scale>
        <a:sx n="100" d="100"/>
        <a:sy n="100" d="100"/>
      </p:scale>
      <p:origin x="0" y="0"/>
    </p:cViewPr>
  </p:sorterViewPr>
  <p:notesViewPr>
    <p:cSldViewPr snapToGrid="0" snapToObjects="1">
      <p:cViewPr varScale="1">
        <p:scale>
          <a:sx n="89" d="100"/>
          <a:sy n="89" d="100"/>
        </p:scale>
        <p:origin x="373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5" dt="2021-10-28T11:31:40.152" idx="11">
    <p:pos x="357" y="2286"/>
    <p:text>Title in italics</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5" dt="2021-10-28T11:31:57.081" idx="12">
    <p:pos x="4506" y="1084"/>
    <p:text>Close double space</p:text>
    <p:extLst>
      <p:ext uri="{C676402C-5697-4E1C-873F-D02D1690AC5C}">
        <p15:threadingInfo xmlns:p15="http://schemas.microsoft.com/office/powerpoint/2012/main" timeZoneBias="-6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5" dt="2021-10-28T11:32:42.376" idx="13">
    <p:pos x="10" y="10"/>
    <p:text>As before</p:text>
    <p:extLst>
      <p:ext uri="{C676402C-5697-4E1C-873F-D02D1690AC5C}">
        <p15:threadingInfo xmlns:p15="http://schemas.microsoft.com/office/powerpoint/2012/main" timeZoneBias="-6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5" dt="2021-10-28T11:33:51.160" idx="14">
    <p:pos x="4450" y="1738"/>
    <p:text>and</p:text>
    <p:extLst>
      <p:ext uri="{C676402C-5697-4E1C-873F-D02D1690AC5C}">
        <p15:threadingInfo xmlns:p15="http://schemas.microsoft.com/office/powerpoint/2012/main" timeZoneBias="-6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887225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704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6737" y="0"/>
            <a:ext cx="2950475" cy="497046"/>
          </a:xfrm>
          <a:prstGeom prst="rect">
            <a:avLst/>
          </a:prstGeom>
        </p:spPr>
        <p:txBody>
          <a:bodyPr vert="horz" lIns="91440" tIns="45720" rIns="91440" bIns="45720" rtlCol="0"/>
          <a:lstStyle>
            <a:lvl1pPr algn="r">
              <a:defRPr sz="1200"/>
            </a:lvl1pPr>
          </a:lstStyle>
          <a:p>
            <a:fld id="{AA5FDEE2-53D6-4318-9340-A13384C32D84}" type="datetime1">
              <a:rPr lang="en-US" smtClean="0"/>
              <a:t>11/1/2021</a:t>
            </a:fld>
            <a:endParaRPr lang="en-US"/>
          </a:p>
        </p:txBody>
      </p:sp>
      <p:sp>
        <p:nvSpPr>
          <p:cNvPr id="4" name="Slide Image Placeholder 3"/>
          <p:cNvSpPr>
            <a:spLocks noGrp="1" noRot="1" noChangeAspect="1"/>
          </p:cNvSpPr>
          <p:nvPr>
            <p:ph type="sldImg" idx="2"/>
          </p:nvPr>
        </p:nvSpPr>
        <p:spPr>
          <a:xfrm>
            <a:off x="920750" y="746125"/>
            <a:ext cx="4967288" cy="37274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42154"/>
            <a:ext cx="2950475" cy="49704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6737" y="9442154"/>
            <a:ext cx="2950475" cy="497046"/>
          </a:xfrm>
          <a:prstGeom prst="rect">
            <a:avLst/>
          </a:prstGeom>
        </p:spPr>
        <p:txBody>
          <a:bodyPr vert="horz" lIns="91440" tIns="45720" rIns="91440" bIns="45720" rtlCol="0" anchor="b"/>
          <a:lstStyle>
            <a:lvl1pPr algn="r">
              <a:defRPr sz="1200"/>
            </a:lvl1pPr>
          </a:lstStyle>
          <a:p>
            <a:fld id="{D3A5C70C-4F3D-A24C-BE6B-90E4410CB343}" type="slidenum">
              <a:rPr lang="en-US" smtClean="0"/>
              <a:t>‹#›</a:t>
            </a:fld>
            <a:endParaRPr lang="en-US"/>
          </a:p>
        </p:txBody>
      </p:sp>
    </p:spTree>
    <p:extLst>
      <p:ext uri="{BB962C8B-B14F-4D97-AF65-F5344CB8AC3E}">
        <p14:creationId xmlns:p14="http://schemas.microsoft.com/office/powerpoint/2010/main" val="3260845997"/>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PRESENTER NOTE</a:t>
            </a:r>
            <a:r>
              <a:rPr lang="en-GB" dirty="0"/>
              <a:t>:</a:t>
            </a:r>
          </a:p>
          <a:p>
            <a:endParaRPr lang="en-GB" dirty="0"/>
          </a:p>
          <a:p>
            <a:r>
              <a:rPr lang="en-GB" dirty="0"/>
              <a:t>This presentation is based on elements of the two AQA MFL ‘Great assessment webinars’.  If colleagues have not seen these webinars already, you may want to refer them to these at the end of the session – links are provided on the final slide.   </a:t>
            </a:r>
          </a:p>
          <a:p>
            <a:endParaRPr lang="en-GB" dirty="0"/>
          </a:p>
          <a:p>
            <a:r>
              <a:rPr lang="en-GB" dirty="0"/>
              <a:t>Please also refer colleagues to the booklet accompanying the second AQA webinar (entitled </a:t>
            </a:r>
            <a:r>
              <a:rPr lang="en-GB" i="1" dirty="0"/>
              <a:t>Examples from Listening and Reading</a:t>
            </a:r>
            <a:r>
              <a:rPr lang="en-GB" dirty="0"/>
              <a:t>) which </a:t>
            </a:r>
            <a:r>
              <a:rPr lang="en-GB" sz="1200" kern="1200" dirty="0">
                <a:solidFill>
                  <a:schemeClr val="tx1"/>
                </a:solidFill>
                <a:effectLst/>
                <a:latin typeface="+mn-lt"/>
                <a:ea typeface="+mn-ea"/>
                <a:cs typeface="+mn-cs"/>
              </a:rPr>
              <a:t>has been designed by AQA curriculum experts for you to use with your students.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This booklet contains examples from the 2019 exams series of question types where students often miss out on marks, examiner commentaries and top tips to help reinforce fundamental skills, good exam technique and best practice approaches, some of which are also included in this presentation</a:t>
            </a:r>
          </a:p>
          <a:p>
            <a:endParaRPr lang="en-GB"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7A1865E-7E16-4271-8BEC-34F82004B510}"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11/1/2021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A5C70C-4F3D-A24C-BE6B-90E4410CB3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25987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fld id="{A8A28B6A-7D00-4EF8-9331-1F8D295CDC46}" type="datetime1">
              <a:rPr lang="en-US" smtClean="0"/>
              <a:t>11/1/2021</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3A5C70C-4F3D-A24C-BE6B-90E4410CB343}" type="slidenum">
              <a:rPr lang="en-US" smtClean="0"/>
              <a:t>12</a:t>
            </a:fld>
            <a:endParaRPr lang="en-US"/>
          </a:p>
        </p:txBody>
      </p:sp>
    </p:spTree>
    <p:extLst>
      <p:ext uri="{BB962C8B-B14F-4D97-AF65-F5344CB8AC3E}">
        <p14:creationId xmlns:p14="http://schemas.microsoft.com/office/powerpoint/2010/main" val="42579375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D85699-5948-4653-AF4A-AE5B33931B7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t>11/1/2021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A5C70C-4F3D-A24C-BE6B-90E4410CB3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225503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b="1" dirty="0"/>
              <a:t>[From slide]</a:t>
            </a:r>
          </a:p>
          <a:p>
            <a:pPr marL="0" indent="0">
              <a:buNone/>
            </a:pPr>
            <a:endParaRPr lang="en-GB" dirty="0"/>
          </a:p>
          <a:p>
            <a:pPr marL="0" indent="0">
              <a:buNone/>
            </a:pPr>
            <a:r>
              <a:rPr lang="en-GB" dirty="0"/>
              <a:t>When designing assessments, the key principles to take into consideration are that:</a:t>
            </a:r>
          </a:p>
          <a:p>
            <a:pPr marL="0" indent="0">
              <a:buNone/>
            </a:pPr>
            <a:endParaRPr lang="en-GB" dirty="0"/>
          </a:p>
          <a:p>
            <a:pPr marL="171450" lvl="0" indent="-171450">
              <a:buFont typeface="Arial" panose="020B0604020202020204" pitchFamily="34" charset="0"/>
              <a:buChar char="•"/>
            </a:pPr>
            <a:r>
              <a:rPr lang="en-GB" dirty="0"/>
              <a:t>the tasks reflect the content you want to test</a:t>
            </a:r>
          </a:p>
          <a:p>
            <a:pPr marL="171450" lvl="0" indent="-171450">
              <a:buFont typeface="Arial" panose="020B0604020202020204" pitchFamily="34" charset="0"/>
              <a:buChar char="•"/>
            </a:pPr>
            <a:r>
              <a:rPr lang="en-GB" dirty="0"/>
              <a:t>students can complete the assessment in the time allowed</a:t>
            </a:r>
          </a:p>
          <a:p>
            <a:pPr marL="171450" lvl="0" indent="-171450">
              <a:buFont typeface="Arial" panose="020B0604020202020204" pitchFamily="34" charset="0"/>
              <a:buChar char="•"/>
            </a:pPr>
            <a:r>
              <a:rPr lang="en-GB" dirty="0"/>
              <a:t>the questions clearly tell the students what they need to do</a:t>
            </a:r>
          </a:p>
          <a:p>
            <a:pPr marL="171450" lvl="0" indent="-171450">
              <a:buFont typeface="Arial" panose="020B0604020202020204" pitchFamily="34" charset="0"/>
              <a:buChar char="•"/>
            </a:pPr>
            <a:r>
              <a:rPr lang="en-GB" dirty="0"/>
              <a:t>the mark scheme rewards students of all abilities for what they know and what they can do.</a:t>
            </a:r>
          </a:p>
          <a:p>
            <a:pPr marL="171450" lvl="0" indent="-171450">
              <a:buFont typeface="Arial" panose="020B0604020202020204" pitchFamily="34" charset="0"/>
              <a:buChar char="•"/>
            </a:pPr>
            <a:endParaRPr lang="en-GB" dirty="0"/>
          </a:p>
          <a:p>
            <a:pPr marL="171450" lvl="0" indent="-171450">
              <a:buFont typeface="Arial" panose="020B0604020202020204" pitchFamily="34" charset="0"/>
              <a:buChar char="•"/>
            </a:pPr>
            <a:r>
              <a:rPr lang="en-GB" b="1" dirty="0"/>
              <a:t>Any unexpected answers which students produce can be added to the mark scheme where necessary (either as accepted answers or not accepted answers).   </a:t>
            </a:r>
          </a:p>
          <a:p>
            <a:endParaRPr lang="en-GB"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7114ACA-52B9-4989-AC2F-379136DCA4E4}"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t>11/1/2021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A5C70C-4F3D-A24C-BE6B-90E4410CB3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27278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F183125-F779-45B6-B80B-9B5457819AFD}"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t>11/1/2021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A5C70C-4F3D-A24C-BE6B-90E4410CB3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451615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wording and style of a question can make an assessment more accessible, but the design and layout can help too.  Make sure they’re clear, unambiguous and show students what is expected as well as what is important in terms of their responses. </a:t>
            </a:r>
            <a:endParaRPr lang="en-GB" sz="1200" kern="1200" dirty="0">
              <a:solidFill>
                <a:schemeClr val="tx1"/>
              </a:solidFill>
              <a:effectLst/>
              <a:latin typeface="+mn-lt"/>
              <a:ea typeface="+mn-ea"/>
              <a:cs typeface="+mn-cs"/>
            </a:endParaRPr>
          </a:p>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terms of levels of demand, Listening and Reading assessments </a:t>
            </a:r>
            <a:r>
              <a:rPr lang="en-GB" dirty="0"/>
              <a:t>need to test </a:t>
            </a:r>
            <a:r>
              <a:rPr lang="en-GB" b="1" dirty="0"/>
              <a:t>specific points of language knowledge </a:t>
            </a:r>
            <a:r>
              <a:rPr lang="en-GB" dirty="0"/>
              <a:t>across a wide range of student ability, so these need to be </a:t>
            </a:r>
            <a:r>
              <a:rPr lang="en-US" sz="1200" kern="1200" dirty="0">
                <a:solidFill>
                  <a:schemeClr val="tx1"/>
                </a:solidFill>
                <a:effectLst/>
                <a:latin typeface="+mn-lt"/>
                <a:ea typeface="+mn-ea"/>
                <a:cs typeface="+mn-cs"/>
              </a:rPr>
              <a:t>structured at both tiers  using a series of peaks and troughs within a steady incline of difficulty. This has been AQA practice for many years. </a:t>
            </a:r>
            <a:r>
              <a:rPr lang="en-US" sz="1200" b="1" kern="1200" dirty="0">
                <a:solidFill>
                  <a:schemeClr val="tx1"/>
                </a:solidFill>
                <a:effectLst/>
                <a:latin typeface="+mn-lt"/>
                <a:ea typeface="+mn-ea"/>
                <a:cs typeface="+mn-cs"/>
              </a:rPr>
              <a:t>Experience in MFL assessment over many years shows that this method of structuring papers encourages and motivates students to attempt all the questions in a paper </a:t>
            </a:r>
            <a:r>
              <a:rPr lang="en-GB" b="1" dirty="0"/>
              <a:t>and it is really important that students know this is how the papers are structured.  If students find a particular question challenging, it is crucial that they don’t just give up, because less demanding questions will come up later in the exam.</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Lots of features are used to minimize adding to exam day stress.  These features include:</a:t>
            </a:r>
          </a:p>
          <a:p>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keeping questions and instructions clear</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including plenty of white space to help with readability</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using bold text to </a:t>
            </a:r>
            <a:r>
              <a:rPr lang="en-US" sz="1200" kern="1200" dirty="0" err="1">
                <a:solidFill>
                  <a:schemeClr val="tx1"/>
                </a:solidFill>
                <a:effectLst/>
                <a:latin typeface="+mn-lt"/>
                <a:ea typeface="+mn-ea"/>
                <a:cs typeface="+mn-cs"/>
              </a:rPr>
              <a:t>emphasise</a:t>
            </a:r>
            <a:r>
              <a:rPr lang="en-US" sz="1200" kern="1200" dirty="0">
                <a:solidFill>
                  <a:schemeClr val="tx1"/>
                </a:solidFill>
                <a:effectLst/>
                <a:latin typeface="+mn-lt"/>
                <a:ea typeface="+mn-ea"/>
                <a:cs typeface="+mn-cs"/>
              </a:rPr>
              <a:t> key elements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ensuring pauses in the listening tests are tailored to meet the needs of each individual question, including time for students to turn the page and read the rubric for the next question before the recording begins again. </a:t>
            </a:r>
          </a:p>
          <a:p>
            <a:endParaRPr lang="en-US" sz="1200" kern="1200" dirty="0">
              <a:solidFill>
                <a:schemeClr val="tx1"/>
              </a:solidFill>
              <a:effectLst/>
              <a:latin typeface="+mn-lt"/>
              <a:ea typeface="+mn-ea"/>
              <a:cs typeface="+mn-cs"/>
            </a:endParaRPr>
          </a:p>
          <a:p>
            <a:r>
              <a:rPr lang="en-GB" sz="1200" b="0" i="0" u="none" strike="noStrike" kern="1200" baseline="0" dirty="0">
                <a:solidFill>
                  <a:schemeClr val="tx1"/>
                </a:solidFill>
                <a:latin typeface="+mn-lt"/>
                <a:ea typeface="+mn-ea"/>
                <a:cs typeface="+mn-cs"/>
              </a:rPr>
              <a:t>Words are glossed (translated/explained) in reading comprehension passages if needed, to help with overall comprehension. Sub-clauses are avoided where possible, to simplify the language and avoid repeating information</a:t>
            </a:r>
            <a:r>
              <a:rPr lang="en-US" sz="1200" b="0" i="0" u="none" strike="noStrike" kern="1200" baseline="0" dirty="0">
                <a:solidFill>
                  <a:schemeClr val="tx1"/>
                </a:solidFill>
                <a:effectLst/>
                <a:latin typeface="+mn-lt"/>
                <a:ea typeface="+mn-ea"/>
                <a:cs typeface="+mn-cs"/>
              </a:rPr>
              <a:t>.</a:t>
            </a:r>
          </a:p>
          <a:p>
            <a:endParaRPr lang="en-US" sz="1200" b="0" i="0" u="none" strike="noStrike" kern="1200" baseline="0" dirty="0">
              <a:solidFill>
                <a:schemeClr val="tx1"/>
              </a:solidFill>
              <a:effectLst/>
              <a:latin typeface="+mn-lt"/>
              <a:ea typeface="+mn-ea"/>
              <a:cs typeface="+mn-cs"/>
            </a:endParaRPr>
          </a:p>
          <a:p>
            <a:r>
              <a:rPr lang="en-GB" dirty="0"/>
              <a:t>These are all aspects of good assessment design that teachers can implement into their own resource or assessment writing.</a:t>
            </a:r>
          </a:p>
          <a:p>
            <a:endParaRPr lang="en-GB"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088A6D-2A38-4673-BFB5-D4D0686715A2}"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t>11/1/2021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A5C70C-4F3D-A24C-BE6B-90E4410CB3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337674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0000"/>
              </a:lnSpc>
              <a:spcBef>
                <a:spcPts val="0"/>
              </a:spcBef>
              <a:buNone/>
              <a:defRPr/>
            </a:pPr>
            <a:r>
              <a:rPr lang="en-GB" dirty="0">
                <a:solidFill>
                  <a:schemeClr val="tx1">
                    <a:lumMod val="50000"/>
                  </a:schemeClr>
                </a:solidFill>
              </a:rPr>
              <a:t>The questions on Listening and Reading  papers have to test the whole range of student ability (grades 9-4 at Higher, 5-1 at Foundation) so there will always be questions that students will find difficult, but the next question may well be easier.  Tell students to always move on and do all the questions they can in any assessment you set.  In Reading there may be time to come back at the end to try to fill in any gaps, or at least have an intelligent guess.   Some students do leave multiple choice questions blank in exams, which of course guarantees no marks, so do encourage them to have a go!</a:t>
            </a:r>
          </a:p>
          <a:p>
            <a:pPr marL="0" lvl="0" indent="0">
              <a:lnSpc>
                <a:spcPct val="100000"/>
              </a:lnSpc>
              <a:spcBef>
                <a:spcPts val="0"/>
              </a:spcBef>
              <a:buNone/>
              <a:defRPr/>
            </a:pPr>
            <a:endParaRPr lang="en-GB" dirty="0">
              <a:solidFill>
                <a:schemeClr val="tx1">
                  <a:lumMod val="50000"/>
                </a:schemeClr>
              </a:solidFill>
            </a:endParaRPr>
          </a:p>
          <a:p>
            <a:pPr marL="0" lvl="0" indent="0">
              <a:lnSpc>
                <a:spcPct val="100000"/>
              </a:lnSpc>
              <a:spcBef>
                <a:spcPts val="0"/>
              </a:spcBef>
              <a:buNone/>
              <a:defRPr/>
            </a:pPr>
            <a:r>
              <a:rPr lang="en-GB" dirty="0">
                <a:solidFill>
                  <a:schemeClr val="tx1">
                    <a:lumMod val="50000"/>
                  </a:schemeClr>
                </a:solidFill>
              </a:rPr>
              <a:t>For Listening there are likely to be easier questions coming up, so it’s important that students are not put off and concentrate on the next question, one at a time.</a:t>
            </a:r>
          </a:p>
          <a:p>
            <a:pPr marL="0" lvl="0" indent="0">
              <a:lnSpc>
                <a:spcPct val="100000"/>
              </a:lnSpc>
              <a:spcBef>
                <a:spcPts val="0"/>
              </a:spcBef>
              <a:buNone/>
              <a:defRPr/>
            </a:pPr>
            <a:endParaRPr lang="en-GB" dirty="0">
              <a:solidFill>
                <a:schemeClr val="tx1">
                  <a:lumMod val="50000"/>
                </a:schemeClr>
              </a:solidFill>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solidFill>
                  <a:schemeClr val="tx1">
                    <a:lumMod val="50000"/>
                  </a:schemeClr>
                </a:solidFill>
              </a:rPr>
              <a:t>W</a:t>
            </a:r>
            <a:r>
              <a:rPr lang="en-GB" dirty="0"/>
              <a:t>hile the Speaking and Writing exams test </a:t>
            </a:r>
            <a:r>
              <a:rPr lang="en-GB" b="1" dirty="0"/>
              <a:t>active language</a:t>
            </a:r>
            <a:r>
              <a:rPr lang="en-GB" dirty="0"/>
              <a:t> use and students perform tasks at their own level, the Listening and Reading exams have to test </a:t>
            </a:r>
            <a:r>
              <a:rPr lang="en-GB" b="1" dirty="0"/>
              <a:t>specific points of language</a:t>
            </a:r>
            <a:r>
              <a:rPr lang="en-GB" dirty="0"/>
              <a:t> knowledge and understanding across the whole range of student ability (</a:t>
            </a:r>
            <a:r>
              <a:rPr lang="en-GB" dirty="0" err="1"/>
              <a:t>ie</a:t>
            </a:r>
            <a:r>
              <a:rPr lang="en-GB" dirty="0"/>
              <a:t> grades 4-9 at Higher and  1-5 at Foundation) and questions have to be pitched at different levels of demand, to test and reward the full range of student ability. </a:t>
            </a:r>
            <a:r>
              <a:rPr lang="en-GB" dirty="0">
                <a:solidFill>
                  <a:schemeClr val="tx1">
                    <a:lumMod val="50000"/>
                  </a:schemeClr>
                </a:solidFill>
              </a:rPr>
              <a:t>It’s not about ‘trying to catch students out’, but making sure that different levels of knowledge and understanding can be rewarded, for all students.</a:t>
            </a:r>
          </a:p>
          <a:p>
            <a:pPr marL="0" lvl="0" indent="0">
              <a:lnSpc>
                <a:spcPct val="100000"/>
              </a:lnSpc>
              <a:spcBef>
                <a:spcPts val="0"/>
              </a:spcBef>
              <a:buNone/>
              <a:defRPr/>
            </a:pPr>
            <a:endParaRPr lang="en-GB" dirty="0">
              <a:solidFill>
                <a:schemeClr val="tx1">
                  <a:lumMod val="50000"/>
                </a:schemeClr>
              </a:solidFill>
            </a:endParaRPr>
          </a:p>
          <a:p>
            <a:pPr marL="0" lvl="0" indent="0">
              <a:lnSpc>
                <a:spcPct val="100000"/>
              </a:lnSpc>
              <a:spcBef>
                <a:spcPts val="0"/>
              </a:spcBef>
              <a:buNone/>
              <a:defRPr/>
            </a:pPr>
            <a:r>
              <a:rPr lang="en-GB" dirty="0">
                <a:solidFill>
                  <a:schemeClr val="tx1">
                    <a:lumMod val="50000"/>
                  </a:schemeClr>
                </a:solidFill>
              </a:rPr>
              <a:t>There are few more ‘top tips’ later in this presentation and more are included in the AQA webinars which are available online – details follow later on.</a:t>
            </a:r>
            <a:endParaRPr lang="en-GB"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4190D26-8DB9-47F6-89A1-2802AB9E91F3}"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t>11/1/2021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A5C70C-4F3D-A24C-BE6B-90E4410CB3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9086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Different students will find different questions more or less challenging, depending upon their particular skill set and their understanding of the language and concepts involved.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Around </a:t>
            </a:r>
            <a:r>
              <a:rPr lang="en-GB" sz="1200" b="1" kern="1200" dirty="0">
                <a:solidFill>
                  <a:schemeClr val="tx1"/>
                </a:solidFill>
                <a:effectLst/>
                <a:latin typeface="+mn-lt"/>
                <a:ea typeface="+mn-ea"/>
                <a:cs typeface="+mn-cs"/>
              </a:rPr>
              <a:t>one third </a:t>
            </a:r>
            <a:r>
              <a:rPr lang="en-GB" sz="1200" kern="1200" dirty="0">
                <a:solidFill>
                  <a:schemeClr val="tx1"/>
                </a:solidFill>
                <a:effectLst/>
                <a:latin typeface="+mn-lt"/>
                <a:ea typeface="+mn-ea"/>
                <a:cs typeface="+mn-cs"/>
              </a:rPr>
              <a:t>of the marks at </a:t>
            </a:r>
            <a:r>
              <a:rPr lang="en-GB" sz="1200" b="1" kern="1200" dirty="0">
                <a:solidFill>
                  <a:schemeClr val="tx1"/>
                </a:solidFill>
                <a:effectLst/>
                <a:latin typeface="+mn-lt"/>
                <a:ea typeface="+mn-ea"/>
                <a:cs typeface="+mn-cs"/>
              </a:rPr>
              <a:t>Higher </a:t>
            </a:r>
            <a:r>
              <a:rPr lang="en-GB" sz="1200" b="0" kern="1200" dirty="0">
                <a:solidFill>
                  <a:schemeClr val="tx1"/>
                </a:solidFill>
                <a:effectLst/>
                <a:latin typeface="+mn-lt"/>
                <a:ea typeface="+mn-ea"/>
                <a:cs typeface="+mn-cs"/>
              </a:rPr>
              <a:t>tier</a:t>
            </a:r>
            <a:r>
              <a:rPr lang="en-GB" sz="1200" b="1"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in GCSE Listening and Reading are targeted at </a:t>
            </a:r>
            <a:r>
              <a:rPr lang="en-GB" sz="1200" b="1" kern="1200" dirty="0">
                <a:solidFill>
                  <a:schemeClr val="tx1"/>
                </a:solidFill>
                <a:effectLst/>
                <a:latin typeface="+mn-lt"/>
                <a:ea typeface="+mn-ea"/>
                <a:cs typeface="+mn-cs"/>
              </a:rPr>
              <a:t>grades 6 and 7 </a:t>
            </a:r>
            <a:r>
              <a:rPr lang="en-GB" sz="1200" kern="1200" dirty="0">
                <a:solidFill>
                  <a:schemeClr val="tx1"/>
                </a:solidFill>
                <a:effectLst/>
                <a:latin typeface="+mn-lt"/>
                <a:ea typeface="+mn-ea"/>
                <a:cs typeface="+mn-cs"/>
              </a:rPr>
              <a:t>and a </a:t>
            </a:r>
            <a:r>
              <a:rPr lang="en-GB" sz="1200" b="1" kern="1200" dirty="0">
                <a:solidFill>
                  <a:schemeClr val="tx1"/>
                </a:solidFill>
                <a:effectLst/>
                <a:latin typeface="+mn-lt"/>
                <a:ea typeface="+mn-ea"/>
                <a:cs typeface="+mn-cs"/>
              </a:rPr>
              <a:t>further third at grades 8 and 9, </a:t>
            </a:r>
            <a:r>
              <a:rPr lang="en-GB" sz="1200" kern="1200" dirty="0">
                <a:solidFill>
                  <a:schemeClr val="tx1"/>
                </a:solidFill>
                <a:effectLst/>
                <a:latin typeface="+mn-lt"/>
                <a:ea typeface="+mn-ea"/>
                <a:cs typeface="+mn-cs"/>
              </a:rPr>
              <a:t>the </a:t>
            </a:r>
            <a:r>
              <a:rPr lang="en-GB" sz="1200" b="1" kern="1200" dirty="0">
                <a:solidFill>
                  <a:schemeClr val="tx1"/>
                </a:solidFill>
                <a:effectLst/>
                <a:latin typeface="+mn-lt"/>
                <a:ea typeface="+mn-ea"/>
                <a:cs typeface="+mn-cs"/>
              </a:rPr>
              <a:t>final third </a:t>
            </a:r>
            <a:r>
              <a:rPr lang="en-GB" sz="1200" kern="1200" dirty="0">
                <a:solidFill>
                  <a:schemeClr val="tx1"/>
                </a:solidFill>
                <a:effectLst/>
                <a:latin typeface="+mn-lt"/>
                <a:ea typeface="+mn-ea"/>
                <a:cs typeface="+mn-cs"/>
              </a:rPr>
              <a:t>being the </a:t>
            </a:r>
            <a:r>
              <a:rPr lang="en-GB" sz="1200" b="1" kern="1200" dirty="0">
                <a:solidFill>
                  <a:schemeClr val="tx1"/>
                </a:solidFill>
                <a:effectLst/>
                <a:latin typeface="+mn-lt"/>
                <a:ea typeface="+mn-ea"/>
                <a:cs typeface="+mn-cs"/>
              </a:rPr>
              <a:t>overlap questions </a:t>
            </a:r>
            <a:r>
              <a:rPr lang="en-GB" sz="1200" b="0" kern="1200" dirty="0">
                <a:solidFill>
                  <a:schemeClr val="tx1"/>
                </a:solidFill>
                <a:effectLst/>
                <a:latin typeface="+mn-lt"/>
                <a:ea typeface="+mn-ea"/>
                <a:cs typeface="+mn-cs"/>
              </a:rPr>
              <a:t>(which appear on both F and H tier papers) aimed at </a:t>
            </a:r>
            <a:r>
              <a:rPr lang="en-GB" sz="1200" b="1" kern="1200" dirty="0">
                <a:solidFill>
                  <a:schemeClr val="tx1"/>
                </a:solidFill>
                <a:effectLst/>
                <a:latin typeface="+mn-lt"/>
                <a:ea typeface="+mn-ea"/>
                <a:cs typeface="+mn-cs"/>
              </a:rPr>
              <a:t>grades 4 and 5</a:t>
            </a:r>
            <a:r>
              <a:rPr lang="en-GB" sz="1200" kern="1200" dirty="0">
                <a:solidFill>
                  <a:schemeClr val="tx1"/>
                </a:solidFill>
                <a:effectLst/>
                <a:latin typeface="+mn-lt"/>
                <a:ea typeface="+mn-ea"/>
                <a:cs typeface="+mn-cs"/>
              </a:rPr>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At </a:t>
            </a:r>
            <a:r>
              <a:rPr lang="en-GB" sz="1200" b="1" kern="1200" dirty="0">
                <a:solidFill>
                  <a:schemeClr val="tx1"/>
                </a:solidFill>
                <a:effectLst/>
                <a:latin typeface="+mn-lt"/>
                <a:ea typeface="+mn-ea"/>
                <a:cs typeface="+mn-cs"/>
              </a:rPr>
              <a:t>Foundation </a:t>
            </a:r>
            <a:r>
              <a:rPr lang="en-GB" sz="1200" b="0" kern="1200" dirty="0">
                <a:solidFill>
                  <a:schemeClr val="tx1"/>
                </a:solidFill>
                <a:effectLst/>
                <a:latin typeface="+mn-lt"/>
                <a:ea typeface="+mn-ea"/>
                <a:cs typeface="+mn-cs"/>
              </a:rPr>
              <a:t>tier,</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60% of the marks are targeted at grades 1-3 </a:t>
            </a:r>
            <a:r>
              <a:rPr lang="en-GB" sz="1200" b="0" kern="1200" dirty="0">
                <a:solidFill>
                  <a:schemeClr val="tx1"/>
                </a:solidFill>
                <a:effectLst/>
                <a:latin typeface="+mn-lt"/>
                <a:ea typeface="+mn-ea"/>
                <a:cs typeface="+mn-cs"/>
              </a:rPr>
              <a:t>and </a:t>
            </a:r>
            <a:r>
              <a:rPr lang="en-GB" sz="1200" b="1" kern="1200" dirty="0">
                <a:solidFill>
                  <a:schemeClr val="tx1"/>
                </a:solidFill>
                <a:effectLst/>
                <a:latin typeface="+mn-lt"/>
                <a:ea typeface="+mn-ea"/>
                <a:cs typeface="+mn-cs"/>
              </a:rPr>
              <a:t>40% at grades 4 and 5.</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Exam papers ensure that higher demand questions testing more challenging aspects (for example, making an inference, drawing a conclusion, demonstrating close listening and reading skills)  can be accessible to a wide range of students, even though </a:t>
            </a:r>
            <a:r>
              <a:rPr lang="en-GB" sz="1200" b="1" kern="1200" dirty="0">
                <a:solidFill>
                  <a:schemeClr val="tx1"/>
                </a:solidFill>
                <a:effectLst/>
                <a:latin typeface="+mn-lt"/>
                <a:ea typeface="+mn-ea"/>
                <a:cs typeface="+mn-cs"/>
              </a:rPr>
              <a:t>only the very highest attaining students are likely to get full marks. </a:t>
            </a:r>
            <a:r>
              <a:rPr lang="en-GB" dirty="0"/>
              <a:t>Spreading the marks in each paper allows good differentiation between students of different abilities and gives widely-spaced grade boundaries.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b="1" dirty="0"/>
              <a:t>This is really important -  </a:t>
            </a:r>
            <a:r>
              <a:rPr lang="en-GB" dirty="0"/>
              <a:t>if grade boundaries are closely bunched together, this is not at all good in terms of reliably distinguishing between different students’ exam performance.</a:t>
            </a:r>
          </a:p>
          <a:p>
            <a:endParaRPr lang="en-GB"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EDA78A9B-EC05-4FE2-B71E-6F50D97D0917}"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t>11/1/2021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A5C70C-4F3D-A24C-BE6B-90E4410CB3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13996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Here’s an extract from the  GCSE French Report on the exam’  – you can see the full details in the 2019 Report on the exam, published on </a:t>
            </a:r>
            <a:r>
              <a:rPr lang="en-GB" dirty="0" err="1"/>
              <a:t>eAQA</a:t>
            </a:r>
            <a:r>
              <a:rPr lang="en-GB" dirty="0"/>
              <a:t>/Centre services.</a:t>
            </a:r>
          </a:p>
          <a:p>
            <a:endParaRPr lang="en-GB" dirty="0"/>
          </a:p>
          <a:p>
            <a:r>
              <a:rPr lang="en-GB" dirty="0"/>
              <a:t>The graph on this slide shows the </a:t>
            </a:r>
            <a:r>
              <a:rPr lang="en-GB" b="1" dirty="0"/>
              <a:t>distribution of marks (out of 9) </a:t>
            </a:r>
            <a:r>
              <a:rPr lang="en-GB" dirty="0"/>
              <a:t>on the 2019 Higher tier French translation, with a mean mark of </a:t>
            </a:r>
            <a:r>
              <a:rPr lang="en-GB" b="1" dirty="0"/>
              <a:t>4.74 </a:t>
            </a:r>
            <a:r>
              <a:rPr lang="en-GB" b="0" dirty="0"/>
              <a:t>– very much in line with expectations for the translation. As you can see from the graph here, there is a nice spread of marks right across the mark range – this is exactly what exam boards are looking for in a paper which differentiates effectively and rewards the full range of students’ performance. </a:t>
            </a:r>
          </a:p>
          <a:p>
            <a:endParaRPr lang="en-GB" dirty="0"/>
          </a:p>
          <a:p>
            <a:r>
              <a:rPr lang="en-GB" dirty="0"/>
              <a:t>The Reports on the exam are an invaluable aid to understanding how the assessments work and are really useful to use with colleagues and with students too.   The AQA reports are published after every exam series on e-AQA/Centre Services.</a:t>
            </a:r>
          </a:p>
          <a:p>
            <a:endParaRPr lang="en-GB"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FB97D9-AF04-4561-B830-F1FCDE1AA97B}"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t>11/1/2021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A5C70C-4F3D-A24C-BE6B-90E4410CB3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67724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FB97D9-AF04-4561-B830-F1FCDE1AA97B}"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t>11/1/2021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A5C70C-4F3D-A24C-BE6B-90E4410CB3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364239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Multiple choice questions - while there is only one correct answer to a multiple choice question (MCQ), all the optional answers provided need to be plausible for the question to distinguish well between students. These plausible but incorrect answers are known as </a:t>
            </a:r>
            <a:r>
              <a:rPr lang="en-GB" sz="1200" b="1" kern="1200" dirty="0">
                <a:solidFill>
                  <a:schemeClr val="tx1"/>
                </a:solidFill>
                <a:effectLst/>
                <a:latin typeface="+mn-lt"/>
                <a:ea typeface="+mn-ea"/>
                <a:cs typeface="+mn-cs"/>
              </a:rPr>
              <a:t>distractors.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In the high demand questions at the Higher tier, the distractors are deliberately strong, </a:t>
            </a:r>
            <a:r>
              <a:rPr lang="en-GB" sz="1200" b="1" kern="1200" dirty="0">
                <a:solidFill>
                  <a:schemeClr val="tx1"/>
                </a:solidFill>
                <a:effectLst/>
                <a:latin typeface="+mn-lt"/>
                <a:ea typeface="+mn-ea"/>
                <a:cs typeface="+mn-cs"/>
              </a:rPr>
              <a:t>as only the most able students should be getting these marks, otherwise the assessment will fail to differentiate at the very top of the scale</a:t>
            </a:r>
            <a:r>
              <a:rPr lang="en-GB" sz="1200" kern="1200" dirty="0">
                <a:solidFill>
                  <a:schemeClr val="tx1"/>
                </a:solidFill>
                <a:effectLst/>
                <a:latin typeface="+mn-lt"/>
                <a:ea typeface="+mn-ea"/>
                <a:cs typeface="+mn-cs"/>
              </a:rPr>
              <a:t>. If questions in an assessment are all either too straightforward or too demanding the assessment will not help you to assess student progress effectively, as the marks will all be bunched together in a narrow range.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FB97D9-AF04-4561-B830-F1FCDE1AA97B}"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t>11/1/2021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A5C70C-4F3D-A24C-BE6B-90E4410CB3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73497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GB" dirty="0"/>
          </a:p>
          <a:p>
            <a:endParaRPr lang="en-GB" b="1"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F7C0C03-A95E-4E15-BE16-A78A326F399D}"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11/1/2021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A5C70C-4F3D-A24C-BE6B-90E4410CB3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659507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DFB97D9-AF04-4561-B830-F1FCDE1AA97B}"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t>11/1/2021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A5C70C-4F3D-A24C-BE6B-90E4410CB3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16442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As we’ve seen from some of the examples so far, ‘</a:t>
            </a:r>
            <a:r>
              <a:rPr lang="en-GB" sz="1200" b="1" kern="1200" dirty="0">
                <a:solidFill>
                  <a:schemeClr val="tx1"/>
                </a:solidFill>
                <a:effectLst/>
                <a:latin typeface="+mn-lt"/>
                <a:ea typeface="+mn-ea"/>
                <a:cs typeface="+mn-cs"/>
              </a:rPr>
              <a:t>accessible’ doesn’t mean easy.</a:t>
            </a:r>
            <a:r>
              <a:rPr lang="en-GB" sz="1200" kern="1200" dirty="0">
                <a:solidFill>
                  <a:schemeClr val="tx1"/>
                </a:solidFill>
                <a:effectLst/>
                <a:latin typeface="+mn-lt"/>
                <a:ea typeface="+mn-ea"/>
                <a:cs typeface="+mn-cs"/>
              </a:rPr>
              <a:t> It means that </a:t>
            </a:r>
            <a:r>
              <a:rPr lang="en-GB" sz="1200" b="1" kern="1200" dirty="0">
                <a:solidFill>
                  <a:schemeClr val="tx1"/>
                </a:solidFill>
                <a:effectLst/>
                <a:latin typeface="+mn-lt"/>
                <a:ea typeface="+mn-ea"/>
                <a:cs typeface="+mn-cs"/>
              </a:rPr>
              <a:t>students are able to understand what they are being asked to do.</a:t>
            </a:r>
            <a:r>
              <a:rPr lang="en-GB" sz="1200" kern="1200" dirty="0">
                <a:solidFill>
                  <a:schemeClr val="tx1"/>
                </a:solidFill>
                <a:effectLst/>
                <a:latin typeface="+mn-lt"/>
                <a:ea typeface="+mn-ea"/>
                <a:cs typeface="+mn-cs"/>
              </a:rPr>
              <a:t> If students don’t understand what they’re being asked to do, then clearly they will not be able to demonstrate whether they can do it...</a:t>
            </a:r>
          </a:p>
          <a:p>
            <a:endParaRPr lang="en-GB" dirty="0"/>
          </a:p>
          <a:p>
            <a:r>
              <a:rPr lang="en-GB" dirty="0"/>
              <a:t>The aim is to give students the best possible chance to show what they can do by creating fair assessments that are </a:t>
            </a:r>
            <a:r>
              <a:rPr lang="en-GB" b="1" dirty="0"/>
              <a:t>accessible </a:t>
            </a:r>
            <a:r>
              <a:rPr lang="en-GB" dirty="0"/>
              <a:t>to every student, regardless of their </a:t>
            </a:r>
            <a:r>
              <a:rPr lang="en-GB" sz="1200" kern="1200" dirty="0">
                <a:solidFill>
                  <a:schemeClr val="tx1"/>
                </a:solidFill>
                <a:effectLst/>
                <a:latin typeface="+mn-lt"/>
                <a:ea typeface="+mn-ea"/>
                <a:cs typeface="+mn-cs"/>
              </a:rPr>
              <a:t>educational history, region of the country or economic background.</a:t>
            </a:r>
          </a:p>
          <a:p>
            <a:endParaRPr lang="en-GB"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b="1" kern="1200" dirty="0">
                <a:solidFill>
                  <a:schemeClr val="tx1"/>
                </a:solidFill>
                <a:effectLst/>
                <a:latin typeface="+mn-lt"/>
                <a:ea typeface="+mn-ea"/>
                <a:cs typeface="+mn-cs"/>
              </a:rPr>
              <a:t>Clearer and more accessible assessments are not created just by cutting the word count </a:t>
            </a:r>
            <a:r>
              <a:rPr lang="en-GB" sz="1200" kern="1200" dirty="0">
                <a:solidFill>
                  <a:schemeClr val="tx1"/>
                </a:solidFill>
                <a:effectLst/>
                <a:latin typeface="+mn-lt"/>
                <a:ea typeface="+mn-ea"/>
                <a:cs typeface="+mn-cs"/>
              </a:rPr>
              <a:t>– it’s about making it easy for students to understand what they are being asked to do, by avoiding ambiguity in the question wording, for example.</a:t>
            </a:r>
          </a:p>
          <a:p>
            <a:endParaRPr lang="en-GB"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E5BFE7F-333D-468A-9A44-27BB02130BE5}"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t>11/1/2021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A5C70C-4F3D-A24C-BE6B-90E4410CB3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203519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Comparable outcomes </a:t>
            </a:r>
            <a:r>
              <a:rPr lang="en-GB" dirty="0"/>
              <a:t>means that </a:t>
            </a:r>
            <a:r>
              <a:rPr lang="en-GB" sz="1200" kern="1200" dirty="0">
                <a:solidFill>
                  <a:schemeClr val="tx1"/>
                </a:solidFill>
                <a:effectLst/>
                <a:latin typeface="+mn-lt"/>
                <a:ea typeface="+mn-ea"/>
                <a:cs typeface="+mn-cs"/>
              </a:rPr>
              <a:t>a student gets the same exam grade that they would have got if they’d taken the exam the year before, or if they were to take it the year after.  T</a:t>
            </a:r>
            <a:r>
              <a:rPr lang="en-GB" dirty="0"/>
              <a:t>he continuing use of comparable outcomes in the awarding process, as specified by </a:t>
            </a:r>
            <a:r>
              <a:rPr lang="en-GB" dirty="0" err="1"/>
              <a:t>Ofqual</a:t>
            </a:r>
            <a:r>
              <a:rPr lang="en-GB" dirty="0"/>
              <a:t> for all exam boards in all subjects, ensures </a:t>
            </a:r>
            <a:r>
              <a:rPr lang="en-GB" b="1" dirty="0"/>
              <a:t>that standards and student results are not impacted by any change in demand to exam questions from one year to another. </a:t>
            </a:r>
          </a:p>
          <a:p>
            <a:endParaRPr lang="en-GB" dirty="0"/>
          </a:p>
          <a:p>
            <a:r>
              <a:rPr lang="en-GB" dirty="0" err="1"/>
              <a:t>Ofqual’s</a:t>
            </a:r>
            <a:r>
              <a:rPr lang="en-GB" dirty="0"/>
              <a:t> close monitoring of this process ensures a ‘level playing field’ and </a:t>
            </a:r>
            <a:r>
              <a:rPr lang="en-GB" b="1" dirty="0"/>
              <a:t>that it is no easier to achieve any given grade with one exam board than another.</a:t>
            </a:r>
          </a:p>
          <a:p>
            <a:endParaRPr lang="en-GB"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9E8EB02-5809-4491-A815-AE2C2D71BAE4}"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t>11/1/2021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A5C70C-4F3D-A24C-BE6B-90E4410CB3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710527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B8B0DDB-CDE4-4366-89E4-4B0B70526EBC}"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t>11/1/2021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A5C70C-4F3D-A24C-BE6B-90E4410CB3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739200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D3301C-6879-43F8-A721-91FA09E542CE}"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t>11/1/2021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A5C70C-4F3D-A24C-BE6B-90E4410CB3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50613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Here’s a reminder of some of the tips for students included in the second AQA webinar session which is available online via the </a:t>
            </a:r>
            <a:r>
              <a:rPr lang="en-GB" strike="noStrike" dirty="0"/>
              <a:t>links at the end of this presentation.</a:t>
            </a:r>
          </a:p>
        </p:txBody>
      </p:sp>
      <p:sp>
        <p:nvSpPr>
          <p:cNvPr id="4" name="Date Placeholder 3"/>
          <p:cNvSpPr>
            <a:spLocks noGrp="1"/>
          </p:cNvSpPr>
          <p:nvPr>
            <p:ph type="dt" idx="1"/>
          </p:nvPr>
        </p:nvSpPr>
        <p:spPr/>
        <p:txBody>
          <a:bodyPr/>
          <a:lstStyle/>
          <a:p>
            <a:fld id="{E78A9E99-E226-4698-8130-A643382890DB}" type="datetime1">
              <a:rPr lang="en-US" smtClean="0"/>
              <a:t>11/1/2021</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3A5C70C-4F3D-A24C-BE6B-90E4410CB343}" type="slidenum">
              <a:rPr lang="en-US" smtClean="0"/>
              <a:t>28</a:t>
            </a:fld>
            <a:endParaRPr lang="en-US"/>
          </a:p>
        </p:txBody>
      </p:sp>
    </p:spTree>
    <p:extLst>
      <p:ext uri="{BB962C8B-B14F-4D97-AF65-F5344CB8AC3E}">
        <p14:creationId xmlns:p14="http://schemas.microsoft.com/office/powerpoint/2010/main" val="15729943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fld id="{B040B591-23ED-4CCF-8B58-46CF5E36C45D}" type="datetime1">
              <a:rPr lang="en-US" smtClean="0"/>
              <a:t>11/1/2021</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3A5C70C-4F3D-A24C-BE6B-90E4410CB343}" type="slidenum">
              <a:rPr lang="en-US" smtClean="0"/>
              <a:t>29</a:t>
            </a:fld>
            <a:endParaRPr lang="en-US"/>
          </a:p>
        </p:txBody>
      </p:sp>
    </p:spTree>
    <p:extLst>
      <p:ext uri="{BB962C8B-B14F-4D97-AF65-F5344CB8AC3E}">
        <p14:creationId xmlns:p14="http://schemas.microsoft.com/office/powerpoint/2010/main" val="38588221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fld id="{C30CEECA-8A11-48B7-8D60-4146FE74F3A2}" type="datetime1">
              <a:rPr lang="en-US" smtClean="0"/>
              <a:t>11/1/2021</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3A5C70C-4F3D-A24C-BE6B-90E4410CB343}" type="slidenum">
              <a:rPr lang="en-US" smtClean="0"/>
              <a:t>30</a:t>
            </a:fld>
            <a:endParaRPr lang="en-US"/>
          </a:p>
        </p:txBody>
      </p:sp>
    </p:spTree>
    <p:extLst>
      <p:ext uri="{BB962C8B-B14F-4D97-AF65-F5344CB8AC3E}">
        <p14:creationId xmlns:p14="http://schemas.microsoft.com/office/powerpoint/2010/main" val="22405444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fld id="{4BEC0202-8D9F-4EDA-801D-D98C35717D83}" type="datetime1">
              <a:rPr lang="en-US" smtClean="0"/>
              <a:t>11/1/2021</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3A5C70C-4F3D-A24C-BE6B-90E4410CB343}" type="slidenum">
              <a:rPr lang="en-US" smtClean="0"/>
              <a:t>31</a:t>
            </a:fld>
            <a:endParaRPr lang="en-US"/>
          </a:p>
        </p:txBody>
      </p:sp>
    </p:spTree>
    <p:extLst>
      <p:ext uri="{BB962C8B-B14F-4D97-AF65-F5344CB8AC3E}">
        <p14:creationId xmlns:p14="http://schemas.microsoft.com/office/powerpoint/2010/main" val="15850456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fld id="{A2B3F7EB-F3FE-42B9-A080-4A8FBECD2E29}" type="datetime1">
              <a:rPr lang="en-US" smtClean="0"/>
              <a:t>11/1/2021</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3A5C70C-4F3D-A24C-BE6B-90E4410CB343}" type="slidenum">
              <a:rPr lang="en-US" smtClean="0"/>
              <a:t>32</a:t>
            </a:fld>
            <a:endParaRPr lang="en-US"/>
          </a:p>
        </p:txBody>
      </p:sp>
    </p:spTree>
    <p:extLst>
      <p:ext uri="{BB962C8B-B14F-4D97-AF65-F5344CB8AC3E}">
        <p14:creationId xmlns:p14="http://schemas.microsoft.com/office/powerpoint/2010/main" val="2267903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Introduce section</a:t>
            </a:r>
          </a:p>
        </p:txBody>
      </p:sp>
      <p:sp>
        <p:nvSpPr>
          <p:cNvPr id="4" name="Date Placeholder 3"/>
          <p:cNvSpPr>
            <a:spLocks noGrp="1"/>
          </p:cNvSpPr>
          <p:nvPr>
            <p:ph type="dt" idx="1"/>
          </p:nvPr>
        </p:nvSpPr>
        <p:spPr/>
        <p:txBody>
          <a:bodyPr/>
          <a:lstStyle/>
          <a:p>
            <a:fld id="{47CE6B27-8341-430E-8EE5-40C7F0CA4546}" type="datetime1">
              <a:rPr lang="en-US" smtClean="0"/>
              <a:t>11/1/2021</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3A5C70C-4F3D-A24C-BE6B-90E4410CB343}" type="slidenum">
              <a:rPr lang="en-US" smtClean="0"/>
              <a:t>3</a:t>
            </a:fld>
            <a:endParaRPr lang="en-US"/>
          </a:p>
        </p:txBody>
      </p:sp>
    </p:spTree>
    <p:extLst>
      <p:ext uri="{BB962C8B-B14F-4D97-AF65-F5344CB8AC3E}">
        <p14:creationId xmlns:p14="http://schemas.microsoft.com/office/powerpoint/2010/main" val="33225503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fld id="{8640CE6F-27E1-484F-8986-23C940FFD9D6}" type="datetime1">
              <a:rPr lang="en-US" smtClean="0"/>
              <a:t>11/1/2021</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3A5C70C-4F3D-A24C-BE6B-90E4410CB343}" type="slidenum">
              <a:rPr lang="en-US" smtClean="0"/>
              <a:t>33</a:t>
            </a:fld>
            <a:endParaRPr lang="en-US"/>
          </a:p>
        </p:txBody>
      </p:sp>
    </p:spTree>
    <p:extLst>
      <p:ext uri="{BB962C8B-B14F-4D97-AF65-F5344CB8AC3E}">
        <p14:creationId xmlns:p14="http://schemas.microsoft.com/office/powerpoint/2010/main" val="39961608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fld id="{6A663B48-6058-49E1-8B17-ACEA94A2F18D}" type="datetime1">
              <a:rPr lang="en-US" smtClean="0"/>
              <a:t>11/1/2021</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3A5C70C-4F3D-A24C-BE6B-90E4410CB343}" type="slidenum">
              <a:rPr lang="en-US" smtClean="0"/>
              <a:t>34</a:t>
            </a:fld>
            <a:endParaRPr lang="en-US"/>
          </a:p>
        </p:txBody>
      </p:sp>
    </p:spTree>
    <p:extLst>
      <p:ext uri="{BB962C8B-B14F-4D97-AF65-F5344CB8AC3E}">
        <p14:creationId xmlns:p14="http://schemas.microsoft.com/office/powerpoint/2010/main" val="38553775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fld id="{6A663B48-6058-49E1-8B17-ACEA94A2F18D}" type="datetime1">
              <a:rPr lang="en-US" smtClean="0"/>
              <a:t>11/1/2021</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3A5C70C-4F3D-A24C-BE6B-90E4410CB343}" type="slidenum">
              <a:rPr lang="en-US" smtClean="0"/>
              <a:t>35</a:t>
            </a:fld>
            <a:endParaRPr lang="en-US"/>
          </a:p>
        </p:txBody>
      </p:sp>
    </p:spTree>
    <p:extLst>
      <p:ext uri="{BB962C8B-B14F-4D97-AF65-F5344CB8AC3E}">
        <p14:creationId xmlns:p14="http://schemas.microsoft.com/office/powerpoint/2010/main" val="393259227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endParaRPr lang="en-GB" dirty="0"/>
          </a:p>
        </p:txBody>
      </p:sp>
      <p:sp>
        <p:nvSpPr>
          <p:cNvPr id="4" name="Date Placeholder 3"/>
          <p:cNvSpPr>
            <a:spLocks noGrp="1"/>
          </p:cNvSpPr>
          <p:nvPr>
            <p:ph type="dt" idx="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08C4A9-4D4C-492D-8AE9-094D76F81AB7}" type="datetime1">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11/1/2021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Footer Placeholder 4"/>
          <p:cNvSpPr>
            <a:spLocks noGrp="1"/>
          </p:cNvSpPr>
          <p:nvPr>
            <p:ph type="ftr" sz="quarter" idx="4"/>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
        <p:nvSpPr>
          <p:cNvPr id="6" name="Slide Number Placeholder 5"/>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3A5C70C-4F3D-A24C-BE6B-90E4410CB34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136827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
          </p:nvPr>
        </p:nvSpPr>
        <p:spPr/>
        <p:txBody>
          <a:bodyPr/>
          <a:lstStyle/>
          <a:p>
            <a:fld id="{9057ED58-3C26-411C-8555-AABA1D9B8C86}" type="datetime1">
              <a:rPr lang="en-US" smtClean="0"/>
              <a:t>11/1/2021</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3A5C70C-4F3D-A24C-BE6B-90E4410CB343}" type="slidenum">
              <a:rPr lang="en-US" smtClean="0"/>
              <a:t>4</a:t>
            </a:fld>
            <a:endParaRPr lang="en-US"/>
          </a:p>
        </p:txBody>
      </p:sp>
    </p:spTree>
    <p:extLst>
      <p:ext uri="{BB962C8B-B14F-4D97-AF65-F5344CB8AC3E}">
        <p14:creationId xmlns:p14="http://schemas.microsoft.com/office/powerpoint/2010/main" val="1144507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was a low demand question on a French Foundation Reading paper, for one of the previous specifications.  It’s a straightforward one mark answer on what you can buy at a bakery.  </a:t>
            </a:r>
          </a:p>
        </p:txBody>
      </p:sp>
      <p:sp>
        <p:nvSpPr>
          <p:cNvPr id="4" name="Date Placeholder 3"/>
          <p:cNvSpPr>
            <a:spLocks noGrp="1"/>
          </p:cNvSpPr>
          <p:nvPr>
            <p:ph type="dt" idx="1"/>
          </p:nvPr>
        </p:nvSpPr>
        <p:spPr/>
        <p:txBody>
          <a:bodyPr/>
          <a:lstStyle/>
          <a:p>
            <a:fld id="{EAC8D7A0-9CE0-4112-BEFB-4CEFF604D81B}" type="datetime1">
              <a:rPr lang="en-US" smtClean="0"/>
              <a:t>11/1/2021</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3A5C70C-4F3D-A24C-BE6B-90E4410CB343}" type="slidenum">
              <a:rPr lang="en-US" smtClean="0"/>
              <a:t>7</a:t>
            </a:fld>
            <a:endParaRPr lang="en-US"/>
          </a:p>
        </p:txBody>
      </p:sp>
    </p:spTree>
    <p:extLst>
      <p:ext uri="{BB962C8B-B14F-4D97-AF65-F5344CB8AC3E}">
        <p14:creationId xmlns:p14="http://schemas.microsoft.com/office/powerpoint/2010/main" val="1600569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was the mark scheme in its original form.  </a:t>
            </a:r>
          </a:p>
          <a:p>
            <a:endParaRPr lang="en-GB" dirty="0"/>
          </a:p>
          <a:p>
            <a:r>
              <a:rPr lang="en-GB" dirty="0"/>
              <a:t>So, what’s wrong with the mark scheme?  </a:t>
            </a:r>
          </a:p>
        </p:txBody>
      </p:sp>
      <p:sp>
        <p:nvSpPr>
          <p:cNvPr id="4" name="Date Placeholder 3"/>
          <p:cNvSpPr>
            <a:spLocks noGrp="1"/>
          </p:cNvSpPr>
          <p:nvPr>
            <p:ph type="dt" idx="1"/>
          </p:nvPr>
        </p:nvSpPr>
        <p:spPr/>
        <p:txBody>
          <a:bodyPr/>
          <a:lstStyle/>
          <a:p>
            <a:fld id="{B3ADD4C5-3880-4754-BF9B-D605167AE413}" type="datetime1">
              <a:rPr lang="en-US" smtClean="0"/>
              <a:t>11/1/2021</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3A5C70C-4F3D-A24C-BE6B-90E4410CB343}" type="slidenum">
              <a:rPr lang="en-US" smtClean="0"/>
              <a:t>8</a:t>
            </a:fld>
            <a:endParaRPr lang="en-US"/>
          </a:p>
        </p:txBody>
      </p:sp>
    </p:spTree>
    <p:extLst>
      <p:ext uri="{BB962C8B-B14F-4D97-AF65-F5344CB8AC3E}">
        <p14:creationId xmlns:p14="http://schemas.microsoft.com/office/powerpoint/2010/main" val="24455423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2850" y="687388"/>
            <a:ext cx="4572000" cy="3429000"/>
          </a:xfrm>
        </p:spPr>
      </p:sp>
      <p:sp>
        <p:nvSpPr>
          <p:cNvPr id="3" name="Notes Placeholder 2"/>
          <p:cNvSpPr>
            <a:spLocks noGrp="1"/>
          </p:cNvSpPr>
          <p:nvPr>
            <p:ph type="body" idx="1"/>
          </p:nvPr>
        </p:nvSpPr>
        <p:spPr/>
        <p:txBody>
          <a:bodyPr/>
          <a:lstStyle/>
          <a:p>
            <a:r>
              <a:rPr lang="en-GB" dirty="0"/>
              <a:t>The short answer is that the mark scheme didn’t contain sufficient detail to facilitate reliable marking and it turned into the hardest question to mark reliably on the paper in that exam series.  The biggest problem was that many things can be bought in a boulangerie  - and students certainly came up with most of them!  </a:t>
            </a:r>
          </a:p>
          <a:p>
            <a:endParaRPr lang="en-GB" dirty="0"/>
          </a:p>
          <a:p>
            <a:r>
              <a:rPr lang="en-GB" dirty="0"/>
              <a:t>There was also the challenge of regional variations on what students called ‘bread rolls’ and you can see a selection of them added here.  </a:t>
            </a:r>
          </a:p>
          <a:p>
            <a:endParaRPr lang="en-GB" dirty="0"/>
          </a:p>
          <a:p>
            <a:r>
              <a:rPr lang="en-GB" dirty="0"/>
              <a:t>Some of you will no doubt recognise them or even have some more variations to add, so you can see the issue...</a:t>
            </a:r>
          </a:p>
        </p:txBody>
      </p:sp>
      <p:sp>
        <p:nvSpPr>
          <p:cNvPr id="4" name="Date Placeholder 3"/>
          <p:cNvSpPr>
            <a:spLocks noGrp="1"/>
          </p:cNvSpPr>
          <p:nvPr>
            <p:ph type="dt" idx="1"/>
          </p:nvPr>
        </p:nvSpPr>
        <p:spPr/>
        <p:txBody>
          <a:bodyPr/>
          <a:lstStyle/>
          <a:p>
            <a:fld id="{7F91C640-C53E-47A9-8E07-F7C42E2F142A}" type="datetime1">
              <a:rPr lang="en-US" smtClean="0"/>
              <a:t>11/1/2021</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3A5C70C-4F3D-A24C-BE6B-90E4410CB343}" type="slidenum">
              <a:rPr lang="en-US" smtClean="0"/>
              <a:t>9</a:t>
            </a:fld>
            <a:endParaRPr lang="en-US"/>
          </a:p>
        </p:txBody>
      </p:sp>
    </p:spTree>
    <p:extLst>
      <p:ext uri="{BB962C8B-B14F-4D97-AF65-F5344CB8AC3E}">
        <p14:creationId xmlns:p14="http://schemas.microsoft.com/office/powerpoint/2010/main" val="1622392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Added to the regional variations, there were also other possible answers to consider. The key principle in the mark scheme </a:t>
            </a:r>
            <a:r>
              <a:rPr lang="en-GB" b="1" dirty="0"/>
              <a:t>was to reward any </a:t>
            </a:r>
            <a:r>
              <a:rPr lang="en-GB" sz="1200" b="1" dirty="0">
                <a:effectLst/>
              </a:rPr>
              <a:t>valid bread product which demonstrated understanding of ‘boulangerie’</a:t>
            </a:r>
            <a:r>
              <a:rPr lang="en-GB" sz="1200" b="1" dirty="0">
                <a:effectLst/>
                <a:latin typeface="Verdana"/>
                <a:cs typeface="Times New Roman"/>
              </a:rPr>
              <a:t>, </a:t>
            </a:r>
            <a:r>
              <a:rPr lang="en-GB" sz="1200" dirty="0">
                <a:effectLst/>
                <a:latin typeface="Verdana"/>
                <a:cs typeface="Times New Roman"/>
              </a:rPr>
              <a:t>so here ‘loaf of bread’ and ‘loaf’ were accepted but the other answers here didn’t meet that key principle.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GB" sz="1200" dirty="0">
              <a:effectLst/>
              <a:latin typeface="Verdana"/>
              <a:cs typeface="Times New Roman"/>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GB" sz="1200" dirty="0">
                <a:effectLst/>
                <a:latin typeface="Verdana"/>
                <a:cs typeface="Times New Roman"/>
              </a:rPr>
              <a:t>So, this question went down in history as one of the most challenging to mark reliably and valuable lessons were learnt...</a:t>
            </a:r>
          </a:p>
          <a:p>
            <a:endParaRPr lang="en-GB" dirty="0"/>
          </a:p>
        </p:txBody>
      </p:sp>
      <p:sp>
        <p:nvSpPr>
          <p:cNvPr id="4" name="Date Placeholder 3"/>
          <p:cNvSpPr>
            <a:spLocks noGrp="1"/>
          </p:cNvSpPr>
          <p:nvPr>
            <p:ph type="dt" idx="1"/>
          </p:nvPr>
        </p:nvSpPr>
        <p:spPr/>
        <p:txBody>
          <a:bodyPr/>
          <a:lstStyle/>
          <a:p>
            <a:fld id="{32845D5E-DE3C-4102-9DB9-E8B1A75B805C}" type="datetime1">
              <a:rPr lang="en-US" smtClean="0"/>
              <a:t>11/1/2021</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3A5C70C-4F3D-A24C-BE6B-90E4410CB343}" type="slidenum">
              <a:rPr lang="en-US" smtClean="0"/>
              <a:t>10</a:t>
            </a:fld>
            <a:endParaRPr lang="en-US"/>
          </a:p>
        </p:txBody>
      </p:sp>
    </p:spTree>
    <p:extLst>
      <p:ext uri="{BB962C8B-B14F-4D97-AF65-F5344CB8AC3E}">
        <p14:creationId xmlns:p14="http://schemas.microsoft.com/office/powerpoint/2010/main" val="3183009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Date Placeholder 3"/>
          <p:cNvSpPr>
            <a:spLocks noGrp="1"/>
          </p:cNvSpPr>
          <p:nvPr>
            <p:ph type="dt" idx="1"/>
          </p:nvPr>
        </p:nvSpPr>
        <p:spPr/>
        <p:txBody>
          <a:bodyPr/>
          <a:lstStyle/>
          <a:p>
            <a:fld id="{FB4EEEED-4E86-437C-BEFB-3609EC5394B8}" type="datetime1">
              <a:rPr lang="en-US" smtClean="0"/>
              <a:t>11/1/2021</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D3A5C70C-4F3D-A24C-BE6B-90E4410CB343}" type="slidenum">
              <a:rPr lang="en-US" smtClean="0"/>
              <a:t>11</a:t>
            </a:fld>
            <a:endParaRPr lang="en-US"/>
          </a:p>
        </p:txBody>
      </p:sp>
    </p:spTree>
    <p:extLst>
      <p:ext uri="{BB962C8B-B14F-4D97-AF65-F5344CB8AC3E}">
        <p14:creationId xmlns:p14="http://schemas.microsoft.com/office/powerpoint/2010/main" val="1394771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4153" y="6246646"/>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userDrawn="1"/>
        </p:nvSpPr>
        <p:spPr>
          <a:xfrm>
            <a:off x="0" y="892053"/>
            <a:ext cx="8796168" cy="16573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540000" y="1426720"/>
            <a:ext cx="4114551" cy="968675"/>
          </a:xfrm>
        </p:spPr>
        <p:txBody>
          <a:bodyPr lIns="0" tIns="0" rIns="0" bIns="0" anchor="t" anchorCtr="0">
            <a:noAutofit/>
          </a:bodyPr>
          <a:lstStyle>
            <a:lvl1pPr algn="l">
              <a:lnSpc>
                <a:spcPts val="3800"/>
              </a:lnSpc>
              <a:defRPr sz="3600" baseline="0">
                <a:solidFill>
                  <a:schemeClr val="tx2"/>
                </a:solidFill>
                <a:latin typeface="Arial" panose="020B0604020202020204" pitchFamily="34" charset="0"/>
              </a:defRPr>
            </a:lvl1pPr>
          </a:lstStyle>
          <a:p>
            <a:r>
              <a:rPr lang="en-US" dirty="0"/>
              <a:t>Presentation</a:t>
            </a:r>
            <a:br>
              <a:rPr lang="en-US" dirty="0"/>
            </a:br>
            <a:r>
              <a:rPr lang="en-US" dirty="0"/>
              <a:t>title</a:t>
            </a:r>
          </a:p>
        </p:txBody>
      </p:sp>
      <p:sp>
        <p:nvSpPr>
          <p:cNvPr id="3" name="Subtitle 2"/>
          <p:cNvSpPr>
            <a:spLocks noGrp="1"/>
          </p:cNvSpPr>
          <p:nvPr>
            <p:ph type="subTitle" idx="1" hasCustomPrompt="1"/>
          </p:nvPr>
        </p:nvSpPr>
        <p:spPr>
          <a:xfrm>
            <a:off x="540000" y="2705615"/>
            <a:ext cx="4114551" cy="378312"/>
          </a:xfrm>
        </p:spPr>
        <p:txBody>
          <a:bodyPr lIns="0" tIns="0" rIns="0" bIns="0">
            <a:noAutofit/>
          </a:bodyPr>
          <a:lstStyle>
            <a:lvl1pPr marL="0" indent="0" algn="l">
              <a:lnSpc>
                <a:spcPts val="2600"/>
              </a:lnSpc>
              <a:buNone/>
              <a:defRPr sz="2400" b="0" i="0">
                <a:solidFill>
                  <a:schemeClr val="tx2"/>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Presented by</a:t>
            </a:r>
            <a:br>
              <a:rPr lang="en-US" dirty="0"/>
            </a:br>
            <a:endParaRPr lang="en-US" dirty="0"/>
          </a:p>
        </p:txBody>
      </p:sp>
      <p:cxnSp>
        <p:nvCxnSpPr>
          <p:cNvPr id="10" name="Straight Connector 9"/>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6" name="Rectangle 5"/>
          <p:cNvSpPr/>
          <p:nvPr userDrawn="1"/>
        </p:nvSpPr>
        <p:spPr>
          <a:xfrm>
            <a:off x="7825042" y="6455753"/>
            <a:ext cx="971126" cy="4022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Content Placeholder 10"/>
          <p:cNvSpPr>
            <a:spLocks noGrp="1"/>
          </p:cNvSpPr>
          <p:nvPr>
            <p:ph sz="quarter" idx="12" hasCustomPrompt="1"/>
          </p:nvPr>
        </p:nvSpPr>
        <p:spPr>
          <a:xfrm>
            <a:off x="539750" y="3152188"/>
            <a:ext cx="4114801" cy="338138"/>
          </a:xfrm>
        </p:spPr>
        <p:txBody>
          <a:bodyPr rIns="0"/>
          <a:lstStyle>
            <a:lvl1pPr marL="0" indent="0">
              <a:lnSpc>
                <a:spcPts val="2600"/>
              </a:lnSpc>
              <a:buFontTx/>
              <a:buNone/>
              <a:defRPr sz="2400" b="0" i="0">
                <a:solidFill>
                  <a:schemeClr val="tx2"/>
                </a:solidFill>
                <a:latin typeface="Arial" panose="020B0604020202020204" pitchFamily="34" charset="0"/>
                <a:cs typeface="Arial" panose="020B0604020202020204" pitchFamily="34" charset="0"/>
              </a:defRPr>
            </a:lvl1pPr>
          </a:lstStyle>
          <a:p>
            <a:pPr lvl="0"/>
            <a:r>
              <a:rPr lang="en-US" dirty="0"/>
              <a:t>Date &lt;</a:t>
            </a:r>
            <a:r>
              <a:rPr lang="en-US" dirty="0" err="1"/>
              <a:t>dd</a:t>
            </a:r>
            <a:r>
              <a:rPr lang="en-US" dirty="0"/>
              <a:t>/mm/</a:t>
            </a:r>
            <a:r>
              <a:rPr lang="en-US" dirty="0" err="1"/>
              <a:t>yyyy</a:t>
            </a:r>
            <a:r>
              <a:rPr lang="en-US" dirty="0"/>
              <a:t>&gt;</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cxnSp>
        <p:nvCxnSpPr>
          <p:cNvPr id="20" name="Straight Connector 19"/>
          <p:cNvCxnSpPr/>
          <p:nvPr userDrawn="1"/>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2"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24" name="Footer Placeholder 4"/>
          <p:cNvSpPr>
            <a:spLocks noGrp="1"/>
          </p:cNvSpPr>
          <p:nvPr>
            <p:ph type="ftr" sz="quarter" idx="3"/>
          </p:nvPr>
        </p:nvSpPr>
        <p:spPr>
          <a:xfrm>
            <a:off x="1524000" y="6611005"/>
            <a:ext cx="3130838"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rial" panose="020B0604020202020204" pitchFamily="34" charset="0"/>
              </a:defRPr>
            </a:lvl1pPr>
          </a:lstStyle>
          <a:p>
            <a:r>
              <a:rPr lang="en-GB"/>
              <a:t>Copyright © AQA and its licensors. All rights reserved.</a:t>
            </a:r>
            <a:endParaRPr lang="en-US" dirty="0"/>
          </a:p>
        </p:txBody>
      </p:sp>
    </p:spTree>
    <p:extLst>
      <p:ext uri="{BB962C8B-B14F-4D97-AF65-F5344CB8AC3E}">
        <p14:creationId xmlns:p14="http://schemas.microsoft.com/office/powerpoint/2010/main" val="9752075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7845425" y="6459079"/>
            <a:ext cx="768350" cy="3068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371148119"/>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a:t>Copyright © AQA and its licensors. All rights reserved.</a:t>
            </a:r>
            <a:endParaRPr lang="en-US" dirty="0"/>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5894494"/>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title Dark Turquoise">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52778515"/>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title Dark Pink">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71877965"/>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Dark Green">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27785336"/>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9877700"/>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title Dark Teal">
    <p:bg>
      <p:bgPr>
        <a:solidFill>
          <a:srgbClr val="325F7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325F7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3"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4"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6506365"/>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title Dark Yellow">
    <p:bg>
      <p:bgPr>
        <a:solidFill>
          <a:srgbClr val="DC7D2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DC7D2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39401692"/>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title Dark Brick">
    <p:bg>
      <p:bgPr>
        <a:solidFill>
          <a:srgbClr val="783C2D"/>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solidFill>
                  <a:schemeClr val="tx1"/>
                </a:solidFill>
              </a:defRPr>
            </a:lvl1pPr>
          </a:lstStyle>
          <a:p>
            <a:r>
              <a:rPr lang="en-US" dirty="0"/>
              <a:t>Section title</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a:t>Copyright © AQA and its licensors. All rights reserved.</a:t>
            </a:r>
            <a:endParaRPr lang="en-US" dirty="0"/>
          </a:p>
        </p:txBody>
      </p:sp>
      <p:sp>
        <p:nvSpPr>
          <p:cNvPr id="7" name="Rectangle 6"/>
          <p:cNvSpPr/>
          <p:nvPr userDrawn="1"/>
        </p:nvSpPr>
        <p:spPr>
          <a:xfrm>
            <a:off x="7845425" y="6459079"/>
            <a:ext cx="768350" cy="306846"/>
          </a:xfrm>
          <a:prstGeom prst="rect">
            <a:avLst/>
          </a:prstGeom>
          <a:solidFill>
            <a:srgbClr val="783C2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4"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
        <p:nvSpPr>
          <p:cNvPr id="15"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7916534"/>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40000" y="1303334"/>
            <a:ext cx="4114551" cy="968675"/>
          </a:xfrm>
        </p:spPr>
        <p:txBody>
          <a:bodyPr lIns="0" tIns="0" rIns="0" bIns="0" anchor="t" anchorCtr="0">
            <a:noAutofit/>
          </a:bodyPr>
          <a:lstStyle>
            <a:lvl1pPr algn="l">
              <a:lnSpc>
                <a:spcPts val="3800"/>
              </a:lnSpc>
              <a:defRPr sz="3600" baseline="0">
                <a:solidFill>
                  <a:schemeClr val="tx2"/>
                </a:solidFill>
                <a:latin typeface="AQA Chevin Pro Light"/>
              </a:defRPr>
            </a:lvl1pPr>
          </a:lstStyle>
          <a:p>
            <a:r>
              <a:rPr lang="en-US" dirty="0"/>
              <a:t>Presentation</a:t>
            </a:r>
            <a:br>
              <a:rPr lang="en-US" dirty="0"/>
            </a:br>
            <a:r>
              <a:rPr lang="en-US" dirty="0"/>
              <a:t>title</a:t>
            </a:r>
          </a:p>
        </p:txBody>
      </p:sp>
      <p:sp>
        <p:nvSpPr>
          <p:cNvPr id="3" name="Subtitle 2"/>
          <p:cNvSpPr>
            <a:spLocks noGrp="1"/>
          </p:cNvSpPr>
          <p:nvPr>
            <p:ph type="subTitle" idx="1" hasCustomPrompt="1"/>
          </p:nvPr>
        </p:nvSpPr>
        <p:spPr>
          <a:xfrm>
            <a:off x="540000" y="2611489"/>
            <a:ext cx="4114551" cy="378312"/>
          </a:xfrm>
        </p:spPr>
        <p:txBody>
          <a:bodyPr lIns="0" tIns="0" rIns="0" bIns="0">
            <a:noAutofit/>
          </a:bodyPr>
          <a:lstStyle>
            <a:lvl1pPr marL="0" indent="0" algn="l">
              <a:lnSpc>
                <a:spcPts val="2600"/>
              </a:lnSpc>
              <a:buNone/>
              <a:defRPr sz="2400" b="0" i="0">
                <a:solidFill>
                  <a:schemeClr val="tx2"/>
                </a:solidFill>
                <a:latin typeface="AQA Chevin Pro Light"/>
                <a:cs typeface="AQA Chevin Pro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Presented by</a:t>
            </a:r>
            <a:br>
              <a:rPr lang="en-US" dirty="0"/>
            </a:br>
            <a:endParaRPr lang="en-US" dirty="0"/>
          </a:p>
        </p:txBody>
      </p:sp>
      <p:cxnSp>
        <p:nvCxnSpPr>
          <p:cNvPr id="10" name="Straight Connector 9"/>
          <p:cNvCxnSpPr/>
          <p:nvPr userDrawn="1"/>
        </p:nvCxnSpPr>
        <p:spPr>
          <a:xfrm>
            <a:off x="0" y="1191693"/>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0" y="2433050"/>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11" name="Content Placeholder 10"/>
          <p:cNvSpPr>
            <a:spLocks noGrp="1"/>
          </p:cNvSpPr>
          <p:nvPr>
            <p:ph sz="quarter" idx="12" hasCustomPrompt="1"/>
          </p:nvPr>
        </p:nvSpPr>
        <p:spPr>
          <a:xfrm>
            <a:off x="539750" y="3058062"/>
            <a:ext cx="4114801" cy="338138"/>
          </a:xfrm>
        </p:spPr>
        <p:txBody>
          <a:bodyPr rIns="0"/>
          <a:lstStyle>
            <a:lvl1pPr marL="0" indent="0">
              <a:lnSpc>
                <a:spcPts val="2600"/>
              </a:lnSpc>
              <a:buFontTx/>
              <a:buNone/>
              <a:defRPr sz="2400" b="0" i="0">
                <a:solidFill>
                  <a:schemeClr val="tx2"/>
                </a:solidFill>
                <a:latin typeface="AQA Chevin Pro Light"/>
                <a:cs typeface="AQA Chevin Pro Light"/>
              </a:defRPr>
            </a:lvl1pPr>
          </a:lstStyle>
          <a:p>
            <a:pPr lvl="0"/>
            <a:r>
              <a:rPr lang="en-US" dirty="0"/>
              <a:t>Date &lt;</a:t>
            </a:r>
            <a:r>
              <a:rPr lang="en-US" dirty="0" err="1"/>
              <a:t>dd</a:t>
            </a:r>
            <a:r>
              <a:rPr lang="en-US" dirty="0"/>
              <a:t>/mm/</a:t>
            </a:r>
            <a:r>
              <a:rPr lang="en-US" dirty="0" err="1"/>
              <a:t>yyyy</a:t>
            </a:r>
            <a:r>
              <a:rPr lang="en-US" dirty="0"/>
              <a:t>&gt;</a:t>
            </a:r>
          </a:p>
        </p:txBody>
      </p:sp>
      <p:pic>
        <p:nvPicPr>
          <p:cNvPr id="7" name="Picture 6" descr="AQA_New_logo_no_strapline_RGB_1.5cm_dee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p:nvSpPr>
          <p:cNvPr id="16"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a:t>Copyright © AQA and its licensors. All rights reserved.</a:t>
            </a:r>
          </a:p>
        </p:txBody>
      </p:sp>
      <p:sp>
        <p:nvSpPr>
          <p:cNvPr id="14"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dirty="0"/>
          </a:p>
        </p:txBody>
      </p:sp>
    </p:spTree>
    <p:extLst>
      <p:ext uri="{BB962C8B-B14F-4D97-AF65-F5344CB8AC3E}">
        <p14:creationId xmlns:p14="http://schemas.microsoft.com/office/powerpoint/2010/main" val="475573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Contents</a:t>
            </a:r>
          </a:p>
        </p:txBody>
      </p:sp>
      <p:sp>
        <p:nvSpPr>
          <p:cNvPr id="5"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pic>
        <p:nvPicPr>
          <p:cNvPr id="2050"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4"/>
          <p:cNvSpPr>
            <a:spLocks noGrp="1"/>
          </p:cNvSpPr>
          <p:nvPr>
            <p:ph type="ftr" sz="quarter" idx="3"/>
          </p:nvPr>
        </p:nvSpPr>
        <p:spPr>
          <a:xfrm>
            <a:off x="1524000" y="6611005"/>
            <a:ext cx="3130838"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rial" panose="020B0604020202020204" pitchFamily="34" charset="0"/>
              </a:defRPr>
            </a:lvl1pPr>
          </a:lstStyle>
          <a:p>
            <a:r>
              <a:rPr lang="en-GB"/>
              <a:t>Copyright © AQA and its licensors. All rights reserved.</a:t>
            </a:r>
            <a:endParaRPr lang="en-US" dirty="0"/>
          </a:p>
        </p:txBody>
      </p:sp>
    </p:spTree>
    <p:extLst>
      <p:ext uri="{BB962C8B-B14F-4D97-AF65-F5344CB8AC3E}">
        <p14:creationId xmlns:p14="http://schemas.microsoft.com/office/powerpoint/2010/main" val="18358767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s">
    <p:bg>
      <p:bgPr>
        <a:solidFill>
          <a:srgbClr val="E1644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bg1"/>
                </a:solidFill>
              </a:defRPr>
            </a:lvl1pPr>
          </a:lstStyle>
          <a:p>
            <a:r>
              <a:rPr lang="en-US" dirty="0"/>
              <a:t>Contents</a:t>
            </a:r>
          </a:p>
        </p:txBody>
      </p:sp>
      <p:sp>
        <p:nvSpPr>
          <p:cNvPr id="5" name="Content Placeholder 2"/>
          <p:cNvSpPr>
            <a:spLocks noGrp="1"/>
          </p:cNvSpPr>
          <p:nvPr>
            <p:ph idx="1"/>
          </p:nvPr>
        </p:nvSpPr>
        <p:spPr>
          <a:xfrm>
            <a:off x="540000" y="1731713"/>
            <a:ext cx="8045200" cy="44068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bg1"/>
                </a:solidFill>
                <a:latin typeface="+mn-lt"/>
                <a:cs typeface="AQA Chevin Pro Light"/>
              </a:defRPr>
            </a:lvl1pPr>
          </a:lstStyle>
          <a:p>
            <a:r>
              <a:rPr lang="en-US" dirty="0"/>
              <a:t>Copyright © AQA and its licensors. All rights reserved.</a:t>
            </a:r>
          </a:p>
        </p:txBody>
      </p:sp>
      <p:sp>
        <p:nvSpPr>
          <p:cNvPr id="6"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bg1"/>
                </a:solidFill>
              </a:defRPr>
            </a:lvl1pPr>
          </a:lstStyle>
          <a:p>
            <a:fld id="{9D4704D4-DAEA-4D4A-A9DC-4373E3AC7101}" type="slidenum">
              <a:rPr lang="en-GB" smtClean="0"/>
              <a:pPr/>
              <a:t>‹#›</a:t>
            </a:fld>
            <a:endParaRPr lang="en-GB" dirty="0"/>
          </a:p>
        </p:txBody>
      </p:sp>
      <p:cxnSp>
        <p:nvCxnSpPr>
          <p:cNvPr id="9" name="Straight Connector 8">
            <a:extLst>
              <a:ext uri="{FF2B5EF4-FFF2-40B4-BE49-F238E27FC236}">
                <a16:creationId xmlns:a16="http://schemas.microsoft.com/office/drawing/2014/main" id="{1271F81E-07B9-4C98-8B58-E70E069D4352}"/>
              </a:ext>
            </a:extLst>
          </p:cNvPr>
          <p:cNvCxnSpPr/>
          <p:nvPr userDrawn="1"/>
        </p:nvCxnSpPr>
        <p:spPr>
          <a:xfrm>
            <a:off x="0" y="1198036"/>
            <a:ext cx="8585200" cy="0"/>
          </a:xfrm>
          <a:prstGeom prst="line">
            <a:avLst/>
          </a:prstGeom>
          <a:ln w="7620" cap="rnd">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5938F0D-822B-47DC-882E-FEC787B9C013}"/>
              </a:ext>
            </a:extLst>
          </p:cNvPr>
          <p:cNvCxnSpPr/>
          <p:nvPr userDrawn="1"/>
        </p:nvCxnSpPr>
        <p:spPr>
          <a:xfrm>
            <a:off x="0" y="6340475"/>
            <a:ext cx="8585200" cy="0"/>
          </a:xfrm>
          <a:prstGeom prst="line">
            <a:avLst/>
          </a:prstGeom>
          <a:ln w="762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847FE71C-B763-4097-BB95-50A32309F3A6}"/>
              </a:ext>
            </a:extLst>
          </p:cNvPr>
          <p:cNvSpPr/>
          <p:nvPr userDrawn="1"/>
        </p:nvSpPr>
        <p:spPr>
          <a:xfrm>
            <a:off x="7845425" y="6459079"/>
            <a:ext cx="768350" cy="306846"/>
          </a:xfrm>
          <a:prstGeom prst="rect">
            <a:avLst/>
          </a:prstGeom>
          <a:solidFill>
            <a:srgbClr val="E164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AQA_New_logo_20mm_no_strapline_WHITEOUT_RGB.png">
            <a:extLst>
              <a:ext uri="{FF2B5EF4-FFF2-40B4-BE49-F238E27FC236}">
                <a16:creationId xmlns:a16="http://schemas.microsoft.com/office/drawing/2014/main" id="{0526DDA1-048E-41D4-B6AF-C0433D122FB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Tree>
    <p:extLst>
      <p:ext uri="{BB962C8B-B14F-4D97-AF65-F5344CB8AC3E}">
        <p14:creationId xmlns:p14="http://schemas.microsoft.com/office/powerpoint/2010/main" val="23218897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Contents</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7"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cxnSp>
        <p:nvCxnSpPr>
          <p:cNvPr id="10" name="Straight Connector 9">
            <a:extLst>
              <a:ext uri="{FF2B5EF4-FFF2-40B4-BE49-F238E27FC236}">
                <a16:creationId xmlns:a16="http://schemas.microsoft.com/office/drawing/2014/main" id="{62AFDADA-4943-401C-B54F-A5C4109FFE78}"/>
              </a:ext>
            </a:extLst>
          </p:cNvPr>
          <p:cNvCxnSpPr/>
          <p:nvPr userDrawn="1"/>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8B6FD4EF-EB89-481F-B58C-276884364B5B}"/>
              </a:ext>
            </a:extLst>
          </p:cNvPr>
          <p:cNvCxnSpPr/>
          <p:nvPr userDrawn="1"/>
        </p:nvCxnSpPr>
        <p:spPr>
          <a:xfrm>
            <a:off x="0" y="1198036"/>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3386496"/>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Section title</a:t>
            </a:r>
          </a:p>
        </p:txBody>
      </p:sp>
      <p:sp>
        <p:nvSpPr>
          <p:cNvPr id="3" name="Footer Placeholder 2"/>
          <p:cNvSpPr>
            <a:spLocks noGrp="1"/>
          </p:cNvSpPr>
          <p:nvPr>
            <p:ph type="ftr" sz="quarter" idx="10"/>
          </p:nvPr>
        </p:nvSpPr>
        <p:spPr/>
        <p:txBody>
          <a:bodyPr/>
          <a:lstStyle/>
          <a:p>
            <a:r>
              <a:rPr lang="en-US"/>
              <a:t>Copyright © AQA and its licensors. All rights reserved.</a:t>
            </a:r>
            <a:endParaRPr lang="en-US" dirty="0"/>
          </a:p>
        </p:txBody>
      </p:sp>
      <p:sp>
        <p:nvSpPr>
          <p:cNvPr id="5"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pic>
        <p:nvPicPr>
          <p:cNvPr id="7" name="Picture 6" descr="AQA_New_logo_20mm_no_strapline_RGB.png">
            <a:extLst>
              <a:ext uri="{FF2B5EF4-FFF2-40B4-BE49-F238E27FC236}">
                <a16:creationId xmlns:a16="http://schemas.microsoft.com/office/drawing/2014/main" id="{CFAF4CD8-C3EC-4E54-8ABB-8ECC547DAB2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cxnSp>
        <p:nvCxnSpPr>
          <p:cNvPr id="9" name="Straight Connector 8">
            <a:extLst>
              <a:ext uri="{FF2B5EF4-FFF2-40B4-BE49-F238E27FC236}">
                <a16:creationId xmlns:a16="http://schemas.microsoft.com/office/drawing/2014/main" id="{58EB31C8-553A-4293-9082-269CDDA9B270}"/>
              </a:ext>
            </a:extLst>
          </p:cNvPr>
          <p:cNvCxnSpPr/>
          <p:nvPr userDrawn="1"/>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6E97B415-99A8-4161-8113-15229AC82E9F}"/>
              </a:ext>
            </a:extLst>
          </p:cNvPr>
          <p:cNvCxnSpPr/>
          <p:nvPr userDrawn="1"/>
        </p:nvCxnSpPr>
        <p:spPr>
          <a:xfrm>
            <a:off x="0" y="1198036"/>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48841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p>
        </p:txBody>
      </p:sp>
      <p:sp>
        <p:nvSpPr>
          <p:cNvPr id="3" name="Footer Placeholder 2"/>
          <p:cNvSpPr>
            <a:spLocks noGrp="1"/>
          </p:cNvSpPr>
          <p:nvPr>
            <p:ph type="ftr" sz="quarter" idx="10"/>
          </p:nvPr>
        </p:nvSpPr>
        <p:spPr/>
        <p:txBody>
          <a:bodyPr/>
          <a:lstStyle/>
          <a:p>
            <a:r>
              <a:rPr lang="en-US" dirty="0"/>
              <a:t>Copyright © AQA and its licensors. All rights reserved.</a:t>
            </a:r>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pic>
        <p:nvPicPr>
          <p:cNvPr id="6" name="Picture 5" descr="AQA_New_logo_20mm_no_strapline_RGB.png">
            <a:extLst>
              <a:ext uri="{FF2B5EF4-FFF2-40B4-BE49-F238E27FC236}">
                <a16:creationId xmlns:a16="http://schemas.microsoft.com/office/drawing/2014/main" id="{1E7FDC2D-F890-4FEC-83AF-8870C58FD1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cxnSp>
        <p:nvCxnSpPr>
          <p:cNvPr id="9" name="Straight Connector 8">
            <a:extLst>
              <a:ext uri="{FF2B5EF4-FFF2-40B4-BE49-F238E27FC236}">
                <a16:creationId xmlns:a16="http://schemas.microsoft.com/office/drawing/2014/main" id="{BD50C585-22FF-4424-861F-7BA40942D855}"/>
              </a:ext>
            </a:extLst>
          </p:cNvPr>
          <p:cNvCxnSpPr/>
          <p:nvPr userDrawn="1"/>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14958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Presentation title</a:t>
            </a:r>
          </a:p>
        </p:txBody>
      </p:sp>
      <p:sp>
        <p:nvSpPr>
          <p:cNvPr id="3" name="Content Placeholder 2"/>
          <p:cNvSpPr>
            <a:spLocks noGrp="1"/>
          </p:cNvSpPr>
          <p:nvPr>
            <p:ph idx="1" hasCustomPrompt="1"/>
          </p:nvPr>
        </p:nvSpPr>
        <p:spPr/>
        <p:txBody>
          <a:bodyPr/>
          <a:lstStyle/>
          <a:p>
            <a:pPr lvl="0"/>
            <a:r>
              <a:rPr lang="en-US" dirty="0"/>
              <a:t>Insert video</a:t>
            </a:r>
          </a:p>
        </p:txBody>
      </p:sp>
      <p:sp>
        <p:nvSpPr>
          <p:cNvPr id="5" name="Footer Placeholder 4"/>
          <p:cNvSpPr>
            <a:spLocks noGrp="1"/>
          </p:cNvSpPr>
          <p:nvPr>
            <p:ph type="ftr" sz="quarter" idx="11"/>
          </p:nvPr>
        </p:nvSpPr>
        <p:spPr/>
        <p:txBody>
          <a:bodyPr/>
          <a:lstStyle>
            <a:lvl1pPr>
              <a:lnSpc>
                <a:spcPts val="1000"/>
              </a:lnSpc>
              <a:defRPr/>
            </a:lvl1pPr>
          </a:lstStyle>
          <a:p>
            <a:r>
              <a:rPr lang="en-US" dirty="0"/>
              <a:t>Copyright © AQA and its licensors. All rights reserved.</a:t>
            </a:r>
          </a:p>
        </p:txBody>
      </p:sp>
      <p:sp>
        <p:nvSpPr>
          <p:cNvPr id="6"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pic>
        <p:nvPicPr>
          <p:cNvPr id="7" name="Picture 6" descr="AQA_New_logo_20mm_no_strapline_RGB.png">
            <a:extLst>
              <a:ext uri="{FF2B5EF4-FFF2-40B4-BE49-F238E27FC236}">
                <a16:creationId xmlns:a16="http://schemas.microsoft.com/office/drawing/2014/main" id="{71F9C3EB-8326-4D3C-A13B-7CBA23BFD0E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cxnSp>
        <p:nvCxnSpPr>
          <p:cNvPr id="9" name="Straight Connector 8">
            <a:extLst>
              <a:ext uri="{FF2B5EF4-FFF2-40B4-BE49-F238E27FC236}">
                <a16:creationId xmlns:a16="http://schemas.microsoft.com/office/drawing/2014/main" id="{117D54FB-4B8A-41E2-AD22-1C50141D6485}"/>
              </a:ext>
            </a:extLst>
          </p:cNvPr>
          <p:cNvCxnSpPr/>
          <p:nvPr userDrawn="1"/>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2EB81A2E-B5E2-43D5-8190-0B222F0A1A9C}"/>
              </a:ext>
            </a:extLst>
          </p:cNvPr>
          <p:cNvCxnSpPr/>
          <p:nvPr userDrawn="1"/>
        </p:nvCxnSpPr>
        <p:spPr>
          <a:xfrm>
            <a:off x="0" y="1198036"/>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754886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Presentation title</a:t>
            </a:r>
          </a:p>
        </p:txBody>
      </p:sp>
      <p:sp>
        <p:nvSpPr>
          <p:cNvPr id="3" name="Content Placeholder 2"/>
          <p:cNvSpPr>
            <a:spLocks noGrp="1"/>
          </p:cNvSpPr>
          <p:nvPr>
            <p:ph sz="half" idx="1"/>
          </p:nvPr>
        </p:nvSpPr>
        <p:spPr>
          <a:xfrm>
            <a:off x="540000" y="1727271"/>
            <a:ext cx="4546350" cy="4406400"/>
          </a:xfrm>
        </p:spPr>
        <p:txBody>
          <a:bodyPr rIns="0"/>
          <a:lstStyle>
            <a:lvl1pPr>
              <a:defRPr sz="1800"/>
            </a:lvl1pPr>
            <a:lvl2pPr>
              <a:defRPr sz="1600"/>
            </a:lvl2pPr>
            <a:lvl3pPr>
              <a:defRPr sz="1400"/>
            </a:lvl3pPr>
            <a:lvl4pPr>
              <a:defRPr sz="1200"/>
            </a:lvl4pPr>
            <a:lvl5pPr>
              <a:defRPr sz="1000"/>
            </a:lvl5pPr>
            <a:lvl6pPr>
              <a:defRPr sz="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Insert image or graphic</a:t>
            </a:r>
          </a:p>
        </p:txBody>
      </p:sp>
      <p:sp>
        <p:nvSpPr>
          <p:cNvPr id="6" name="Footer Placeholder 5"/>
          <p:cNvSpPr>
            <a:spLocks noGrp="1"/>
          </p:cNvSpPr>
          <p:nvPr>
            <p:ph type="ftr" sz="quarter" idx="11"/>
          </p:nvPr>
        </p:nvSpPr>
        <p:spPr/>
        <p:txBody>
          <a:bodyPr/>
          <a:lstStyle>
            <a:lvl1pPr>
              <a:lnSpc>
                <a:spcPts val="1000"/>
              </a:lnSpc>
              <a:defRPr/>
            </a:lvl1pPr>
          </a:lstStyle>
          <a:p>
            <a:r>
              <a:rPr lang="en-US" dirty="0"/>
              <a:t>Copyright © AQA and its licensors. All rights reserved.</a:t>
            </a:r>
          </a:p>
        </p:txBody>
      </p:sp>
      <p:sp>
        <p:nvSpPr>
          <p:cNvPr id="7"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pic>
        <p:nvPicPr>
          <p:cNvPr id="8" name="Picture 7" descr="AQA_New_logo_20mm_no_strapline_RGB.png">
            <a:extLst>
              <a:ext uri="{FF2B5EF4-FFF2-40B4-BE49-F238E27FC236}">
                <a16:creationId xmlns:a16="http://schemas.microsoft.com/office/drawing/2014/main" id="{BE2CDEB8-626C-4E80-A391-9349329E8C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cxnSp>
        <p:nvCxnSpPr>
          <p:cNvPr id="10" name="Straight Connector 9">
            <a:extLst>
              <a:ext uri="{FF2B5EF4-FFF2-40B4-BE49-F238E27FC236}">
                <a16:creationId xmlns:a16="http://schemas.microsoft.com/office/drawing/2014/main" id="{46114E31-07DF-4BF1-95E5-82CECBC7EDE3}"/>
              </a:ext>
            </a:extLst>
          </p:cNvPr>
          <p:cNvCxnSpPr/>
          <p:nvPr userDrawn="1"/>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C1366391-0298-492C-9D87-B28F7FC46DFE}"/>
              </a:ext>
            </a:extLst>
          </p:cNvPr>
          <p:cNvCxnSpPr/>
          <p:nvPr userDrawn="1"/>
        </p:nvCxnSpPr>
        <p:spPr>
          <a:xfrm>
            <a:off x="0" y="1198036"/>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85696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Footer Placeholder 7"/>
          <p:cNvSpPr>
            <a:spLocks noGrp="1"/>
          </p:cNvSpPr>
          <p:nvPr>
            <p:ph type="ftr" sz="quarter" idx="11"/>
          </p:nvPr>
        </p:nvSpPr>
        <p:spPr/>
        <p:txBody>
          <a:bodyPr/>
          <a:lstStyle>
            <a:lvl1pPr>
              <a:lnSpc>
                <a:spcPts val="1000"/>
              </a:lnSpc>
              <a:defRPr/>
            </a:lvl1pPr>
          </a:lstStyle>
          <a:p>
            <a:r>
              <a:rPr lang="en-US" dirty="0"/>
              <a:t>Copyright © AQA and its licensors. All rights reserved.</a:t>
            </a:r>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tx2"/>
                </a:solidFill>
              </a:defRPr>
            </a:lvl1pPr>
          </a:lstStyle>
          <a:p>
            <a:r>
              <a:rPr lang="en-US" dirty="0"/>
              <a:t>Thank you</a:t>
            </a:r>
          </a:p>
        </p:txBody>
      </p:sp>
      <p:cxnSp>
        <p:nvCxnSpPr>
          <p:cNvPr id="13" name="Straight Connector 12"/>
          <p:cNvCxnSpPr/>
          <p:nvPr userDrawn="1"/>
        </p:nvCxnSpPr>
        <p:spPr>
          <a:xfrm>
            <a:off x="0" y="1191600"/>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5" name="Picture 14" descr="AQA_New_logo_no_strapline_RGB_1.5cm_deep.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9750" y="278675"/>
            <a:ext cx="1618488" cy="557784"/>
          </a:xfrm>
          <a:prstGeom prst="rect">
            <a:avLst/>
          </a:prstGeom>
        </p:spPr>
      </p:pic>
      <p:sp>
        <p:nvSpPr>
          <p:cNvPr id="9"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cxnSp>
        <p:nvCxnSpPr>
          <p:cNvPr id="10" name="Straight Connector 9">
            <a:extLst>
              <a:ext uri="{FF2B5EF4-FFF2-40B4-BE49-F238E27FC236}">
                <a16:creationId xmlns:a16="http://schemas.microsoft.com/office/drawing/2014/main" id="{26503992-CF25-4415-8654-0AB39B7B55EC}"/>
              </a:ext>
            </a:extLst>
          </p:cNvPr>
          <p:cNvCxnSpPr/>
          <p:nvPr userDrawn="1"/>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02839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losing slide">
    <p:bg>
      <p:bgPr>
        <a:solidFill>
          <a:schemeClr val="tx2"/>
        </a:solidFill>
        <a:effectLst/>
      </p:bgPr>
    </p:bg>
    <p:spTree>
      <p:nvGrpSpPr>
        <p:cNvPr id="1" name=""/>
        <p:cNvGrpSpPr/>
        <p:nvPr/>
      </p:nvGrpSpPr>
      <p:grpSpPr>
        <a:xfrm>
          <a:off x="0" y="0"/>
          <a:ext cx="0" cy="0"/>
          <a:chOff x="0" y="0"/>
          <a:chExt cx="0" cy="0"/>
        </a:xfrm>
      </p:grpSpPr>
      <p:pic>
        <p:nvPicPr>
          <p:cNvPr id="12" name="Picture 11" descr="AQA_New_logo_20mm_no_strapline_WHITEOUT_RGB.png">
            <a:extLst>
              <a:ext uri="{FF2B5EF4-FFF2-40B4-BE49-F238E27FC236}">
                <a16:creationId xmlns:a16="http://schemas.microsoft.com/office/drawing/2014/main" id="{0BEB948E-B4D1-4BED-AEE0-B42646B86D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125" y="278673"/>
            <a:ext cx="1625153" cy="557785"/>
          </a:xfrm>
          <a:prstGeom prst="rect">
            <a:avLst/>
          </a:prstGeom>
        </p:spPr>
      </p:pic>
      <p:sp>
        <p:nvSpPr>
          <p:cNvPr id="8" name="Footer Placeholder 7"/>
          <p:cNvSpPr>
            <a:spLocks noGrp="1"/>
          </p:cNvSpPr>
          <p:nvPr>
            <p:ph type="ftr" sz="quarter" idx="11"/>
          </p:nvPr>
        </p:nvSpPr>
        <p:spPr/>
        <p:txBody>
          <a:bodyPr/>
          <a:lstStyle>
            <a:lvl1pPr>
              <a:lnSpc>
                <a:spcPts val="1000"/>
              </a:lnSpc>
              <a:defRPr>
                <a:solidFill>
                  <a:schemeClr val="bg1"/>
                </a:solidFill>
              </a:defRPr>
            </a:lvl1pPr>
          </a:lstStyle>
          <a:p>
            <a:r>
              <a:rPr lang="en-US" dirty="0"/>
              <a:t>Copyright © AQA and its licensors. All rights reserved.</a:t>
            </a:r>
          </a:p>
        </p:txBody>
      </p:sp>
      <p:sp>
        <p:nvSpPr>
          <p:cNvPr id="11" name="Title 1"/>
          <p:cNvSpPr>
            <a:spLocks noGrp="1"/>
          </p:cNvSpPr>
          <p:nvPr>
            <p:ph type="ctrTitle" hasCustomPrompt="1"/>
          </p:nvPr>
        </p:nvSpPr>
        <p:spPr>
          <a:xfrm>
            <a:off x="540000" y="1666873"/>
            <a:ext cx="4028825" cy="494942"/>
          </a:xfrm>
        </p:spPr>
        <p:txBody>
          <a:bodyPr lIns="0" tIns="0" rIns="0" bIns="0" anchor="t" anchorCtr="0">
            <a:noAutofit/>
          </a:bodyPr>
          <a:lstStyle>
            <a:lvl1pPr algn="l">
              <a:lnSpc>
                <a:spcPts val="3800"/>
              </a:lnSpc>
              <a:defRPr sz="3600" baseline="0">
                <a:solidFill>
                  <a:schemeClr val="bg1"/>
                </a:solidFill>
              </a:defRPr>
            </a:lvl1pPr>
          </a:lstStyle>
          <a:p>
            <a:r>
              <a:rPr lang="en-US" dirty="0"/>
              <a:t>Thank you</a:t>
            </a:r>
          </a:p>
        </p:txBody>
      </p:sp>
      <p:cxnSp>
        <p:nvCxnSpPr>
          <p:cNvPr id="13" name="Straight Connector 12"/>
          <p:cNvCxnSpPr/>
          <p:nvPr userDrawn="1"/>
        </p:nvCxnSpPr>
        <p:spPr>
          <a:xfrm>
            <a:off x="0" y="1191600"/>
            <a:ext cx="4645025" cy="0"/>
          </a:xfrm>
          <a:prstGeom prst="line">
            <a:avLst/>
          </a:prstGeom>
          <a:ln w="7620" cap="rnd">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0" y="2309805"/>
            <a:ext cx="4645025" cy="0"/>
          </a:xfrm>
          <a:prstGeom prst="line">
            <a:avLst/>
          </a:prstGeom>
          <a:ln w="38100" cap="rnd">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bg1"/>
                </a:solidFill>
              </a:defRPr>
            </a:lvl1pPr>
          </a:lstStyle>
          <a:p>
            <a:fld id="{9D4704D4-DAEA-4D4A-A9DC-4373E3AC7101}" type="slidenum">
              <a:rPr lang="en-GB" smtClean="0"/>
              <a:pPr/>
              <a:t>‹#›</a:t>
            </a:fld>
            <a:endParaRPr lang="en-GB" dirty="0"/>
          </a:p>
        </p:txBody>
      </p:sp>
      <p:cxnSp>
        <p:nvCxnSpPr>
          <p:cNvPr id="10" name="Straight Connector 9">
            <a:extLst>
              <a:ext uri="{FF2B5EF4-FFF2-40B4-BE49-F238E27FC236}">
                <a16:creationId xmlns:a16="http://schemas.microsoft.com/office/drawing/2014/main" id="{26503992-CF25-4415-8654-0AB39B7B55EC}"/>
              </a:ext>
            </a:extLst>
          </p:cNvPr>
          <p:cNvCxnSpPr/>
          <p:nvPr userDrawn="1"/>
        </p:nvCxnSpPr>
        <p:spPr>
          <a:xfrm>
            <a:off x="0" y="6340475"/>
            <a:ext cx="8585200" cy="0"/>
          </a:xfrm>
          <a:prstGeom prst="line">
            <a:avLst/>
          </a:prstGeom>
          <a:ln w="7620" cap="rnd">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663784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Section title Dark Blu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cxnSp>
        <p:nvCxnSpPr>
          <p:cNvPr id="11" name="Straight Connector 10">
            <a:extLst>
              <a:ext uri="{FF2B5EF4-FFF2-40B4-BE49-F238E27FC236}">
                <a16:creationId xmlns:a16="http://schemas.microsoft.com/office/drawing/2014/main" id="{55CA1A35-BF58-4F8F-AEC7-72EE971175FF}"/>
              </a:ext>
            </a:extLst>
          </p:cNvPr>
          <p:cNvCxnSpPr/>
          <p:nvPr userDrawn="1"/>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8891844"/>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title Dark Orange">
    <p:bg>
      <p:bgPr>
        <a:solidFill>
          <a:srgbClr val="E1644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7845425" y="6459079"/>
            <a:ext cx="768350" cy="306846"/>
          </a:xfrm>
          <a:prstGeom prst="rect">
            <a:avLst/>
          </a:prstGeom>
          <a:solidFill>
            <a:srgbClr val="E1644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cxnSp>
        <p:nvCxnSpPr>
          <p:cNvPr id="11" name="Straight Connector 10">
            <a:extLst>
              <a:ext uri="{FF2B5EF4-FFF2-40B4-BE49-F238E27FC236}">
                <a16:creationId xmlns:a16="http://schemas.microsoft.com/office/drawing/2014/main" id="{AD94ABD9-4C01-4608-9F62-B1C400E82F7A}"/>
              </a:ext>
            </a:extLst>
          </p:cNvPr>
          <p:cNvCxnSpPr/>
          <p:nvPr userDrawn="1"/>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1179388"/>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s">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Contents</a:t>
            </a:r>
          </a:p>
        </p:txBody>
      </p:sp>
      <p:sp>
        <p:nvSpPr>
          <p:cNvPr id="4" name="Footer Placeholder 3"/>
          <p:cNvSpPr>
            <a:spLocks noGrp="1"/>
          </p:cNvSpPr>
          <p:nvPr>
            <p:ph type="ftr" sz="quarter" idx="11"/>
          </p:nvPr>
        </p:nvSpPr>
        <p:spPr>
          <a:xfrm>
            <a:off x="1524000" y="6611005"/>
            <a:ext cx="3130838" cy="241200"/>
          </a:xfrm>
          <a:prstGeom prst="rect">
            <a:avLst/>
          </a:prstGeom>
        </p:spPr>
        <p:txBody>
          <a:bodyPr/>
          <a:lstStyle>
            <a:lvl1pPr>
              <a:lnSpc>
                <a:spcPts val="1000"/>
              </a:lnSpc>
              <a:defRPr>
                <a:solidFill>
                  <a:schemeClr val="tx1"/>
                </a:solidFill>
              </a:defRPr>
            </a:lvl1pPr>
          </a:lstStyle>
          <a:p>
            <a:r>
              <a:rPr lang="en-GB"/>
              <a:t>Copyright © AQA and its licensors. All rights reserved.</a:t>
            </a:r>
            <a:endParaRPr lang="en-US" dirty="0"/>
          </a:p>
        </p:txBody>
      </p:sp>
      <p:sp>
        <p:nvSpPr>
          <p:cNvPr id="12" name="Content Placeholder 2"/>
          <p:cNvSpPr>
            <a:spLocks noGrp="1"/>
          </p:cNvSpPr>
          <p:nvPr>
            <p:ph idx="1"/>
          </p:nvPr>
        </p:nvSpPr>
        <p:spPr>
          <a:xfrm>
            <a:off x="540000" y="1731713"/>
            <a:ext cx="8045200" cy="4406804"/>
          </a:xfrm>
        </p:spPr>
        <p:txBody>
          <a:bodyPr/>
          <a:lstStyle>
            <a:lvl1pPr>
              <a:buClr>
                <a:schemeClr val="tx1"/>
              </a:buCl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4"/>
          <p:cNvSpPr/>
          <p:nvPr userDrawn="1"/>
        </p:nvSpPr>
        <p:spPr>
          <a:xfrm>
            <a:off x="7845425" y="6459079"/>
            <a:ext cx="768350" cy="306846"/>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71610" y="6478180"/>
            <a:ext cx="719352" cy="246896"/>
          </a:xfrm>
          <a:prstGeom prst="rect">
            <a:avLst/>
          </a:prstGeom>
        </p:spPr>
      </p:pic>
      <p:sp>
        <p:nvSpPr>
          <p:cNvPr id="11"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chemeClr val="tx1">
                    <a:tint val="75000"/>
                  </a:schemeClr>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105380391"/>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title Dark Violet">
    <p:bg>
      <p:bgPr>
        <a:solidFill>
          <a:srgbClr val="6464A0"/>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1"/>
                </a:solidFill>
              </a:defRPr>
            </a:lvl1pPr>
          </a:lstStyle>
          <a:p>
            <a:r>
              <a:rPr lang="en-US" dirty="0"/>
              <a:t>Section title</a:t>
            </a:r>
          </a:p>
        </p:txBody>
      </p:sp>
      <p:sp>
        <p:nvSpPr>
          <p:cNvPr id="4" name="Footer Placeholder 3"/>
          <p:cNvSpPr>
            <a:spLocks noGrp="1"/>
          </p:cNvSpPr>
          <p:nvPr>
            <p:ph type="ftr" sz="quarter" idx="11"/>
          </p:nvPr>
        </p:nvSpPr>
        <p:spPr/>
        <p:txBody>
          <a:bodyPr/>
          <a:lstStyle>
            <a:lvl1pPr>
              <a:lnSpc>
                <a:spcPts val="1000"/>
              </a:lnSpc>
              <a:defRPr>
                <a:solidFill>
                  <a:schemeClr val="tx1"/>
                </a:solidFill>
              </a:defRPr>
            </a:lvl1pPr>
          </a:lstStyle>
          <a:p>
            <a:r>
              <a:rPr lang="en-US" dirty="0"/>
              <a:t>Copyright © AQA and its licensors. All rights reserved.</a:t>
            </a:r>
          </a:p>
        </p:txBody>
      </p:sp>
      <p:sp>
        <p:nvSpPr>
          <p:cNvPr id="12" name="Content Placeholder 2"/>
          <p:cNvSpPr>
            <a:spLocks noGrp="1"/>
          </p:cNvSpPr>
          <p:nvPr>
            <p:ph idx="1"/>
          </p:nvPr>
        </p:nvSpPr>
        <p:spPr>
          <a:xfrm>
            <a:off x="540000" y="1731713"/>
            <a:ext cx="8045200" cy="4406804"/>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7845425" y="6459079"/>
            <a:ext cx="768350" cy="306846"/>
          </a:xfrm>
          <a:prstGeom prst="rect">
            <a:avLst/>
          </a:prstGeom>
          <a:solidFill>
            <a:srgbClr val="6464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9" name="Picture 8" descr="AQA_New_logo_20mm_no_strapline_WHITEOUT_RG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6000" y="6487200"/>
            <a:ext cx="719352" cy="246896"/>
          </a:xfrm>
          <a:prstGeom prst="rect">
            <a:avLst/>
          </a:prstGeom>
        </p:spPr>
      </p:pic>
      <p:sp>
        <p:nvSpPr>
          <p:cNvPr id="8"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a:p>
        </p:txBody>
      </p:sp>
      <p:cxnSp>
        <p:nvCxnSpPr>
          <p:cNvPr id="11" name="Straight Connector 10">
            <a:extLst>
              <a:ext uri="{FF2B5EF4-FFF2-40B4-BE49-F238E27FC236}">
                <a16:creationId xmlns:a16="http://schemas.microsoft.com/office/drawing/2014/main" id="{58D02228-B556-45C7-881B-15DE82B2873E}"/>
              </a:ext>
            </a:extLst>
          </p:cNvPr>
          <p:cNvCxnSpPr/>
          <p:nvPr userDrawn="1"/>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16514974"/>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Section title</a:t>
            </a:r>
          </a:p>
        </p:txBody>
      </p:sp>
      <p:sp>
        <p:nvSpPr>
          <p:cNvPr id="3" name="Footer Placeholder 2"/>
          <p:cNvSpPr>
            <a:spLocks noGrp="1"/>
          </p:cNvSpPr>
          <p:nvPr>
            <p:ph type="ftr" sz="quarter" idx="10"/>
          </p:nvPr>
        </p:nvSpPr>
        <p:spPr>
          <a:xfrm>
            <a:off x="1524000" y="6611005"/>
            <a:ext cx="3130838" cy="241200"/>
          </a:xfrm>
          <a:prstGeom prst="rect">
            <a:avLst/>
          </a:prstGeom>
        </p:spPr>
        <p:txBody>
          <a:bodyPr/>
          <a:lstStyle>
            <a:lvl1pPr>
              <a:defRPr>
                <a:solidFill>
                  <a:srgbClr val="4B4B4B"/>
                </a:solidFill>
              </a:defRPr>
            </a:lvl1pPr>
          </a:lstStyle>
          <a:p>
            <a:r>
              <a:rPr lang="en-GB"/>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2" name="Content Placeholder 11"/>
          <p:cNvSpPr>
            <a:spLocks noGrp="1"/>
          </p:cNvSpPr>
          <p:nvPr>
            <p:ph sz="quarter" idx="11"/>
          </p:nvPr>
        </p:nvSpPr>
        <p:spPr>
          <a:xfrm>
            <a:off x="539999" y="1731712"/>
            <a:ext cx="8045201" cy="440680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904625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esentati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p>
        </p:txBody>
      </p:sp>
      <p:sp>
        <p:nvSpPr>
          <p:cNvPr id="3" name="Footer Placeholder 2"/>
          <p:cNvSpPr>
            <a:spLocks noGrp="1"/>
          </p:cNvSpPr>
          <p:nvPr>
            <p:ph type="ftr" sz="quarter" idx="10"/>
          </p:nvPr>
        </p:nvSpPr>
        <p:spPr>
          <a:xfrm>
            <a:off x="1524000" y="6611005"/>
            <a:ext cx="3130838" cy="241200"/>
          </a:xfrm>
          <a:prstGeom prst="rect">
            <a:avLst/>
          </a:prstGeom>
        </p:spPr>
        <p:txBody>
          <a:bodyPr/>
          <a:lstStyle/>
          <a:p>
            <a:r>
              <a:rPr lang="en-GB"/>
              <a:t>Copyright © AQA and its licensors. All rights reserved.</a:t>
            </a:r>
            <a:endParaRPr lang="en-US" dirty="0"/>
          </a:p>
        </p:txBody>
      </p:sp>
      <p:sp>
        <p:nvSpPr>
          <p:cNvPr id="7" name="Content Placeholder 6"/>
          <p:cNvSpPr>
            <a:spLocks noGrp="1"/>
          </p:cNvSpPr>
          <p:nvPr>
            <p:ph sz="quarter" idx="12"/>
          </p:nvPr>
        </p:nvSpPr>
        <p:spPr>
          <a:xfrm>
            <a:off x="540000" y="1731600"/>
            <a:ext cx="8046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marL="1149750" indent="-285750">
              <a:buFont typeface="Arial" pitchFamily="34" charset="0"/>
              <a:buChar cha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31799465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Video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Presentation title</a:t>
            </a:r>
          </a:p>
        </p:txBody>
      </p:sp>
      <p:sp>
        <p:nvSpPr>
          <p:cNvPr id="3" name="Content Placeholder 2"/>
          <p:cNvSpPr>
            <a:spLocks noGrp="1"/>
          </p:cNvSpPr>
          <p:nvPr>
            <p:ph idx="1" hasCustomPrompt="1"/>
          </p:nvPr>
        </p:nvSpPr>
        <p:spPr/>
        <p:txBody>
          <a:bodyPr/>
          <a:lstStyle/>
          <a:p>
            <a:pPr lvl="0"/>
            <a:r>
              <a:rPr lang="en-US" dirty="0"/>
              <a:t>Insert video</a:t>
            </a:r>
          </a:p>
        </p:txBody>
      </p:sp>
      <p:sp>
        <p:nvSpPr>
          <p:cNvPr id="5" name="Footer Placeholder 4"/>
          <p:cNvSpPr>
            <a:spLocks noGrp="1"/>
          </p:cNvSpPr>
          <p:nvPr>
            <p:ph type="ftr" sz="quarter" idx="11"/>
          </p:nvPr>
        </p:nvSpPr>
        <p:spPr>
          <a:xfrm>
            <a:off x="1524000" y="6611005"/>
            <a:ext cx="3130838" cy="241200"/>
          </a:xfrm>
          <a:prstGeom prst="rect">
            <a:avLst/>
          </a:prstGeom>
        </p:spPr>
        <p:txBody>
          <a:bodyPr/>
          <a:lstStyle>
            <a:lvl1pPr>
              <a:lnSpc>
                <a:spcPts val="1000"/>
              </a:lnSpc>
              <a:defRPr/>
            </a:lvl1pPr>
          </a:lstStyle>
          <a:p>
            <a:r>
              <a:rPr lang="en-GB"/>
              <a:t>Copyright © AQA and its licensors. All rights reserved.</a:t>
            </a:r>
            <a:endParaRPr lang="en-US" dirty="0"/>
          </a:p>
        </p:txBody>
      </p:sp>
      <p:pic>
        <p:nvPicPr>
          <p:cNvPr id="8"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Tree>
    <p:extLst>
      <p:ext uri="{BB962C8B-B14F-4D97-AF65-F5344CB8AC3E}">
        <p14:creationId xmlns:p14="http://schemas.microsoft.com/office/powerpoint/2010/main" val="1183467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solidFill>
                  <a:schemeClr val="tx2"/>
                </a:solidFill>
              </a:defRPr>
            </a:lvl1pPr>
          </a:lstStyle>
          <a:p>
            <a:r>
              <a:rPr lang="en-US" dirty="0"/>
              <a:t>Presentation title</a:t>
            </a:r>
          </a:p>
        </p:txBody>
      </p:sp>
      <p:sp>
        <p:nvSpPr>
          <p:cNvPr id="4" name="Content Placeholder 3"/>
          <p:cNvSpPr>
            <a:spLocks noGrp="1"/>
          </p:cNvSpPr>
          <p:nvPr>
            <p:ph sz="half" idx="2" hasCustomPrompt="1"/>
          </p:nvPr>
        </p:nvSpPr>
        <p:spPr>
          <a:xfrm>
            <a:off x="5394324" y="1727199"/>
            <a:ext cx="3190875" cy="4406400"/>
          </a:xfrm>
        </p:spPr>
        <p:txBody>
          <a:bodyPr rIns="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dirty="0"/>
              <a:t>Insert image or graphic</a:t>
            </a:r>
          </a:p>
        </p:txBody>
      </p:sp>
      <p:sp>
        <p:nvSpPr>
          <p:cNvPr id="6" name="Footer Placeholder 5"/>
          <p:cNvSpPr>
            <a:spLocks noGrp="1"/>
          </p:cNvSpPr>
          <p:nvPr>
            <p:ph type="ftr" sz="quarter" idx="11"/>
          </p:nvPr>
        </p:nvSpPr>
        <p:spPr>
          <a:xfrm>
            <a:off x="1524000" y="6611005"/>
            <a:ext cx="3130838" cy="241200"/>
          </a:xfrm>
          <a:prstGeom prst="rect">
            <a:avLst/>
          </a:prstGeom>
        </p:spPr>
        <p:txBody>
          <a:bodyPr/>
          <a:lstStyle>
            <a:lvl1pPr>
              <a:lnSpc>
                <a:spcPts val="1000"/>
              </a:lnSpc>
              <a:defRPr/>
            </a:lvl1pPr>
          </a:lstStyle>
          <a:p>
            <a:r>
              <a:rPr lang="en-GB"/>
              <a:t>Copyright © AQA and its licensors. All rights reserved.</a:t>
            </a:r>
            <a:endParaRPr lang="en-US" dirty="0"/>
          </a:p>
        </p:txBody>
      </p:sp>
      <p:pic>
        <p:nvPicPr>
          <p:cNvPr id="9"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
        <p:nvSpPr>
          <p:cNvPr id="10"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8" name="Content Placeholder 6"/>
          <p:cNvSpPr>
            <a:spLocks noGrp="1"/>
          </p:cNvSpPr>
          <p:nvPr>
            <p:ph sz="quarter" idx="12"/>
          </p:nvPr>
        </p:nvSpPr>
        <p:spPr>
          <a:xfrm>
            <a:off x="540000" y="1731600"/>
            <a:ext cx="4500000" cy="4406400"/>
          </a:xfrm>
        </p:spPr>
        <p:txBody>
          <a:bodyPr/>
          <a:lstStyle>
            <a:lvl1pPr>
              <a:defRPr>
                <a:solidFill>
                  <a:schemeClr val="tx1"/>
                </a:solidFill>
              </a:defRPr>
            </a:lvl1pPr>
            <a:lvl2pPr>
              <a:defRPr>
                <a:solidFill>
                  <a:schemeClr val="tx1"/>
                </a:solidFill>
              </a:defRPr>
            </a:lvl2pPr>
            <a:lvl3pPr>
              <a:defRPr>
                <a:solidFill>
                  <a:schemeClr val="tx1"/>
                </a:solidFill>
              </a:defRPr>
            </a:lvl3pPr>
            <a:lvl4pPr marL="1149750" indent="-285750">
              <a:buFont typeface="Arial" pitchFamily="34" charset="0"/>
              <a:buChar cha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04452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Presentation title</a:t>
            </a:r>
            <a:endParaRPr lang="en-GB" dirty="0"/>
          </a:p>
        </p:txBody>
      </p:sp>
      <p:sp>
        <p:nvSpPr>
          <p:cNvPr id="3" name="Slide Number Placeholder 2"/>
          <p:cNvSpPr>
            <a:spLocks noGrp="1"/>
          </p:cNvSpPr>
          <p:nvPr>
            <p:ph type="sldNum" sz="quarter" idx="10"/>
          </p:nvPr>
        </p:nvSpPr>
        <p:spPr/>
        <p:txBody>
          <a:bodyPr/>
          <a:lstStyle/>
          <a:p>
            <a:fld id="{9D4704D4-DAEA-4D4A-A9DC-4373E3AC7101}" type="slidenum">
              <a:rPr lang="en-GB" smtClean="0"/>
              <a:pPr/>
              <a:t>‹#›</a:t>
            </a:fld>
            <a:endParaRPr lang="en-GB" dirty="0"/>
          </a:p>
        </p:txBody>
      </p:sp>
      <p:sp>
        <p:nvSpPr>
          <p:cNvPr id="4" name="Footer Placeholder 3"/>
          <p:cNvSpPr>
            <a:spLocks noGrp="1"/>
          </p:cNvSpPr>
          <p:nvPr>
            <p:ph type="ftr" sz="quarter" idx="11"/>
          </p:nvPr>
        </p:nvSpPr>
        <p:spPr/>
        <p:txBody>
          <a:bodyPr/>
          <a:lstStyle/>
          <a:p>
            <a:r>
              <a:rPr lang="en-GB"/>
              <a:t>Copyright © AQA and its licensors. All rights reserved.</a:t>
            </a:r>
            <a:endParaRPr lang="en-US" dirty="0"/>
          </a:p>
        </p:txBody>
      </p:sp>
      <p:sp>
        <p:nvSpPr>
          <p:cNvPr id="6" name="Picture Placeholder 5"/>
          <p:cNvSpPr>
            <a:spLocks noGrp="1"/>
          </p:cNvSpPr>
          <p:nvPr>
            <p:ph type="pic" sz="quarter" idx="12"/>
          </p:nvPr>
        </p:nvSpPr>
        <p:spPr>
          <a:xfrm>
            <a:off x="0" y="974785"/>
            <a:ext cx="9144000" cy="5364000"/>
          </a:xfrm>
        </p:spPr>
        <p:txBody>
          <a:bodyPr/>
          <a:lstStyle>
            <a:lvl1pPr marL="0" indent="0">
              <a:buNone/>
              <a:defRPr/>
            </a:lvl1pPr>
          </a:lstStyle>
          <a:p>
            <a:r>
              <a:rPr lang="en-US"/>
              <a:t>Click icon to add picture</a:t>
            </a:r>
            <a:endParaRPr lang="en-GB" dirty="0"/>
          </a:p>
        </p:txBody>
      </p:sp>
      <p:pic>
        <p:nvPicPr>
          <p:cNvPr id="7" name="Picture 2" descr="G:\01 GRAPHIC DESIGN Oct 2012 onwards\03 LOGOS (other)\AQA NEW LOGO MASTER\RGB jpeg\AQA_New_logo_no_strapline_RGB.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71550" y="6476351"/>
            <a:ext cx="720000" cy="252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7954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sp>
        <p:nvSpPr>
          <p:cNvPr id="16" name="Rectangle 15"/>
          <p:cNvSpPr/>
          <p:nvPr userDrawn="1"/>
        </p:nvSpPr>
        <p:spPr>
          <a:xfrm>
            <a:off x="0" y="899455"/>
            <a:ext cx="8768155" cy="2211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itle 1"/>
          <p:cNvSpPr>
            <a:spLocks noGrp="1"/>
          </p:cNvSpPr>
          <p:nvPr>
            <p:ph type="ctrTitle" hasCustomPrompt="1"/>
          </p:nvPr>
        </p:nvSpPr>
        <p:spPr>
          <a:xfrm>
            <a:off x="540000" y="1436294"/>
            <a:ext cx="4028825" cy="972952"/>
          </a:xfrm>
        </p:spPr>
        <p:txBody>
          <a:bodyPr lIns="0" tIns="0" rIns="0" bIns="0" anchor="t" anchorCtr="0">
            <a:noAutofit/>
          </a:bodyPr>
          <a:lstStyle>
            <a:lvl1pPr algn="l">
              <a:lnSpc>
                <a:spcPts val="3800"/>
              </a:lnSpc>
              <a:defRPr sz="3600" baseline="0">
                <a:solidFill>
                  <a:schemeClr val="tx2"/>
                </a:solidFill>
              </a:defRPr>
            </a:lvl1pPr>
          </a:lstStyle>
          <a:p>
            <a:r>
              <a:rPr lang="en-US" dirty="0"/>
              <a:t>Thank you</a:t>
            </a:r>
          </a:p>
        </p:txBody>
      </p:sp>
      <p:sp>
        <p:nvSpPr>
          <p:cNvPr id="2" name="Rectangle 1"/>
          <p:cNvSpPr/>
          <p:nvPr userDrawn="1"/>
        </p:nvSpPr>
        <p:spPr>
          <a:xfrm>
            <a:off x="7780867" y="6458400"/>
            <a:ext cx="829733"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a:off x="0" y="1285819"/>
            <a:ext cx="4645025"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0" y="2527176"/>
            <a:ext cx="4645025" cy="0"/>
          </a:xfrm>
          <a:prstGeom prst="line">
            <a:avLst/>
          </a:prstGeom>
          <a:ln w="38100" cap="rnd">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18" name="Picture 1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6348" y="278675"/>
            <a:ext cx="1620000" cy="728567"/>
          </a:xfrm>
          <a:prstGeom prst="rect">
            <a:avLst/>
          </a:prstGeom>
        </p:spPr>
      </p:pic>
    </p:spTree>
    <p:extLst>
      <p:ext uri="{BB962C8B-B14F-4D97-AF65-F5344CB8AC3E}">
        <p14:creationId xmlns:p14="http://schemas.microsoft.com/office/powerpoint/2010/main" val="2345416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theme" Target="../theme/theme2.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a:t>Presentation title</a:t>
            </a:r>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0" name="Straight Connector 9"/>
          <p:cNvCxnSpPr/>
          <p:nvPr/>
        </p:nvCxnSpPr>
        <p:spPr>
          <a:xfrm>
            <a:off x="0" y="96202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0" y="6340475"/>
            <a:ext cx="8585200" cy="0"/>
          </a:xfrm>
          <a:prstGeom prst="line">
            <a:avLst/>
          </a:prstGeom>
          <a:ln w="7620" cap="rnd">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9" name="Slide Number Placeholder 5"/>
          <p:cNvSpPr>
            <a:spLocks noGrp="1"/>
          </p:cNvSpPr>
          <p:nvPr>
            <p:ph type="sldNum" sz="quarter" idx="4"/>
          </p:nvPr>
        </p:nvSpPr>
        <p:spPr>
          <a:xfrm>
            <a:off x="444464" y="6476351"/>
            <a:ext cx="698205" cy="365125"/>
          </a:xfrm>
          <a:prstGeom prst="rect">
            <a:avLst/>
          </a:prstGeom>
        </p:spPr>
        <p:txBody>
          <a:bodyPr vert="horz" lIns="91440" tIns="45720" rIns="91440" bIns="45720" rtlCol="0" anchor="ctr"/>
          <a:lstStyle>
            <a:lvl1pPr algn="l">
              <a:defRPr sz="1100">
                <a:solidFill>
                  <a:srgbClr val="4B4B4B"/>
                </a:solidFill>
              </a:defRPr>
            </a:lvl1pPr>
          </a:lstStyle>
          <a:p>
            <a:fld id="{9D4704D4-DAEA-4D4A-A9DC-4373E3AC7101}" type="slidenum">
              <a:rPr lang="en-GB" smtClean="0"/>
              <a:pPr/>
              <a:t>‹#›</a:t>
            </a:fld>
            <a:endParaRPr lang="en-GB" dirty="0"/>
          </a:p>
        </p:txBody>
      </p:sp>
      <p:sp>
        <p:nvSpPr>
          <p:cNvPr id="12" name="Footer Placeholder 4"/>
          <p:cNvSpPr>
            <a:spLocks noGrp="1"/>
          </p:cNvSpPr>
          <p:nvPr>
            <p:ph type="ftr" sz="quarter" idx="3"/>
          </p:nvPr>
        </p:nvSpPr>
        <p:spPr>
          <a:xfrm>
            <a:off x="1524001" y="6611005"/>
            <a:ext cx="3130838"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rial" panose="020B0604020202020204" pitchFamily="34" charset="0"/>
              </a:defRPr>
            </a:lvl1pPr>
          </a:lstStyle>
          <a:p>
            <a:r>
              <a:rPr lang="en-GB"/>
              <a:t>Copyright © AQA and its licensors. All rights reserved.</a:t>
            </a:r>
            <a:endParaRPr lang="en-US" dirty="0"/>
          </a:p>
        </p:txBody>
      </p:sp>
    </p:spTree>
    <p:extLst>
      <p:ext uri="{BB962C8B-B14F-4D97-AF65-F5344CB8AC3E}">
        <p14:creationId xmlns:p14="http://schemas.microsoft.com/office/powerpoint/2010/main" val="404071153"/>
      </p:ext>
    </p:extLst>
  </p:cSld>
  <p:clrMap bg1="lt1" tx1="dk1" bg2="lt2" tx2="dk2" accent1="accent1" accent2="accent2" accent3="accent3" accent4="accent4" accent5="accent5" accent6="accent6" hlink="hlink" folHlink="folHlink"/>
  <p:sldLayoutIdLst>
    <p:sldLayoutId id="2147483661" r:id="rId1"/>
    <p:sldLayoutId id="2147483679" r:id="rId2"/>
    <p:sldLayoutId id="2147483677" r:id="rId3"/>
    <p:sldLayoutId id="2147483680" r:id="rId4"/>
    <p:sldLayoutId id="2147483667" r:id="rId5"/>
    <p:sldLayoutId id="2147483662" r:id="rId6"/>
    <p:sldLayoutId id="2147483664" r:id="rId7"/>
    <p:sldLayoutId id="2147483681" r:id="rId8"/>
    <p:sldLayoutId id="2147483665" r:id="rId9"/>
    <p:sldLayoutId id="2147483678" r:id="rId10"/>
    <p:sldLayoutId id="2147483669" r:id="rId11"/>
    <p:sldLayoutId id="2147483670" r:id="rId12"/>
    <p:sldLayoutId id="2147483671" r:id="rId13"/>
    <p:sldLayoutId id="2147483672" r:id="rId14"/>
    <p:sldLayoutId id="2147483674" r:id="rId15"/>
    <p:sldLayoutId id="2147483673" r:id="rId16"/>
    <p:sldLayoutId id="2147483675" r:id="rId17"/>
    <p:sldLayoutId id="2147483676" r:id="rId18"/>
  </p:sldLayoutIdLst>
  <p:hf hdr="0" dt="0"/>
  <p:txStyles>
    <p:titleStyle>
      <a:lvl1pPr algn="l" defTabSz="457200" rtl="0" eaLnBrk="1" latinLnBrk="0" hangingPunct="1">
        <a:lnSpc>
          <a:spcPts val="2800"/>
        </a:lnSpc>
        <a:spcBef>
          <a:spcPct val="0"/>
        </a:spcBef>
        <a:buNone/>
        <a:defRPr sz="2600" b="0" i="0" kern="1200">
          <a:solidFill>
            <a:schemeClr val="tx2"/>
          </a:solidFill>
          <a:latin typeface="Arial" panose="020B0604020202020204" pitchFamily="34" charset="0"/>
          <a:ea typeface="+mj-ea"/>
          <a:cs typeface="Arial" panose="020B0604020202020204" pitchFamily="34" charset="0"/>
        </a:defRPr>
      </a:lvl1pPr>
    </p:titleStyle>
    <p:bodyStyle>
      <a:lvl1pPr marL="288000" indent="-288000" algn="l" defTabSz="457200" rtl="0" eaLnBrk="1" latinLnBrk="0" hangingPunct="1">
        <a:lnSpc>
          <a:spcPct val="100000"/>
        </a:lnSpc>
        <a:spcBef>
          <a:spcPts val="400"/>
        </a:spcBef>
        <a:buClr>
          <a:srgbClr val="4B4B4B"/>
        </a:buClr>
        <a:buFont typeface="Arial"/>
        <a:buChar char="•"/>
        <a:defRPr sz="1800" kern="1200">
          <a:solidFill>
            <a:srgbClr val="4B4B4B"/>
          </a:solidFill>
          <a:latin typeface="+mn-lt"/>
          <a:ea typeface="+mn-ea"/>
          <a:cs typeface="+mn-cs"/>
        </a:defRPr>
      </a:lvl1pPr>
      <a:lvl2pPr marL="576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2pPr>
      <a:lvl3pPr marL="864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3pPr>
      <a:lvl4pPr marL="1152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4pPr>
      <a:lvl5pPr marL="1440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0000" y="441132"/>
            <a:ext cx="8045200" cy="431181"/>
          </a:xfrm>
          <a:prstGeom prst="rect">
            <a:avLst/>
          </a:prstGeom>
        </p:spPr>
        <p:txBody>
          <a:bodyPr vert="horz" lIns="0" tIns="0" rIns="91440" bIns="0" rtlCol="0" anchor="t" anchorCtr="0">
            <a:noAutofit/>
          </a:bodyPr>
          <a:lstStyle/>
          <a:p>
            <a:r>
              <a:rPr lang="en-US" dirty="0"/>
              <a:t>Presentation title</a:t>
            </a:r>
          </a:p>
        </p:txBody>
      </p:sp>
      <p:sp>
        <p:nvSpPr>
          <p:cNvPr id="3" name="Text Placeholder 2"/>
          <p:cNvSpPr>
            <a:spLocks noGrp="1"/>
          </p:cNvSpPr>
          <p:nvPr>
            <p:ph type="body" idx="1"/>
          </p:nvPr>
        </p:nvSpPr>
        <p:spPr>
          <a:xfrm>
            <a:off x="540000" y="1731713"/>
            <a:ext cx="8045200" cy="4406804"/>
          </a:xfrm>
          <a:prstGeom prst="rect">
            <a:avLst/>
          </a:prstGeom>
        </p:spPr>
        <p:txBody>
          <a:bodyPr vert="horz" lIns="0" tIns="0" rIns="9144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976438" y="6617829"/>
            <a:ext cx="2678400" cy="241200"/>
          </a:xfrm>
          <a:prstGeom prst="rect">
            <a:avLst/>
          </a:prstGeom>
        </p:spPr>
        <p:txBody>
          <a:bodyPr vert="horz" lIns="0" tIns="0" rIns="0" bIns="0" rtlCol="0" anchor="t" anchorCtr="0"/>
          <a:lstStyle>
            <a:lvl1pPr algn="r">
              <a:lnSpc>
                <a:spcPts val="1000"/>
              </a:lnSpc>
              <a:defRPr sz="800" b="0" i="0">
                <a:solidFill>
                  <a:schemeClr val="tx1"/>
                </a:solidFill>
                <a:latin typeface="+mn-lt"/>
                <a:cs typeface="AQA Chevin Pro Light"/>
              </a:defRPr>
            </a:lvl1pPr>
          </a:lstStyle>
          <a:p>
            <a:r>
              <a:rPr lang="en-US" dirty="0"/>
              <a:t>Copyright © AQA and its licensors. All rights reserved.</a:t>
            </a:r>
          </a:p>
        </p:txBody>
      </p:sp>
      <p:sp>
        <p:nvSpPr>
          <p:cNvPr id="6" name="Slide Number Placeholder 5"/>
          <p:cNvSpPr>
            <a:spLocks noGrp="1"/>
          </p:cNvSpPr>
          <p:nvPr>
            <p:ph type="sldNum" sz="quarter" idx="4"/>
          </p:nvPr>
        </p:nvSpPr>
        <p:spPr>
          <a:xfrm>
            <a:off x="540000" y="6437723"/>
            <a:ext cx="69820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4704D4-DAEA-4D4A-A9DC-4373E3AC7101}" type="slidenum">
              <a:rPr lang="en-GB" smtClean="0"/>
              <a:t>‹#›</a:t>
            </a:fld>
            <a:endParaRPr lang="en-GB" dirty="0"/>
          </a:p>
        </p:txBody>
      </p:sp>
    </p:spTree>
    <p:extLst>
      <p:ext uri="{BB962C8B-B14F-4D97-AF65-F5344CB8AC3E}">
        <p14:creationId xmlns:p14="http://schemas.microsoft.com/office/powerpoint/2010/main" val="251590176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Lst>
  <p:hf hdr="0" dt="0"/>
  <p:txStyles>
    <p:titleStyle>
      <a:lvl1pPr algn="l" defTabSz="457200" rtl="0" eaLnBrk="1" latinLnBrk="0" hangingPunct="1">
        <a:lnSpc>
          <a:spcPts val="2800"/>
        </a:lnSpc>
        <a:spcBef>
          <a:spcPct val="0"/>
        </a:spcBef>
        <a:buNone/>
        <a:defRPr sz="2600" b="0" i="0" kern="1200">
          <a:solidFill>
            <a:schemeClr val="tx2"/>
          </a:solidFill>
          <a:latin typeface="AQA Chevin Pro Light"/>
          <a:ea typeface="+mj-ea"/>
          <a:cs typeface="AQA Chevin Pro Light"/>
        </a:defRPr>
      </a:lvl1pPr>
    </p:titleStyle>
    <p:bodyStyle>
      <a:lvl1pPr marL="342900" indent="-342900" algn="l" defTabSz="457200" rtl="0" eaLnBrk="1" latinLnBrk="0" hangingPunct="1">
        <a:lnSpc>
          <a:spcPts val="2000"/>
        </a:lnSpc>
        <a:spcBef>
          <a:spcPct val="20000"/>
        </a:spcBef>
        <a:buFont typeface="Arial"/>
        <a:buChar char="•"/>
        <a:defRPr sz="1800" kern="1200">
          <a:solidFill>
            <a:schemeClr val="tx1"/>
          </a:solidFill>
          <a:latin typeface="+mn-lt"/>
          <a:ea typeface="+mn-ea"/>
          <a:cs typeface="+mn-cs"/>
        </a:defRPr>
      </a:lvl1pPr>
      <a:lvl2pPr marL="742950" indent="-285750" algn="l" defTabSz="457200" rtl="0" eaLnBrk="1" latinLnBrk="0" hangingPunct="1">
        <a:lnSpc>
          <a:spcPts val="2000"/>
        </a:lnSpc>
        <a:spcBef>
          <a:spcPct val="20000"/>
        </a:spcBef>
        <a:buFont typeface="Arial"/>
        <a:buChar char="–"/>
        <a:defRPr sz="1600" kern="1200">
          <a:solidFill>
            <a:schemeClr val="tx1"/>
          </a:solidFill>
          <a:latin typeface="+mn-lt"/>
          <a:ea typeface="+mn-ea"/>
          <a:cs typeface="+mn-cs"/>
        </a:defRPr>
      </a:lvl2pPr>
      <a:lvl3pPr marL="1143000" indent="-228600" algn="l" defTabSz="457200" rtl="0" eaLnBrk="1" latinLnBrk="0" hangingPunct="1">
        <a:lnSpc>
          <a:spcPts val="2000"/>
        </a:lnSpc>
        <a:spcBef>
          <a:spcPct val="20000"/>
        </a:spcBef>
        <a:buFont typeface="Arial"/>
        <a:buChar char="•"/>
        <a:defRPr sz="1400" kern="1200">
          <a:solidFill>
            <a:schemeClr val="tx1"/>
          </a:solidFill>
          <a:latin typeface="+mn-lt"/>
          <a:ea typeface="+mn-ea"/>
          <a:cs typeface="+mn-cs"/>
        </a:defRPr>
      </a:lvl3pPr>
      <a:lvl4pPr marL="1600200" indent="-228600" algn="l" defTabSz="457200" rtl="0" eaLnBrk="1" latinLnBrk="0" hangingPunct="1">
        <a:lnSpc>
          <a:spcPts val="2000"/>
        </a:lnSpc>
        <a:spcBef>
          <a:spcPct val="20000"/>
        </a:spcBef>
        <a:buFont typeface="Arial"/>
        <a:buChar char="–"/>
        <a:defRPr sz="1200" kern="1200">
          <a:solidFill>
            <a:schemeClr val="tx1"/>
          </a:solidFill>
          <a:latin typeface="+mn-lt"/>
          <a:ea typeface="+mn-ea"/>
          <a:cs typeface="+mn-cs"/>
        </a:defRPr>
      </a:lvl4pPr>
      <a:lvl5pPr marL="2057400" indent="-228600" algn="l" defTabSz="457200" rtl="0" eaLnBrk="1" latinLnBrk="0" hangingPunct="1">
        <a:lnSpc>
          <a:spcPts val="2000"/>
        </a:lnSpc>
        <a:spcBef>
          <a:spcPct val="20000"/>
        </a:spcBef>
        <a:buFont typeface="Arial"/>
        <a:buChar char="»"/>
        <a:defRPr sz="1000" kern="1200">
          <a:solidFill>
            <a:schemeClr val="tx1"/>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ofqual.blog.gov.uk/2019/10/01/how-not-to-compare-standards-between-exam-boards/" TargetMode="Externa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omments" Target="../comments/comment1.xml"/><Relationship Id="rId4" Type="http://schemas.openxmlformats.org/officeDocument/2006/relationships/hyperlink" Target="http://store.aqa.org.uk/admin/results-days/GUIDETOSTANDARDSETTING.PDF" TargetMode="External"/></Relationships>
</file>

<file path=ppt/slides/_rels/slide26.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event.on24.com/eventRegistration/console/EventConsoleApollo.jsp?&amp;eventid=3258803&amp;sessionid=1&amp;username=&amp;partnerref=webbanner1&amp;format=fhvideo1&amp;mobile=&amp;flashsupportedmobiledevice=&amp;helpcenter=&amp;key=0894D18C530B01FC9B8BDABBA604B5D4&amp;newConsole=true&amp;nxChe=true&amp;newTabCon=true&amp;consoleEarEventConsole=false&amp;text_language_id=en&amp;playerwidth=748&amp;playerheight=526&amp;eventuserid=456888672&amp;contenttype=A&amp;mediametricsessionid=404335352&amp;mediametricid=4554460&amp;usercd=456888672&amp;mode=launch"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hyperlink" Target="https://event.on24.com/wcc/r/3504943/96C6C902F819E7FD3268F7D7708F3D6A"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mailto:mfl@aqa.org.uk" TargetMode="External"/><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8505" y="1214113"/>
            <a:ext cx="5789330" cy="1847167"/>
          </a:xfrm>
        </p:spPr>
        <p:txBody>
          <a:bodyPr/>
          <a:lstStyle/>
          <a:p>
            <a:pPr>
              <a:lnSpc>
                <a:spcPct val="100000"/>
              </a:lnSpc>
            </a:pPr>
            <a:r>
              <a:rPr lang="en-US" sz="3200" dirty="0">
                <a:solidFill>
                  <a:srgbClr val="E16446"/>
                </a:solidFill>
                <a:latin typeface="+mj-lt"/>
              </a:rPr>
              <a:t>Great assessment: helping </a:t>
            </a:r>
            <a:br>
              <a:rPr lang="en-US" sz="3200" dirty="0">
                <a:solidFill>
                  <a:srgbClr val="E16446"/>
                </a:solidFill>
                <a:latin typeface="+mj-lt"/>
              </a:rPr>
            </a:br>
            <a:r>
              <a:rPr lang="en-US" sz="3200" dirty="0">
                <a:solidFill>
                  <a:srgbClr val="E16446"/>
                </a:solidFill>
                <a:latin typeface="+mj-lt"/>
              </a:rPr>
              <a:t>your students succeed</a:t>
            </a:r>
            <a:br>
              <a:rPr lang="en-US" dirty="0">
                <a:solidFill>
                  <a:srgbClr val="E16446"/>
                </a:solidFill>
                <a:latin typeface="+mj-lt"/>
              </a:rPr>
            </a:br>
            <a:endParaRPr lang="en-US" sz="1600" dirty="0">
              <a:solidFill>
                <a:srgbClr val="FF0000"/>
              </a:solidFill>
              <a:latin typeface="+mj-lt"/>
            </a:endParaRPr>
          </a:p>
        </p:txBody>
      </p:sp>
      <p:pic>
        <p:nvPicPr>
          <p:cNvPr id="6" name="Content Placeholder 5">
            <a:extLst>
              <a:ext uri="{FF2B5EF4-FFF2-40B4-BE49-F238E27FC236}">
                <a16:creationId xmlns:a16="http://schemas.microsoft.com/office/drawing/2014/main" id="{273B7A44-8B87-403A-A4D8-02EC67202873}"/>
              </a:ext>
            </a:extLst>
          </p:cNvPr>
          <p:cNvPicPr>
            <a:picLocks noGrp="1" noChangeAspect="1"/>
          </p:cNvPicPr>
          <p:nvPr>
            <p:ph sz="quarter" idx="12"/>
          </p:nvPr>
        </p:nvPicPr>
        <p:blipFill>
          <a:blip r:embed="rId4"/>
          <a:stretch>
            <a:fillRect/>
          </a:stretch>
        </p:blipFill>
        <p:spPr>
          <a:xfrm>
            <a:off x="218505" y="5322393"/>
            <a:ext cx="2693980" cy="1618454"/>
          </a:xfrm>
        </p:spPr>
      </p:pic>
      <p:sp>
        <p:nvSpPr>
          <p:cNvPr id="4" name="Title 1">
            <a:extLst>
              <a:ext uri="{FF2B5EF4-FFF2-40B4-BE49-F238E27FC236}">
                <a16:creationId xmlns:a16="http://schemas.microsoft.com/office/drawing/2014/main" id="{E1307615-1852-4BA2-B094-CA3872662F6C}"/>
              </a:ext>
            </a:extLst>
          </p:cNvPr>
          <p:cNvSpPr txBox="1">
            <a:spLocks/>
          </p:cNvSpPr>
          <p:nvPr/>
        </p:nvSpPr>
        <p:spPr>
          <a:xfrm>
            <a:off x="218505" y="3429000"/>
            <a:ext cx="5090779" cy="968675"/>
          </a:xfrm>
          <a:prstGeom prst="rect">
            <a:avLst/>
          </a:prstGeom>
        </p:spPr>
        <p:txBody>
          <a:bodyPr vert="horz" lIns="0" tIns="0" rIns="0" bIns="0" rtlCol="0" anchor="t" anchorCtr="0">
            <a:noAutofit/>
          </a:bodyPr>
          <a:lstStyle>
            <a:lvl1pPr algn="l" defTabSz="457200" rtl="0" eaLnBrk="1" latinLnBrk="0" hangingPunct="1">
              <a:lnSpc>
                <a:spcPts val="3800"/>
              </a:lnSpc>
              <a:spcBef>
                <a:spcPct val="0"/>
              </a:spcBef>
              <a:buNone/>
              <a:defRPr sz="3600" b="0" i="0" kern="1200" baseline="0">
                <a:solidFill>
                  <a:schemeClr val="tx2"/>
                </a:solidFill>
                <a:latin typeface="AQA Chevin Pro Light"/>
                <a:ea typeface="+mj-ea"/>
                <a:cs typeface="AQA Chevin Pro Light"/>
              </a:defRPr>
            </a:lvl1pPr>
          </a:lstStyle>
          <a:p>
            <a:pPr marL="0" marR="0" lvl="0" indent="0" algn="l" defTabSz="457200" rtl="0" eaLnBrk="1" fontAlgn="auto" latinLnBrk="0" hangingPunct="1">
              <a:lnSpc>
                <a:spcPts val="3800"/>
              </a:lnSpc>
              <a:spcBef>
                <a:spcPct val="0"/>
              </a:spcBef>
              <a:spcAft>
                <a:spcPts val="0"/>
              </a:spcAft>
              <a:buClrTx/>
              <a:buSzTx/>
              <a:buFontTx/>
              <a:buNone/>
              <a:tabLst/>
              <a:defRPr/>
            </a:pPr>
            <a:r>
              <a:rPr kumimoji="0" lang="en-US" sz="3200" b="0" i="0" u="none" strike="noStrike" kern="1200" cap="none" spc="0" normalizeH="0" baseline="0" noProof="0" dirty="0">
                <a:ln>
                  <a:noFill/>
                </a:ln>
                <a:solidFill>
                  <a:srgbClr val="E16446"/>
                </a:solidFill>
                <a:effectLst/>
                <a:uLnTx/>
                <a:uFillTx/>
                <a:latin typeface="Arial"/>
                <a:ea typeface="+mj-ea"/>
              </a:rPr>
              <a:t>Presentation for use with teacher colleagues</a:t>
            </a:r>
          </a:p>
        </p:txBody>
      </p:sp>
    </p:spTree>
    <p:extLst>
      <p:ext uri="{BB962C8B-B14F-4D97-AF65-F5344CB8AC3E}">
        <p14:creationId xmlns:p14="http://schemas.microsoft.com/office/powerpoint/2010/main" val="18553479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Reliability</a:t>
            </a:r>
          </a:p>
        </p:txBody>
      </p:sp>
      <p:sp>
        <p:nvSpPr>
          <p:cNvPr id="5" name="Content Placeholder 4"/>
          <p:cNvSpPr>
            <a:spLocks noGrp="1"/>
          </p:cNvSpPr>
          <p:nvPr>
            <p:ph idx="1"/>
          </p:nvPr>
        </p:nvSpPr>
        <p:spPr/>
        <p:txBody>
          <a:bodyPr/>
          <a:lstStyle/>
          <a:p>
            <a:pPr marL="0" indent="0">
              <a:buNone/>
            </a:pPr>
            <a:r>
              <a:rPr lang="en-GB" dirty="0"/>
              <a:t>What about these answers?</a:t>
            </a:r>
          </a:p>
          <a:p>
            <a:endParaRPr lang="en-GB" dirty="0"/>
          </a:p>
          <a:p>
            <a:r>
              <a:rPr lang="en-GB" dirty="0"/>
              <a:t>Cream cakes</a:t>
            </a:r>
          </a:p>
          <a:p>
            <a:r>
              <a:rPr lang="en-GB" dirty="0" err="1"/>
              <a:t>Pâtisserie</a:t>
            </a:r>
            <a:endParaRPr lang="en-GB" dirty="0"/>
          </a:p>
          <a:p>
            <a:r>
              <a:rPr lang="en-GB" dirty="0"/>
              <a:t>Things to eat</a:t>
            </a:r>
          </a:p>
          <a:p>
            <a:r>
              <a:rPr lang="en-GB" dirty="0"/>
              <a:t>Groceries</a:t>
            </a:r>
          </a:p>
          <a:p>
            <a:r>
              <a:rPr lang="en-GB" dirty="0"/>
              <a:t>Cooked food</a:t>
            </a:r>
          </a:p>
          <a:p>
            <a:r>
              <a:rPr lang="en-GB" dirty="0"/>
              <a:t>Loaf of bread</a:t>
            </a:r>
          </a:p>
          <a:p>
            <a:r>
              <a:rPr lang="en-GB" dirty="0"/>
              <a:t>Loaf</a:t>
            </a:r>
          </a:p>
          <a:p>
            <a:endParaRPr lang="en-GB" dirty="0"/>
          </a:p>
          <a:p>
            <a:pPr marL="0" indent="0">
              <a:buNone/>
            </a:pPr>
            <a:r>
              <a:rPr lang="en-GB" dirty="0"/>
              <a:t>What is the key principle for markers to ensure reliability?</a:t>
            </a:r>
          </a:p>
          <a:p>
            <a:endParaRPr lang="en-GB" dirty="0"/>
          </a:p>
          <a:p>
            <a:endParaRPr lang="en-GB" dirty="0"/>
          </a:p>
          <a:p>
            <a:endParaRPr lang="en-GB" dirty="0"/>
          </a:p>
          <a:p>
            <a:endParaRPr lang="en-GB" dirty="0"/>
          </a:p>
        </p:txBody>
      </p:sp>
      <p:sp>
        <p:nvSpPr>
          <p:cNvPr id="3" name="Slide Number Placeholder 2">
            <a:extLst>
              <a:ext uri="{FF2B5EF4-FFF2-40B4-BE49-F238E27FC236}">
                <a16:creationId xmlns:a16="http://schemas.microsoft.com/office/drawing/2014/main" id="{B05A6E9F-81DA-4066-A0F7-A3741455DB8E}"/>
              </a:ext>
            </a:extLst>
          </p:cNvPr>
          <p:cNvSpPr>
            <a:spLocks noGrp="1"/>
          </p:cNvSpPr>
          <p:nvPr>
            <p:ph type="sldNum" sz="quarter" idx="4"/>
          </p:nvPr>
        </p:nvSpPr>
        <p:spPr/>
        <p:txBody>
          <a:bodyPr/>
          <a:lstStyle/>
          <a:p>
            <a:fld id="{9D4704D4-DAEA-4D4A-A9DC-4373E3AC7101}" type="slidenum">
              <a:rPr lang="en-GB" smtClean="0"/>
              <a:pPr/>
              <a:t>10</a:t>
            </a:fld>
            <a:endParaRPr lang="en-GB" dirty="0"/>
          </a:p>
        </p:txBody>
      </p:sp>
      <p:sp>
        <p:nvSpPr>
          <p:cNvPr id="6" name="Footer Placeholder 5">
            <a:extLst>
              <a:ext uri="{FF2B5EF4-FFF2-40B4-BE49-F238E27FC236}">
                <a16:creationId xmlns:a16="http://schemas.microsoft.com/office/drawing/2014/main" id="{F432E9D5-CF4C-4C7B-B7AE-1398EF3A3E06}"/>
              </a:ext>
            </a:extLst>
          </p:cNvPr>
          <p:cNvSpPr>
            <a:spLocks noGrp="1"/>
          </p:cNvSpPr>
          <p:nvPr>
            <p:ph type="ftr" sz="quarter" idx="3"/>
          </p:nvPr>
        </p:nvSpPr>
        <p:spPr/>
        <p:txBody>
          <a:bodyPr/>
          <a:lstStyle/>
          <a:p>
            <a:r>
              <a:rPr lang="en-GB"/>
              <a:t>Copyright © AQA and its licensors. All rights reserved.</a:t>
            </a:r>
            <a:endParaRPr lang="en-US" dirty="0"/>
          </a:p>
        </p:txBody>
      </p:sp>
    </p:spTree>
    <p:extLst>
      <p:ext uri="{BB962C8B-B14F-4D97-AF65-F5344CB8AC3E}">
        <p14:creationId xmlns:p14="http://schemas.microsoft.com/office/powerpoint/2010/main" val="4131090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Validity</a:t>
            </a:r>
          </a:p>
        </p:txBody>
      </p:sp>
      <p:sp>
        <p:nvSpPr>
          <p:cNvPr id="5" name="Content Placeholder 4"/>
          <p:cNvSpPr>
            <a:spLocks noGrp="1"/>
          </p:cNvSpPr>
          <p:nvPr>
            <p:ph idx="1"/>
          </p:nvPr>
        </p:nvSpPr>
        <p:spPr/>
        <p:txBody>
          <a:bodyPr/>
          <a:lstStyle/>
          <a:p>
            <a:r>
              <a:rPr lang="en-GB" b="1" dirty="0"/>
              <a:t>Short definition </a:t>
            </a:r>
            <a:r>
              <a:rPr lang="en-GB" dirty="0"/>
              <a:t>– how relevant and meaningful the test scores are. Does the assessment measure what it says it will measure?  </a:t>
            </a:r>
          </a:p>
          <a:p>
            <a:endParaRPr lang="en-GB" dirty="0"/>
          </a:p>
          <a:p>
            <a:r>
              <a:rPr lang="en-GB" dirty="0"/>
              <a:t>Validity is often described in terms of the </a:t>
            </a:r>
            <a:r>
              <a:rPr lang="en-GB" b="1" dirty="0"/>
              <a:t>content and design </a:t>
            </a:r>
            <a:r>
              <a:rPr lang="en-GB" dirty="0"/>
              <a:t>of the assessment – for example, how valid would a science assessment be if questions requiring knowledge of geography were asked? How is this covering the science specification?</a:t>
            </a:r>
          </a:p>
          <a:p>
            <a:endParaRPr lang="en-GB" dirty="0"/>
          </a:p>
          <a:p>
            <a:r>
              <a:rPr lang="en-GB" b="1" dirty="0"/>
              <a:t>You cannot have validity without reliability.</a:t>
            </a:r>
          </a:p>
        </p:txBody>
      </p:sp>
      <p:sp>
        <p:nvSpPr>
          <p:cNvPr id="3" name="Slide Number Placeholder 2">
            <a:extLst>
              <a:ext uri="{FF2B5EF4-FFF2-40B4-BE49-F238E27FC236}">
                <a16:creationId xmlns:a16="http://schemas.microsoft.com/office/drawing/2014/main" id="{7AC1F49D-F49B-4FA7-B5B5-BA1CD58C77E0}"/>
              </a:ext>
            </a:extLst>
          </p:cNvPr>
          <p:cNvSpPr>
            <a:spLocks noGrp="1"/>
          </p:cNvSpPr>
          <p:nvPr>
            <p:ph type="sldNum" sz="quarter" idx="4"/>
          </p:nvPr>
        </p:nvSpPr>
        <p:spPr/>
        <p:txBody>
          <a:bodyPr/>
          <a:lstStyle/>
          <a:p>
            <a:fld id="{9D4704D4-DAEA-4D4A-A9DC-4373E3AC7101}" type="slidenum">
              <a:rPr lang="en-GB" smtClean="0"/>
              <a:pPr/>
              <a:t>11</a:t>
            </a:fld>
            <a:endParaRPr lang="en-GB" dirty="0"/>
          </a:p>
        </p:txBody>
      </p:sp>
      <p:sp>
        <p:nvSpPr>
          <p:cNvPr id="6" name="Footer Placeholder 5">
            <a:extLst>
              <a:ext uri="{FF2B5EF4-FFF2-40B4-BE49-F238E27FC236}">
                <a16:creationId xmlns:a16="http://schemas.microsoft.com/office/drawing/2014/main" id="{BB3DB096-0AAA-4587-BB6E-641C4FC1E291}"/>
              </a:ext>
            </a:extLst>
          </p:cNvPr>
          <p:cNvSpPr>
            <a:spLocks noGrp="1"/>
          </p:cNvSpPr>
          <p:nvPr>
            <p:ph type="ftr" sz="quarter" idx="3"/>
          </p:nvPr>
        </p:nvSpPr>
        <p:spPr/>
        <p:txBody>
          <a:bodyPr/>
          <a:lstStyle/>
          <a:p>
            <a:r>
              <a:rPr lang="en-GB"/>
              <a:t>Copyright © AQA and its licensors. All rights reserved.</a:t>
            </a:r>
            <a:endParaRPr lang="en-US" dirty="0"/>
          </a:p>
        </p:txBody>
      </p:sp>
    </p:spTree>
    <p:extLst>
      <p:ext uri="{BB962C8B-B14F-4D97-AF65-F5344CB8AC3E}">
        <p14:creationId xmlns:p14="http://schemas.microsoft.com/office/powerpoint/2010/main" val="3819338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Why is assessment design important?</a:t>
            </a:r>
          </a:p>
        </p:txBody>
      </p:sp>
      <p:sp>
        <p:nvSpPr>
          <p:cNvPr id="5" name="Content Placeholder 4"/>
          <p:cNvSpPr>
            <a:spLocks noGrp="1"/>
          </p:cNvSpPr>
          <p:nvPr>
            <p:ph idx="1"/>
          </p:nvPr>
        </p:nvSpPr>
        <p:spPr>
          <a:xfrm>
            <a:off x="540000" y="1529123"/>
            <a:ext cx="8045200" cy="4716971"/>
          </a:xfrm>
        </p:spPr>
        <p:txBody>
          <a:bodyPr/>
          <a:lstStyle/>
          <a:p>
            <a:endParaRPr lang="en-GB" dirty="0"/>
          </a:p>
          <a:p>
            <a:r>
              <a:rPr lang="en-GB" dirty="0"/>
              <a:t>Writing good quality exam questions and mark schemes is at the heart of AQA’s purpose as an educational charity. It’s a visible means by which AQA is judged by students, their parents, teachers, employers, universities and </a:t>
            </a:r>
            <a:r>
              <a:rPr lang="en-GB" dirty="0" err="1"/>
              <a:t>Ofqual</a:t>
            </a:r>
            <a:r>
              <a:rPr lang="en-GB" dirty="0"/>
              <a:t>, the exams regulator.</a:t>
            </a:r>
          </a:p>
          <a:p>
            <a:endParaRPr lang="en-GB" dirty="0"/>
          </a:p>
          <a:p>
            <a:r>
              <a:rPr lang="en-GB" dirty="0"/>
              <a:t>Understanding the principles of writing high quality assessments is crucial for teachers so they can help students </a:t>
            </a:r>
            <a:r>
              <a:rPr lang="en-GB" b="1" dirty="0"/>
              <a:t>of all abilities </a:t>
            </a:r>
            <a:r>
              <a:rPr lang="en-GB" dirty="0"/>
              <a:t>to show their knowledge, understanding and skills and perform to the best of their ability.</a:t>
            </a:r>
          </a:p>
          <a:p>
            <a:endParaRPr lang="en-GB" dirty="0"/>
          </a:p>
          <a:p>
            <a:r>
              <a:rPr lang="en-GB" dirty="0"/>
              <a:t>Well written questions and mark schemes ensure </a:t>
            </a:r>
            <a:r>
              <a:rPr lang="en-GB" b="1" dirty="0"/>
              <a:t>differentiation between students, reliable marking, maintaining standards </a:t>
            </a:r>
            <a:r>
              <a:rPr lang="en-GB" dirty="0"/>
              <a:t>and</a:t>
            </a:r>
            <a:r>
              <a:rPr lang="en-GB" b="1" dirty="0"/>
              <a:t> awarding accurate grades </a:t>
            </a:r>
            <a:r>
              <a:rPr lang="en-GB" dirty="0"/>
              <a:t>– all of this is fundamental for an exam board.</a:t>
            </a:r>
          </a:p>
          <a:p>
            <a:endParaRPr lang="en-GB" dirty="0"/>
          </a:p>
          <a:p>
            <a:endParaRPr lang="en-GB" dirty="0"/>
          </a:p>
          <a:p>
            <a:pPr lvl="0"/>
            <a:endParaRPr lang="en-GB" dirty="0"/>
          </a:p>
        </p:txBody>
      </p:sp>
      <p:sp>
        <p:nvSpPr>
          <p:cNvPr id="3" name="Slide Number Placeholder 2">
            <a:extLst>
              <a:ext uri="{FF2B5EF4-FFF2-40B4-BE49-F238E27FC236}">
                <a16:creationId xmlns:a16="http://schemas.microsoft.com/office/drawing/2014/main" id="{F7B4BEAB-86C4-4890-AC06-4AF71D5F7F86}"/>
              </a:ext>
            </a:extLst>
          </p:cNvPr>
          <p:cNvSpPr>
            <a:spLocks noGrp="1"/>
          </p:cNvSpPr>
          <p:nvPr>
            <p:ph type="sldNum" sz="quarter" idx="4"/>
          </p:nvPr>
        </p:nvSpPr>
        <p:spPr/>
        <p:txBody>
          <a:bodyPr/>
          <a:lstStyle/>
          <a:p>
            <a:fld id="{9D4704D4-DAEA-4D4A-A9DC-4373E3AC7101}" type="slidenum">
              <a:rPr lang="en-GB" smtClean="0"/>
              <a:pPr/>
              <a:t>12</a:t>
            </a:fld>
            <a:endParaRPr lang="en-GB" dirty="0"/>
          </a:p>
        </p:txBody>
      </p:sp>
      <p:sp>
        <p:nvSpPr>
          <p:cNvPr id="6" name="Footer Placeholder 5">
            <a:extLst>
              <a:ext uri="{FF2B5EF4-FFF2-40B4-BE49-F238E27FC236}">
                <a16:creationId xmlns:a16="http://schemas.microsoft.com/office/drawing/2014/main" id="{51B864E6-87E0-4566-9EEA-2786C7850281}"/>
              </a:ext>
            </a:extLst>
          </p:cNvPr>
          <p:cNvSpPr>
            <a:spLocks noGrp="1"/>
          </p:cNvSpPr>
          <p:nvPr>
            <p:ph type="ftr" sz="quarter" idx="3"/>
          </p:nvPr>
        </p:nvSpPr>
        <p:spPr/>
        <p:txBody>
          <a:bodyPr/>
          <a:lstStyle/>
          <a:p>
            <a:r>
              <a:rPr lang="en-GB"/>
              <a:t>Copyright © AQA and its licensors. All rights reserved.</a:t>
            </a:r>
            <a:endParaRPr lang="en-US" dirty="0"/>
          </a:p>
        </p:txBody>
      </p:sp>
    </p:spTree>
    <p:extLst>
      <p:ext uri="{BB962C8B-B14F-4D97-AF65-F5344CB8AC3E}">
        <p14:creationId xmlns:p14="http://schemas.microsoft.com/office/powerpoint/2010/main" val="28252177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8B266-BFF7-4661-B920-58B763C0C914}"/>
              </a:ext>
            </a:extLst>
          </p:cNvPr>
          <p:cNvSpPr>
            <a:spLocks noGrp="1"/>
          </p:cNvSpPr>
          <p:nvPr>
            <p:ph type="title"/>
          </p:nvPr>
        </p:nvSpPr>
        <p:spPr/>
        <p:txBody>
          <a:bodyPr/>
          <a:lstStyle/>
          <a:p>
            <a:r>
              <a:rPr lang="en-GB" dirty="0">
                <a:latin typeface="+mj-lt"/>
              </a:rPr>
              <a:t>Key principles of assessment design</a:t>
            </a:r>
          </a:p>
        </p:txBody>
      </p:sp>
      <p:sp>
        <p:nvSpPr>
          <p:cNvPr id="5" name="Slide Number Placeholder 4">
            <a:extLst>
              <a:ext uri="{FF2B5EF4-FFF2-40B4-BE49-F238E27FC236}">
                <a16:creationId xmlns:a16="http://schemas.microsoft.com/office/drawing/2014/main" id="{55E8AFF8-237F-4FD8-880A-67E4469F2157}"/>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4704D4-DAEA-4D4A-A9DC-4373E3AC7101}" type="slidenum">
              <a:rPr kumimoji="0" lang="en-GB" sz="1200" b="0" i="0" u="none" strike="noStrike" kern="1200" cap="none" spc="0" normalizeH="0" baseline="0" noProof="0" smtClean="0">
                <a:ln>
                  <a:noFill/>
                </a:ln>
                <a:solidFill>
                  <a:srgbClr val="FFFFFF">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srgbClr val="FFFFFF">
                  <a:tint val="75000"/>
                </a:srgbClr>
              </a:solidFill>
              <a:effectLst/>
              <a:uLnTx/>
              <a:uFillTx/>
              <a:latin typeface="Arial"/>
              <a:ea typeface="+mn-ea"/>
              <a:cs typeface="+mn-cs"/>
            </a:endParaRPr>
          </a:p>
        </p:txBody>
      </p:sp>
      <p:sp>
        <p:nvSpPr>
          <p:cNvPr id="3" name="Footer Placeholder 2">
            <a:extLst>
              <a:ext uri="{FF2B5EF4-FFF2-40B4-BE49-F238E27FC236}">
                <a16:creationId xmlns:a16="http://schemas.microsoft.com/office/drawing/2014/main" id="{92DEA5D3-15AE-4874-95C5-A5A2FBA10D80}"/>
              </a:ext>
            </a:extLst>
          </p:cNvPr>
          <p:cNvSpPr>
            <a:spLocks noGrp="1"/>
          </p:cNvSpPr>
          <p:nvPr>
            <p:ph type="ftr" sz="quarter" idx="11"/>
          </p:nvPr>
        </p:nvSpPr>
        <p:spPr/>
        <p:txBody>
          <a:bodyPr/>
          <a:lstStyle/>
          <a:p>
            <a:r>
              <a:rPr lang="en-GB"/>
              <a:t>Copyright © AQA and its licensors. All rights reserved.</a:t>
            </a:r>
            <a:endParaRPr lang="en-US" dirty="0"/>
          </a:p>
        </p:txBody>
      </p:sp>
    </p:spTree>
    <p:extLst>
      <p:ext uri="{BB962C8B-B14F-4D97-AF65-F5344CB8AC3E}">
        <p14:creationId xmlns:p14="http://schemas.microsoft.com/office/powerpoint/2010/main" val="1652299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Key design principles</a:t>
            </a:r>
            <a:endParaRPr lang="en-US" dirty="0"/>
          </a:p>
        </p:txBody>
      </p:sp>
      <p:sp>
        <p:nvSpPr>
          <p:cNvPr id="3" name="Footer Placeholder 2">
            <a:extLst>
              <a:ext uri="{FF2B5EF4-FFF2-40B4-BE49-F238E27FC236}">
                <a16:creationId xmlns:a16="http://schemas.microsoft.com/office/drawing/2014/main" id="{8DD30E8C-7318-4AEB-8078-C995CCAD9511}"/>
              </a:ext>
            </a:extLst>
          </p:cNvPr>
          <p:cNvSpPr>
            <a:spLocks noGrp="1"/>
          </p:cNvSpPr>
          <p:nvPr>
            <p:ph type="ftr" sz="quarter" idx="10"/>
          </p:nvPr>
        </p:nvSpPr>
        <p:spPr/>
        <p:txBody>
          <a:bodyPr/>
          <a:lstStyle/>
          <a:p>
            <a:r>
              <a:rPr lang="en-GB"/>
              <a:t>Copyright © AQA and its licensors. All rights reserved.</a:t>
            </a:r>
            <a:endParaRPr lang="en-US" dirty="0"/>
          </a:p>
        </p:txBody>
      </p:sp>
      <p:sp>
        <p:nvSpPr>
          <p:cNvPr id="5" name="Content Placeholder 4"/>
          <p:cNvSpPr>
            <a:spLocks noGrp="1"/>
          </p:cNvSpPr>
          <p:nvPr>
            <p:ph sz="quarter" idx="12"/>
          </p:nvPr>
        </p:nvSpPr>
        <p:spPr/>
        <p:txBody>
          <a:bodyPr/>
          <a:lstStyle/>
          <a:p>
            <a:pPr marL="0" indent="0">
              <a:buNone/>
            </a:pPr>
            <a:r>
              <a:rPr lang="en-GB" dirty="0"/>
              <a:t>When designing assessments, the key principles to take into consideration are:</a:t>
            </a:r>
          </a:p>
          <a:p>
            <a:endParaRPr lang="en-GB" dirty="0"/>
          </a:p>
          <a:p>
            <a:pPr lvl="0"/>
            <a:r>
              <a:rPr lang="en-GB" dirty="0"/>
              <a:t>the tasks reflect the content you want to test</a:t>
            </a:r>
          </a:p>
          <a:p>
            <a:pPr lvl="0"/>
            <a:endParaRPr lang="en-GB" dirty="0"/>
          </a:p>
          <a:p>
            <a:pPr lvl="0"/>
            <a:r>
              <a:rPr lang="en-GB" dirty="0"/>
              <a:t>students can complete the assessment in the time allowed</a:t>
            </a:r>
          </a:p>
          <a:p>
            <a:pPr lvl="0"/>
            <a:endParaRPr lang="en-GB" dirty="0"/>
          </a:p>
          <a:p>
            <a:pPr lvl="0"/>
            <a:r>
              <a:rPr lang="en-GB" dirty="0"/>
              <a:t>the questions clearly tell the students what they need to do</a:t>
            </a:r>
          </a:p>
          <a:p>
            <a:pPr lvl="0"/>
            <a:endParaRPr lang="en-GB" dirty="0"/>
          </a:p>
          <a:p>
            <a:pPr lvl="0"/>
            <a:r>
              <a:rPr lang="en-GB" dirty="0"/>
              <a:t>the mark scheme rewards students of all abilities for what they know and what they can do.</a:t>
            </a:r>
          </a:p>
        </p:txBody>
      </p:sp>
      <p:sp>
        <p:nvSpPr>
          <p:cNvPr id="6" name="Slide Number Placeholder 5"/>
          <p:cNvSpPr>
            <a:spLocks noGrp="1"/>
          </p:cNvSpPr>
          <p:nvPr>
            <p:ph type="sldNum" sz="quarter" idx="4"/>
          </p:nvPr>
        </p:nvSpPr>
        <p:spPr/>
        <p:txBody>
          <a:bodyPr/>
          <a:lstStyle/>
          <a:p>
            <a:pPr lvl="0"/>
            <a:fld id="{9D4704D4-DAEA-4D4A-A9DC-4373E3AC7101}" type="slidenum">
              <a:rPr lang="en-GB" noProof="0" smtClean="0"/>
              <a:pPr lvl="0"/>
              <a:t>14</a:t>
            </a:fld>
            <a:endParaRPr lang="en-GB" noProof="0" dirty="0"/>
          </a:p>
        </p:txBody>
      </p:sp>
    </p:spTree>
    <p:extLst>
      <p:ext uri="{BB962C8B-B14F-4D97-AF65-F5344CB8AC3E}">
        <p14:creationId xmlns:p14="http://schemas.microsoft.com/office/powerpoint/2010/main" val="2329384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Key design principles</a:t>
            </a:r>
            <a:endParaRPr lang="en-US" dirty="0"/>
          </a:p>
        </p:txBody>
      </p:sp>
      <p:sp>
        <p:nvSpPr>
          <p:cNvPr id="3" name="Footer Placeholder 2">
            <a:extLst>
              <a:ext uri="{FF2B5EF4-FFF2-40B4-BE49-F238E27FC236}">
                <a16:creationId xmlns:a16="http://schemas.microsoft.com/office/drawing/2014/main" id="{CEA42263-6066-4501-A8E5-237E7AE07798}"/>
              </a:ext>
            </a:extLst>
          </p:cNvPr>
          <p:cNvSpPr>
            <a:spLocks noGrp="1"/>
          </p:cNvSpPr>
          <p:nvPr>
            <p:ph type="ftr" sz="quarter" idx="10"/>
          </p:nvPr>
        </p:nvSpPr>
        <p:spPr/>
        <p:txBody>
          <a:bodyPr/>
          <a:lstStyle/>
          <a:p>
            <a:r>
              <a:rPr lang="en-GB"/>
              <a:t>Copyright © AQA and its licensors. All rights reserved.</a:t>
            </a:r>
            <a:endParaRPr lang="en-US" dirty="0"/>
          </a:p>
        </p:txBody>
      </p:sp>
      <p:sp>
        <p:nvSpPr>
          <p:cNvPr id="5" name="Content Placeholder 4"/>
          <p:cNvSpPr>
            <a:spLocks noGrp="1"/>
          </p:cNvSpPr>
          <p:nvPr>
            <p:ph sz="quarter" idx="12"/>
          </p:nvPr>
        </p:nvSpPr>
        <p:spPr/>
        <p:txBody>
          <a:bodyPr/>
          <a:lstStyle/>
          <a:p>
            <a:pPr marL="0" indent="0">
              <a:buNone/>
            </a:pPr>
            <a:r>
              <a:rPr lang="en-GB" dirty="0"/>
              <a:t>To ensure that:</a:t>
            </a:r>
            <a:br>
              <a:rPr lang="en-GB" dirty="0"/>
            </a:br>
            <a:endParaRPr lang="en-GB" dirty="0"/>
          </a:p>
          <a:p>
            <a:pPr lvl="0"/>
            <a:r>
              <a:rPr lang="en-GB" dirty="0"/>
              <a:t>assessments are clear and consistent in language and style</a:t>
            </a:r>
          </a:p>
          <a:p>
            <a:pPr lvl="0"/>
            <a:endParaRPr lang="en-GB" dirty="0"/>
          </a:p>
          <a:p>
            <a:pPr lvl="0"/>
            <a:r>
              <a:rPr lang="en-GB" dirty="0"/>
              <a:t>there is consistency in layout and question style between assessments, meaning that the assessments work in the same way as the ones that students have used previously.</a:t>
            </a:r>
          </a:p>
          <a:p>
            <a:pPr lvl="0"/>
            <a:endParaRPr lang="en-GB" dirty="0"/>
          </a:p>
          <a:p>
            <a:endParaRPr lang="en-US" dirty="0"/>
          </a:p>
        </p:txBody>
      </p:sp>
      <p:sp>
        <p:nvSpPr>
          <p:cNvPr id="6" name="Slide Number Placeholder 5"/>
          <p:cNvSpPr>
            <a:spLocks noGrp="1"/>
          </p:cNvSpPr>
          <p:nvPr>
            <p:ph type="sldNum" sz="quarter" idx="4"/>
          </p:nvPr>
        </p:nvSpPr>
        <p:spPr/>
        <p:txBody>
          <a:bodyPr/>
          <a:lstStyle/>
          <a:p>
            <a:pPr lvl="0"/>
            <a:fld id="{9D4704D4-DAEA-4D4A-A9DC-4373E3AC7101}" type="slidenum">
              <a:rPr lang="en-GB" noProof="0" smtClean="0"/>
              <a:pPr lvl="0"/>
              <a:t>15</a:t>
            </a:fld>
            <a:endParaRPr lang="en-GB" noProof="0"/>
          </a:p>
        </p:txBody>
      </p:sp>
    </p:spTree>
    <p:extLst>
      <p:ext uri="{BB962C8B-B14F-4D97-AF65-F5344CB8AC3E}">
        <p14:creationId xmlns:p14="http://schemas.microsoft.com/office/powerpoint/2010/main" val="1741361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Key design principles</a:t>
            </a:r>
            <a:endParaRPr lang="en-US" dirty="0"/>
          </a:p>
        </p:txBody>
      </p:sp>
      <p:sp>
        <p:nvSpPr>
          <p:cNvPr id="3" name="Footer Placeholder 2">
            <a:extLst>
              <a:ext uri="{FF2B5EF4-FFF2-40B4-BE49-F238E27FC236}">
                <a16:creationId xmlns:a16="http://schemas.microsoft.com/office/drawing/2014/main" id="{5B9761ED-0B18-4291-BCE8-2EFCE3D81350}"/>
              </a:ext>
            </a:extLst>
          </p:cNvPr>
          <p:cNvSpPr>
            <a:spLocks noGrp="1"/>
          </p:cNvSpPr>
          <p:nvPr>
            <p:ph type="ftr" sz="quarter" idx="10"/>
          </p:nvPr>
        </p:nvSpPr>
        <p:spPr/>
        <p:txBody>
          <a:bodyPr/>
          <a:lstStyle/>
          <a:p>
            <a:r>
              <a:rPr lang="en-GB"/>
              <a:t>Copyright © AQA and its licensors. All rights reserved.</a:t>
            </a:r>
            <a:endParaRPr lang="en-US" dirty="0"/>
          </a:p>
        </p:txBody>
      </p:sp>
      <p:sp>
        <p:nvSpPr>
          <p:cNvPr id="5" name="Content Placeholder 4"/>
          <p:cNvSpPr>
            <a:spLocks noGrp="1"/>
          </p:cNvSpPr>
          <p:nvPr>
            <p:ph sz="quarter" idx="12"/>
          </p:nvPr>
        </p:nvSpPr>
        <p:spPr/>
        <p:txBody>
          <a:bodyPr/>
          <a:lstStyle/>
          <a:p>
            <a:pPr marL="0" indent="0">
              <a:buNone/>
            </a:pPr>
            <a:r>
              <a:rPr lang="en-GB" dirty="0"/>
              <a:t>Aim to give students the confidence to attempt as many questions as possible, with the ‘peaks and troughs’ structure on Listening and Reading assessments, as in the exam papers.</a:t>
            </a:r>
          </a:p>
          <a:p>
            <a:endParaRPr lang="en-GB" dirty="0"/>
          </a:p>
          <a:p>
            <a:pPr marL="0" indent="0">
              <a:buNone/>
            </a:pPr>
            <a:r>
              <a:rPr lang="en-GB" dirty="0"/>
              <a:t>Some useful design tips:</a:t>
            </a:r>
          </a:p>
          <a:p>
            <a:endParaRPr lang="en-GB" dirty="0"/>
          </a:p>
          <a:p>
            <a:r>
              <a:rPr lang="en-GB" dirty="0"/>
              <a:t>use clear questions and simple language</a:t>
            </a:r>
          </a:p>
          <a:p>
            <a:r>
              <a:rPr lang="en-GB" dirty="0"/>
              <a:t>ensure plenty of white space for readability</a:t>
            </a:r>
          </a:p>
          <a:p>
            <a:r>
              <a:rPr lang="en-GB" dirty="0"/>
              <a:t>use bold text for emphasis</a:t>
            </a:r>
          </a:p>
          <a:p>
            <a:r>
              <a:rPr lang="en-GB" dirty="0"/>
              <a:t>tailor pauses in Listening assessments</a:t>
            </a:r>
          </a:p>
          <a:p>
            <a:r>
              <a:rPr lang="en-GB" dirty="0"/>
              <a:t>gloss (translate/explain) words where needed.</a:t>
            </a:r>
          </a:p>
        </p:txBody>
      </p:sp>
      <p:sp>
        <p:nvSpPr>
          <p:cNvPr id="6" name="Slide Number Placeholder 5"/>
          <p:cNvSpPr>
            <a:spLocks noGrp="1"/>
          </p:cNvSpPr>
          <p:nvPr>
            <p:ph type="sldNum" sz="quarter" idx="4"/>
          </p:nvPr>
        </p:nvSpPr>
        <p:spPr/>
        <p:txBody>
          <a:bodyPr/>
          <a:lstStyle/>
          <a:p>
            <a:pPr lvl="0"/>
            <a:fld id="{9D4704D4-DAEA-4D4A-A9DC-4373E3AC7101}" type="slidenum">
              <a:rPr lang="en-GB" noProof="0" smtClean="0"/>
              <a:pPr lvl="0"/>
              <a:t>16</a:t>
            </a:fld>
            <a:endParaRPr lang="en-GB" noProof="0"/>
          </a:p>
        </p:txBody>
      </p:sp>
    </p:spTree>
    <p:extLst>
      <p:ext uri="{BB962C8B-B14F-4D97-AF65-F5344CB8AC3E}">
        <p14:creationId xmlns:p14="http://schemas.microsoft.com/office/powerpoint/2010/main" val="3291686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442800"/>
            <a:ext cx="8045200" cy="603149"/>
          </a:xfrm>
        </p:spPr>
        <p:txBody>
          <a:bodyPr vert="horz" lIns="0" tIns="0" rIns="91440" bIns="0" rtlCol="0" anchor="t" anchorCtr="0">
            <a:noAutofit/>
          </a:bodyPr>
          <a:lstStyle/>
          <a:p>
            <a:r>
              <a:rPr lang="en-GB" dirty="0">
                <a:latin typeface="+mj-lt"/>
              </a:rPr>
              <a:t>Top tips for you and your students</a:t>
            </a:r>
            <a:endParaRPr lang="en-US" dirty="0">
              <a:latin typeface="+mj-lt"/>
            </a:endParaRPr>
          </a:p>
        </p:txBody>
      </p:sp>
      <p:sp>
        <p:nvSpPr>
          <p:cNvPr id="5" name="Content Placeholder 4"/>
          <p:cNvSpPr>
            <a:spLocks noGrp="1"/>
          </p:cNvSpPr>
          <p:nvPr>
            <p:ph sz="quarter" idx="12"/>
          </p:nvPr>
        </p:nvSpPr>
        <p:spPr>
          <a:xfrm>
            <a:off x="539999" y="1731600"/>
            <a:ext cx="5814305" cy="4406400"/>
          </a:xfrm>
        </p:spPr>
        <p:txBody>
          <a:bodyPr/>
          <a:lstStyle/>
          <a:p>
            <a:pPr marL="0" indent="0">
              <a:buNone/>
            </a:pPr>
            <a:r>
              <a:rPr lang="en-GB" b="1" dirty="0">
                <a:solidFill>
                  <a:schemeClr val="tx2"/>
                </a:solidFill>
              </a:rPr>
              <a:t>Listening and Reading</a:t>
            </a:r>
            <a:endParaRPr lang="en-GB" i="1" dirty="0">
              <a:solidFill>
                <a:schemeClr val="tx2"/>
              </a:solidFill>
            </a:endParaRPr>
          </a:p>
          <a:p>
            <a:endParaRPr lang="en-GB" i="1" dirty="0">
              <a:solidFill>
                <a:schemeClr val="tx1">
                  <a:lumMod val="50000"/>
                </a:schemeClr>
              </a:solidFill>
            </a:endParaRPr>
          </a:p>
          <a:p>
            <a:r>
              <a:rPr lang="en-GB" dirty="0">
                <a:solidFill>
                  <a:schemeClr val="tx1">
                    <a:lumMod val="50000"/>
                  </a:schemeClr>
                </a:solidFill>
              </a:rPr>
              <a:t>Explain the ‘peaks and troughs’ approach to students, so they don’t give up when they come to a question they find challenging.   </a:t>
            </a:r>
          </a:p>
          <a:p>
            <a:endParaRPr lang="en-GB" dirty="0">
              <a:solidFill>
                <a:schemeClr val="tx1">
                  <a:lumMod val="50000"/>
                </a:schemeClr>
              </a:solidFill>
            </a:endParaRPr>
          </a:p>
          <a:p>
            <a:r>
              <a:rPr lang="en-GB" dirty="0">
                <a:solidFill>
                  <a:schemeClr val="tx1">
                    <a:lumMod val="50000"/>
                  </a:schemeClr>
                </a:solidFill>
              </a:rPr>
              <a:t>Reassure students that it’s absolutely normal to find a number of the questions very challenging and explain why this is.</a:t>
            </a:r>
          </a:p>
          <a:p>
            <a:endParaRPr lang="en-GB" dirty="0">
              <a:solidFill>
                <a:schemeClr val="tx1">
                  <a:lumMod val="50000"/>
                </a:schemeClr>
              </a:solidFill>
            </a:endParaRPr>
          </a:p>
          <a:p>
            <a:r>
              <a:rPr lang="en-GB" dirty="0"/>
              <a:t>Consider key design principles such as increasing white space and using bold text when writing your own questions or resources.</a:t>
            </a:r>
          </a:p>
          <a:p>
            <a:endParaRPr lang="en-GB" dirty="0">
              <a:solidFill>
                <a:srgbClr val="FF0000"/>
              </a:solidFill>
            </a:endParaRPr>
          </a:p>
        </p:txBody>
      </p:sp>
      <p:sp>
        <p:nvSpPr>
          <p:cNvPr id="6" name="Slide Number Placeholder 5"/>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4704D4-DAEA-4D4A-A9DC-4373E3AC7101}" type="slidenum">
              <a:rPr kumimoji="0" lang="en-GB" sz="1200" b="0" i="0" u="none" strike="noStrike" kern="1200" cap="none" spc="0" normalizeH="0" baseline="0" noProof="0" smtClean="0">
                <a:ln>
                  <a:noFill/>
                </a:ln>
                <a:solidFill>
                  <a:srgbClr val="4B4B4B">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srgbClr val="4B4B4B">
                  <a:tint val="75000"/>
                </a:srgbClr>
              </a:solidFill>
              <a:effectLst/>
              <a:uLnTx/>
              <a:uFillTx/>
              <a:latin typeface="Arial"/>
              <a:ea typeface="+mn-ea"/>
              <a:cs typeface="+mn-cs"/>
            </a:endParaRPr>
          </a:p>
        </p:txBody>
      </p:sp>
      <p:pic>
        <p:nvPicPr>
          <p:cNvPr id="4" name="Picture 3">
            <a:extLst>
              <a:ext uri="{FF2B5EF4-FFF2-40B4-BE49-F238E27FC236}">
                <a16:creationId xmlns:a16="http://schemas.microsoft.com/office/drawing/2014/main" id="{90C0CF39-6D2E-429C-ABCE-CE7927B5B806}"/>
              </a:ext>
            </a:extLst>
          </p:cNvPr>
          <p:cNvPicPr>
            <a:picLocks noChangeAspect="1"/>
          </p:cNvPicPr>
          <p:nvPr/>
        </p:nvPicPr>
        <p:blipFill>
          <a:blip r:embed="rId3"/>
          <a:stretch>
            <a:fillRect/>
          </a:stretch>
        </p:blipFill>
        <p:spPr>
          <a:xfrm>
            <a:off x="5385661" y="1572653"/>
            <a:ext cx="4164905" cy="4163864"/>
          </a:xfrm>
          <a:prstGeom prst="rect">
            <a:avLst/>
          </a:prstGeom>
        </p:spPr>
      </p:pic>
      <p:sp>
        <p:nvSpPr>
          <p:cNvPr id="3" name="Footer Placeholder 2">
            <a:extLst>
              <a:ext uri="{FF2B5EF4-FFF2-40B4-BE49-F238E27FC236}">
                <a16:creationId xmlns:a16="http://schemas.microsoft.com/office/drawing/2014/main" id="{D215BAA5-2F52-4B94-B2B6-173680CC406E}"/>
              </a:ext>
            </a:extLst>
          </p:cNvPr>
          <p:cNvSpPr>
            <a:spLocks noGrp="1"/>
          </p:cNvSpPr>
          <p:nvPr>
            <p:ph type="ftr" sz="quarter" idx="10"/>
          </p:nvPr>
        </p:nvSpPr>
        <p:spPr/>
        <p:txBody>
          <a:bodyPr/>
          <a:lstStyle/>
          <a:p>
            <a:r>
              <a:rPr lang="en-GB"/>
              <a:t>Copyright © AQA and its licensors. All rights reserved.</a:t>
            </a:r>
            <a:endParaRPr lang="en-US" dirty="0"/>
          </a:p>
        </p:txBody>
      </p:sp>
    </p:spTree>
    <p:extLst>
      <p:ext uri="{BB962C8B-B14F-4D97-AF65-F5344CB8AC3E}">
        <p14:creationId xmlns:p14="http://schemas.microsoft.com/office/powerpoint/2010/main" val="2283461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999" y="442800"/>
            <a:ext cx="8045200" cy="562675"/>
          </a:xfrm>
        </p:spPr>
        <p:txBody>
          <a:bodyPr/>
          <a:lstStyle/>
          <a:p>
            <a:r>
              <a:rPr lang="en-GB" dirty="0">
                <a:latin typeface="+mj-lt"/>
              </a:rPr>
              <a:t>Demand of tasks and </a:t>
            </a:r>
            <a:r>
              <a:rPr lang="en-GB" dirty="0">
                <a:solidFill>
                  <a:srgbClr val="E16446"/>
                </a:solidFill>
                <a:latin typeface="+mj-lt"/>
              </a:rPr>
              <a:t>accessibility</a:t>
            </a:r>
            <a:endParaRPr lang="en-US" dirty="0">
              <a:solidFill>
                <a:srgbClr val="E16446"/>
              </a:solidFill>
              <a:latin typeface="+mj-lt"/>
            </a:endParaRPr>
          </a:p>
        </p:txBody>
      </p:sp>
      <p:sp>
        <p:nvSpPr>
          <p:cNvPr id="5" name="Content Placeholder 4"/>
          <p:cNvSpPr>
            <a:spLocks noGrp="1"/>
          </p:cNvSpPr>
          <p:nvPr>
            <p:ph sz="quarter" idx="12"/>
          </p:nvPr>
        </p:nvSpPr>
        <p:spPr>
          <a:xfrm>
            <a:off x="539999" y="1356983"/>
            <a:ext cx="8045200" cy="4781017"/>
          </a:xfrm>
        </p:spPr>
        <p:txBody>
          <a:bodyPr/>
          <a:lstStyle/>
          <a:p>
            <a:pPr marL="0" indent="0">
              <a:buNone/>
            </a:pPr>
            <a:r>
              <a:rPr lang="en-GB" dirty="0"/>
              <a:t>It’s crucial to differentiate between students of different abilities.</a:t>
            </a:r>
          </a:p>
          <a:p>
            <a:pPr marL="0" indent="0">
              <a:buNone/>
            </a:pPr>
            <a:endParaRPr lang="en-GB" dirty="0"/>
          </a:p>
          <a:p>
            <a:r>
              <a:rPr lang="en-GB" dirty="0"/>
              <a:t>At Foundation tier grades 1–5 are targeted, and at Higher tier, grades 4–9.</a:t>
            </a:r>
          </a:p>
          <a:p>
            <a:pPr marL="0" indent="0">
              <a:buNone/>
            </a:pPr>
            <a:endParaRPr lang="en-GB" dirty="0"/>
          </a:p>
          <a:p>
            <a:r>
              <a:rPr lang="en-GB" dirty="0"/>
              <a:t>Questions are targeted at low, medium and high demand at each tier:</a:t>
            </a:r>
          </a:p>
          <a:p>
            <a:pPr lvl="1">
              <a:buFont typeface="Courier New" panose="02070309020205020404" pitchFamily="49" charset="0"/>
              <a:buChar char="o"/>
            </a:pPr>
            <a:r>
              <a:rPr lang="en-GB" sz="1800" b="1" dirty="0"/>
              <a:t>Higher: </a:t>
            </a:r>
            <a:r>
              <a:rPr lang="en-GB" sz="1800" dirty="0" err="1"/>
              <a:t>approx</a:t>
            </a:r>
            <a:r>
              <a:rPr lang="en-GB" sz="1800" dirty="0"/>
              <a:t> </a:t>
            </a:r>
            <a:r>
              <a:rPr lang="en-GB" sz="1800" b="1" dirty="0"/>
              <a:t>33% each</a:t>
            </a:r>
            <a:r>
              <a:rPr lang="en-GB" sz="1800" dirty="0"/>
              <a:t> at grades </a:t>
            </a:r>
            <a:r>
              <a:rPr lang="en-GB" dirty="0"/>
              <a:t>4–</a:t>
            </a:r>
            <a:r>
              <a:rPr lang="en-GB" sz="1800" dirty="0"/>
              <a:t>5, </a:t>
            </a:r>
            <a:r>
              <a:rPr lang="en-GB" dirty="0"/>
              <a:t>6–</a:t>
            </a:r>
            <a:r>
              <a:rPr lang="en-GB" sz="1800" dirty="0"/>
              <a:t>7 and </a:t>
            </a:r>
            <a:r>
              <a:rPr lang="en-GB" dirty="0"/>
              <a:t>8–</a:t>
            </a:r>
            <a:r>
              <a:rPr lang="en-GB" sz="1800" dirty="0"/>
              <a:t>9</a:t>
            </a:r>
          </a:p>
          <a:p>
            <a:pPr lvl="1">
              <a:buFont typeface="Courier New" panose="02070309020205020404" pitchFamily="49" charset="0"/>
              <a:buChar char="o"/>
            </a:pPr>
            <a:r>
              <a:rPr lang="en-GB" sz="1800" b="1" dirty="0"/>
              <a:t>Foundation</a:t>
            </a:r>
            <a:r>
              <a:rPr lang="en-GB" sz="1800" dirty="0"/>
              <a:t>: </a:t>
            </a:r>
            <a:r>
              <a:rPr lang="en-GB" sz="1800" b="1" dirty="0"/>
              <a:t>60</a:t>
            </a:r>
            <a:r>
              <a:rPr lang="en-GB" sz="1800" dirty="0"/>
              <a:t>% grades </a:t>
            </a:r>
            <a:r>
              <a:rPr lang="en-GB" dirty="0"/>
              <a:t>1–</a:t>
            </a:r>
            <a:r>
              <a:rPr lang="en-GB" sz="1800" dirty="0"/>
              <a:t>3, </a:t>
            </a:r>
            <a:r>
              <a:rPr lang="en-GB" sz="1800" b="1" dirty="0"/>
              <a:t>40%</a:t>
            </a:r>
            <a:r>
              <a:rPr lang="en-GB" sz="1800" dirty="0"/>
              <a:t> </a:t>
            </a:r>
            <a:r>
              <a:rPr lang="en-GB" dirty="0"/>
              <a:t>4–</a:t>
            </a:r>
            <a:r>
              <a:rPr lang="en-GB" sz="1800" dirty="0"/>
              <a:t>5 </a:t>
            </a:r>
          </a:p>
          <a:p>
            <a:endParaRPr lang="en-GB" dirty="0"/>
          </a:p>
          <a:p>
            <a:r>
              <a:rPr lang="en-GB" dirty="0"/>
              <a:t>Because they’re common to both tiers, the high demand questions at Foundation are the low demand questions at Higher.</a:t>
            </a:r>
          </a:p>
          <a:p>
            <a:pPr marL="0" indent="0">
              <a:buNone/>
            </a:pPr>
            <a:endParaRPr lang="en-GB" dirty="0"/>
          </a:p>
          <a:p>
            <a:r>
              <a:rPr lang="en-GB" dirty="0"/>
              <a:t>Higher demand questions, testing more challenging concepts, are designed to be accessible to a wide range of students.</a:t>
            </a:r>
          </a:p>
        </p:txBody>
      </p:sp>
      <p:sp>
        <p:nvSpPr>
          <p:cNvPr id="6" name="Slide Number Placeholder 5"/>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4704D4-DAEA-4D4A-A9DC-4373E3AC7101}" type="slidenum">
              <a:rPr kumimoji="0" lang="en-GB" sz="1200" b="0" i="0" u="none" strike="noStrike" kern="1200" cap="none" spc="0" normalizeH="0" baseline="0" noProof="0" smtClean="0">
                <a:ln>
                  <a:noFill/>
                </a:ln>
                <a:solidFill>
                  <a:srgbClr val="969696"/>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srgbClr val="969696"/>
              </a:solidFill>
              <a:effectLst/>
              <a:uLnTx/>
              <a:uFillTx/>
              <a:latin typeface="Arial"/>
              <a:ea typeface="+mn-ea"/>
              <a:cs typeface="+mn-cs"/>
            </a:endParaRPr>
          </a:p>
        </p:txBody>
      </p:sp>
      <p:sp>
        <p:nvSpPr>
          <p:cNvPr id="3" name="Footer Placeholder 2">
            <a:extLst>
              <a:ext uri="{FF2B5EF4-FFF2-40B4-BE49-F238E27FC236}">
                <a16:creationId xmlns:a16="http://schemas.microsoft.com/office/drawing/2014/main" id="{FCE057DE-04B0-4E26-A571-9955445C0C10}"/>
              </a:ext>
            </a:extLst>
          </p:cNvPr>
          <p:cNvSpPr>
            <a:spLocks noGrp="1"/>
          </p:cNvSpPr>
          <p:nvPr>
            <p:ph type="ftr" sz="quarter" idx="10"/>
          </p:nvPr>
        </p:nvSpPr>
        <p:spPr/>
        <p:txBody>
          <a:bodyPr/>
          <a:lstStyle/>
          <a:p>
            <a:r>
              <a:rPr lang="en-GB"/>
              <a:t>Copyright © AQA and its licensors. All rights reserved.</a:t>
            </a:r>
            <a:endParaRPr lang="en-US" dirty="0"/>
          </a:p>
        </p:txBody>
      </p:sp>
    </p:spTree>
    <p:extLst>
      <p:ext uri="{BB962C8B-B14F-4D97-AF65-F5344CB8AC3E}">
        <p14:creationId xmlns:p14="http://schemas.microsoft.com/office/powerpoint/2010/main" val="1506503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23B429-403F-4CC2-8C77-022E7E7F59F3}"/>
              </a:ext>
            </a:extLst>
          </p:cNvPr>
          <p:cNvSpPr>
            <a:spLocks noGrp="1"/>
          </p:cNvSpPr>
          <p:nvPr>
            <p:ph type="title"/>
          </p:nvPr>
        </p:nvSpPr>
        <p:spPr/>
        <p:txBody>
          <a:bodyPr/>
          <a:lstStyle/>
          <a:p>
            <a:r>
              <a:rPr lang="en-GB"/>
              <a:t>Demand of tasks and accessibility</a:t>
            </a:r>
            <a:endParaRPr lang="en-GB" dirty="0"/>
          </a:p>
        </p:txBody>
      </p:sp>
      <p:sp>
        <p:nvSpPr>
          <p:cNvPr id="7" name="Footer Placeholder 6">
            <a:extLst>
              <a:ext uri="{FF2B5EF4-FFF2-40B4-BE49-F238E27FC236}">
                <a16:creationId xmlns:a16="http://schemas.microsoft.com/office/drawing/2014/main" id="{362CEF01-2C12-42BB-A783-BF6705E82387}"/>
              </a:ext>
            </a:extLst>
          </p:cNvPr>
          <p:cNvSpPr>
            <a:spLocks noGrp="1"/>
          </p:cNvSpPr>
          <p:nvPr>
            <p:ph type="ftr" sz="quarter" idx="10"/>
          </p:nvPr>
        </p:nvSpPr>
        <p:spPr/>
        <p:txBody>
          <a:bodyPr/>
          <a:lstStyle/>
          <a:p>
            <a:r>
              <a:rPr lang="en-GB"/>
              <a:t>Copyright © AQA and its licensors. All rights reserved.</a:t>
            </a:r>
            <a:endParaRPr lang="en-US" dirty="0"/>
          </a:p>
        </p:txBody>
      </p:sp>
      <p:sp>
        <p:nvSpPr>
          <p:cNvPr id="4" name="Content Placeholder 3">
            <a:extLst>
              <a:ext uri="{FF2B5EF4-FFF2-40B4-BE49-F238E27FC236}">
                <a16:creationId xmlns:a16="http://schemas.microsoft.com/office/drawing/2014/main" id="{E3F42068-8CA4-4047-9944-4733FFDEF1FD}"/>
              </a:ext>
            </a:extLst>
          </p:cNvPr>
          <p:cNvSpPr>
            <a:spLocks noGrp="1"/>
          </p:cNvSpPr>
          <p:nvPr>
            <p:ph sz="quarter" idx="12"/>
          </p:nvPr>
        </p:nvSpPr>
        <p:spPr/>
        <p:txBody>
          <a:bodyPr/>
          <a:lstStyle/>
          <a:p>
            <a:pPr marL="0" indent="0">
              <a:buNone/>
            </a:pPr>
            <a:r>
              <a:rPr lang="en-GB" b="1" dirty="0"/>
              <a:t>Extract from the GCSE French 2019 Higher Reading report:</a:t>
            </a:r>
          </a:p>
          <a:p>
            <a:endParaRPr lang="en-GB" dirty="0"/>
          </a:p>
          <a:p>
            <a:pPr marL="0" indent="0">
              <a:buNone/>
            </a:pPr>
            <a:r>
              <a:rPr lang="en-GB" b="1" dirty="0"/>
              <a:t>Question 13 </a:t>
            </a:r>
          </a:p>
          <a:p>
            <a:pPr marL="0" indent="0">
              <a:buNone/>
            </a:pPr>
            <a:r>
              <a:rPr lang="en-GB" dirty="0"/>
              <a:t>‘</a:t>
            </a:r>
            <a:r>
              <a:rPr lang="en-GB" i="1" dirty="0"/>
              <a:t>The translation question discriminated well with the whole range of marks applied. Very few students failed to score at all and around 70% scored at least four of the available marks. However, students need to understand that precision is required here, for example, incorrect use of tenses and the omission of key words, such as plus, will prevent students scoring. Pronouns also need to be rendered accurately and paraphrasing should be avoided </a:t>
            </a:r>
            <a:r>
              <a:rPr lang="en-GB" dirty="0"/>
              <a:t>[…]’</a:t>
            </a:r>
          </a:p>
          <a:p>
            <a:endParaRPr lang="en-GB" dirty="0"/>
          </a:p>
          <a:p>
            <a:pPr marL="0" indent="0">
              <a:buNone/>
            </a:pPr>
            <a:r>
              <a:rPr lang="en-GB" b="1" dirty="0">
                <a:solidFill>
                  <a:schemeClr val="tx2"/>
                </a:solidFill>
              </a:rPr>
              <a:t>Mark distribution – RH translation 2019</a:t>
            </a:r>
          </a:p>
        </p:txBody>
      </p:sp>
      <p:sp>
        <p:nvSpPr>
          <p:cNvPr id="5" name="Slide Number Placeholder 4">
            <a:extLst>
              <a:ext uri="{FF2B5EF4-FFF2-40B4-BE49-F238E27FC236}">
                <a16:creationId xmlns:a16="http://schemas.microsoft.com/office/drawing/2014/main" id="{861F95A9-F016-4E1F-8FF2-C70682C3AE20}"/>
              </a:ext>
            </a:extLst>
          </p:cNvPr>
          <p:cNvSpPr>
            <a:spLocks noGrp="1"/>
          </p:cNvSpPr>
          <p:nvPr>
            <p:ph type="sldNum" sz="quarter" idx="4"/>
          </p:nvPr>
        </p:nvSpPr>
        <p:spPr/>
        <p:txBody>
          <a:bodyPr/>
          <a:lstStyle/>
          <a:p>
            <a:pPr lvl="0"/>
            <a:fld id="{9D4704D4-DAEA-4D4A-A9DC-4373E3AC7101}" type="slidenum">
              <a:rPr lang="en-GB" noProof="0" smtClean="0"/>
              <a:pPr lvl="0"/>
              <a:t>19</a:t>
            </a:fld>
            <a:endParaRPr lang="en-GB" noProof="0"/>
          </a:p>
        </p:txBody>
      </p:sp>
      <p:pic>
        <p:nvPicPr>
          <p:cNvPr id="6" name="Picture 5">
            <a:extLst>
              <a:ext uri="{FF2B5EF4-FFF2-40B4-BE49-F238E27FC236}">
                <a16:creationId xmlns:a16="http://schemas.microsoft.com/office/drawing/2014/main" id="{6D3CD446-FC4D-4BF5-BF64-FF31B402D412}"/>
              </a:ext>
            </a:extLst>
          </p:cNvPr>
          <p:cNvPicPr>
            <a:picLocks noChangeAspect="1"/>
          </p:cNvPicPr>
          <p:nvPr/>
        </p:nvPicPr>
        <p:blipFill>
          <a:blip r:embed="rId3"/>
          <a:stretch>
            <a:fillRect/>
          </a:stretch>
        </p:blipFill>
        <p:spPr>
          <a:xfrm>
            <a:off x="5257158" y="4379953"/>
            <a:ext cx="3218314" cy="1929407"/>
          </a:xfrm>
          <a:prstGeom prst="rect">
            <a:avLst/>
          </a:prstGeom>
        </p:spPr>
      </p:pic>
    </p:spTree>
    <p:extLst>
      <p:ext uri="{BB962C8B-B14F-4D97-AF65-F5344CB8AC3E}">
        <p14:creationId xmlns:p14="http://schemas.microsoft.com/office/powerpoint/2010/main" val="17312141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98F1FE-2BA7-4A61-B79D-11FA0715A817}"/>
              </a:ext>
            </a:extLst>
          </p:cNvPr>
          <p:cNvSpPr>
            <a:spLocks noGrp="1"/>
          </p:cNvSpPr>
          <p:nvPr>
            <p:ph type="title"/>
          </p:nvPr>
        </p:nvSpPr>
        <p:spPr/>
        <p:txBody>
          <a:bodyPr/>
          <a:lstStyle/>
          <a:p>
            <a:r>
              <a:rPr lang="en-GB" dirty="0">
                <a:latin typeface="+mj-lt"/>
              </a:rPr>
              <a:t>Overview</a:t>
            </a:r>
          </a:p>
        </p:txBody>
      </p:sp>
      <p:sp>
        <p:nvSpPr>
          <p:cNvPr id="3" name="Content Placeholder 2">
            <a:extLst>
              <a:ext uri="{FF2B5EF4-FFF2-40B4-BE49-F238E27FC236}">
                <a16:creationId xmlns:a16="http://schemas.microsoft.com/office/drawing/2014/main" id="{34B9C25B-9D32-4590-9FE0-383FC81FB956}"/>
              </a:ext>
            </a:extLst>
          </p:cNvPr>
          <p:cNvSpPr>
            <a:spLocks noGrp="1"/>
          </p:cNvSpPr>
          <p:nvPr>
            <p:ph idx="1"/>
          </p:nvPr>
        </p:nvSpPr>
        <p:spPr/>
        <p:txBody>
          <a:bodyPr/>
          <a:lstStyle/>
          <a:p>
            <a:r>
              <a:rPr lang="en-GB" dirty="0"/>
              <a:t>Why assessment design is important</a:t>
            </a:r>
          </a:p>
          <a:p>
            <a:endParaRPr lang="en-GB" dirty="0"/>
          </a:p>
          <a:p>
            <a:r>
              <a:rPr lang="en-GB" dirty="0"/>
              <a:t>Key principles of assessment design</a:t>
            </a:r>
          </a:p>
          <a:p>
            <a:endParaRPr lang="en-GB" dirty="0"/>
          </a:p>
          <a:p>
            <a:r>
              <a:rPr lang="en-GB" dirty="0"/>
              <a:t>Comparable outcomes</a:t>
            </a:r>
          </a:p>
          <a:p>
            <a:endParaRPr lang="en-GB" dirty="0"/>
          </a:p>
          <a:p>
            <a:r>
              <a:rPr lang="en-GB" dirty="0"/>
              <a:t>Top tips to share with students</a:t>
            </a:r>
          </a:p>
          <a:p>
            <a:pPr marL="0" indent="0">
              <a:buNone/>
            </a:pPr>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
        <p:nvSpPr>
          <p:cNvPr id="4" name="Footer Placeholder 3">
            <a:extLst>
              <a:ext uri="{FF2B5EF4-FFF2-40B4-BE49-F238E27FC236}">
                <a16:creationId xmlns:a16="http://schemas.microsoft.com/office/drawing/2014/main" id="{C3E9D379-D5C4-48C5-A389-98F07B275457}"/>
              </a:ext>
            </a:extLst>
          </p:cNvPr>
          <p:cNvSpPr>
            <a:spLocks noGrp="1"/>
          </p:cNvSpPr>
          <p:nvPr>
            <p:ph type="ftr" sz="quarter" idx="3"/>
          </p:nvPr>
        </p:nvSpPr>
        <p:spPr/>
        <p:txBody>
          <a:bodyPr/>
          <a:lstStyle/>
          <a:p>
            <a:pPr marL="0" marR="0" lvl="0" indent="0" algn="r" defTabSz="457200" rtl="0" eaLnBrk="1" fontAlgn="auto" latinLnBrk="0" hangingPunct="1">
              <a:lnSpc>
                <a:spcPts val="1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Arial"/>
                <a:ea typeface="+mn-ea"/>
              </a:rPr>
              <a:t>Copyright © AQA and its licensors. All rights reserved.</a:t>
            </a:r>
            <a:endParaRPr kumimoji="0" lang="en-US" sz="800" b="0" i="0" u="none" strike="noStrike" kern="1200" cap="none" spc="0" normalizeH="0" baseline="0" noProof="0" dirty="0">
              <a:ln>
                <a:noFill/>
              </a:ln>
              <a:solidFill>
                <a:srgbClr val="FFFFFF"/>
              </a:solidFill>
              <a:effectLst/>
              <a:uLnTx/>
              <a:uFillTx/>
              <a:latin typeface="Arial"/>
              <a:ea typeface="+mn-ea"/>
            </a:endParaRPr>
          </a:p>
        </p:txBody>
      </p:sp>
      <p:sp>
        <p:nvSpPr>
          <p:cNvPr id="7" name="Slide Number Placeholder 6">
            <a:extLst>
              <a:ext uri="{FF2B5EF4-FFF2-40B4-BE49-F238E27FC236}">
                <a16:creationId xmlns:a16="http://schemas.microsoft.com/office/drawing/2014/main" id="{1FB735C4-BF95-4186-8973-54C74C14A6A4}"/>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4704D4-DAEA-4D4A-A9DC-4373E3AC7101}" type="slidenum">
              <a:rPr kumimoji="0" lang="en-GB" sz="12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6761181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61F95A9-F016-4E1F-8FF2-C70682C3AE20}"/>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4704D4-DAEA-4D4A-A9DC-4373E3AC7101}" type="slidenum">
              <a:rPr kumimoji="0" lang="en-GB" sz="1200" b="0" i="0" u="none" strike="noStrike" kern="1200" cap="none" spc="0" normalizeH="0" baseline="0" noProof="0" smtClean="0">
                <a:ln>
                  <a:noFill/>
                </a:ln>
                <a:solidFill>
                  <a:srgbClr val="4B4B4B">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srgbClr val="4B4B4B">
                  <a:tint val="75000"/>
                </a:srgbClr>
              </a:solidFill>
              <a:effectLst/>
              <a:uLnTx/>
              <a:uFillTx/>
              <a:latin typeface="Arial"/>
              <a:ea typeface="+mn-ea"/>
              <a:cs typeface="+mn-cs"/>
            </a:endParaRPr>
          </a:p>
        </p:txBody>
      </p:sp>
      <p:sp>
        <p:nvSpPr>
          <p:cNvPr id="7" name="Footer Placeholder 6">
            <a:extLst>
              <a:ext uri="{FF2B5EF4-FFF2-40B4-BE49-F238E27FC236}">
                <a16:creationId xmlns:a16="http://schemas.microsoft.com/office/drawing/2014/main" id="{362CEF01-2C12-42BB-A783-BF6705E82387}"/>
              </a:ext>
            </a:extLst>
          </p:cNvPr>
          <p:cNvSpPr>
            <a:spLocks noGrp="1"/>
          </p:cNvSpPr>
          <p:nvPr>
            <p:ph type="ftr" sz="quarter" idx="10"/>
          </p:nvPr>
        </p:nvSpPr>
        <p:spPr/>
        <p:txBody>
          <a:bodyPr/>
          <a:lstStyle/>
          <a:p>
            <a:r>
              <a:rPr lang="en-GB"/>
              <a:t>Copyright © AQA and its licensors. All rights reserved.</a:t>
            </a:r>
            <a:endParaRPr lang="en-US" dirty="0"/>
          </a:p>
        </p:txBody>
      </p:sp>
      <p:sp>
        <p:nvSpPr>
          <p:cNvPr id="10" name="Title 9">
            <a:extLst>
              <a:ext uri="{FF2B5EF4-FFF2-40B4-BE49-F238E27FC236}">
                <a16:creationId xmlns:a16="http://schemas.microsoft.com/office/drawing/2014/main" id="{5270DD41-B9CB-42D2-901B-AC32D621F536}"/>
              </a:ext>
            </a:extLst>
          </p:cNvPr>
          <p:cNvSpPr>
            <a:spLocks noGrp="1"/>
          </p:cNvSpPr>
          <p:nvPr>
            <p:ph type="title"/>
          </p:nvPr>
        </p:nvSpPr>
        <p:spPr/>
        <p:txBody>
          <a:bodyPr/>
          <a:lstStyle/>
          <a:p>
            <a:r>
              <a:rPr lang="en-GB" dirty="0"/>
              <a:t>Top tips for you and your students</a:t>
            </a:r>
            <a:br>
              <a:rPr lang="en-GB" dirty="0"/>
            </a:br>
            <a:endParaRPr lang="en-GB" dirty="0"/>
          </a:p>
        </p:txBody>
      </p:sp>
      <p:sp>
        <p:nvSpPr>
          <p:cNvPr id="11" name="Title 1">
            <a:extLst>
              <a:ext uri="{FF2B5EF4-FFF2-40B4-BE49-F238E27FC236}">
                <a16:creationId xmlns:a16="http://schemas.microsoft.com/office/drawing/2014/main" id="{70CF7ABE-EA7E-42F6-9699-DB445D9ED65C}"/>
              </a:ext>
            </a:extLst>
          </p:cNvPr>
          <p:cNvSpPr txBox="1">
            <a:spLocks/>
          </p:cNvSpPr>
          <p:nvPr/>
        </p:nvSpPr>
        <p:spPr>
          <a:xfrm>
            <a:off x="914904" y="1572653"/>
            <a:ext cx="8045200" cy="431181"/>
          </a:xfrm>
          <a:prstGeom prst="rect">
            <a:avLst/>
          </a:prstGeom>
        </p:spPr>
        <p:txBody>
          <a:bodyPr vert="horz" lIns="0" tIns="0" rIns="91440" bIns="0" rtlCol="0" anchor="t" anchorCtr="0">
            <a:noAutofit/>
          </a:bodyPr>
          <a:lstStyle>
            <a:lvl1pPr algn="l" defTabSz="457200" rtl="0" eaLnBrk="1" latinLnBrk="0" hangingPunct="1">
              <a:lnSpc>
                <a:spcPts val="2800"/>
              </a:lnSpc>
              <a:spcBef>
                <a:spcPct val="0"/>
              </a:spcBef>
              <a:buNone/>
              <a:defRPr sz="2600" b="0" i="0" kern="1200">
                <a:solidFill>
                  <a:schemeClr val="tx2"/>
                </a:solidFill>
                <a:latin typeface="Arial" panose="020B0604020202020204" pitchFamily="34" charset="0"/>
                <a:ea typeface="+mj-ea"/>
                <a:cs typeface="Arial" panose="020B0604020202020204" pitchFamily="34" charset="0"/>
              </a:defRPr>
            </a:lvl1pPr>
          </a:lstStyle>
          <a:p>
            <a:endParaRPr lang="en-GB" dirty="0">
              <a:latin typeface="+mj-lt"/>
            </a:endParaRPr>
          </a:p>
        </p:txBody>
      </p:sp>
      <p:sp>
        <p:nvSpPr>
          <p:cNvPr id="12" name="Content Placeholder 3">
            <a:extLst>
              <a:ext uri="{FF2B5EF4-FFF2-40B4-BE49-F238E27FC236}">
                <a16:creationId xmlns:a16="http://schemas.microsoft.com/office/drawing/2014/main" id="{7297060C-0D29-43E3-BB5C-49532A2C1B2D}"/>
              </a:ext>
            </a:extLst>
          </p:cNvPr>
          <p:cNvSpPr txBox="1">
            <a:spLocks/>
          </p:cNvSpPr>
          <p:nvPr/>
        </p:nvSpPr>
        <p:spPr>
          <a:xfrm>
            <a:off x="540000" y="1731713"/>
            <a:ext cx="4114838" cy="4406804"/>
          </a:xfrm>
          <a:prstGeom prst="rect">
            <a:avLst/>
          </a:prstGeom>
        </p:spPr>
        <p:txBody>
          <a:bodyPr/>
          <a:lstStyle>
            <a:lvl1pPr marL="288000" indent="-288000" algn="l" defTabSz="457200" rtl="0" eaLnBrk="1" latinLnBrk="0" hangingPunct="1">
              <a:lnSpc>
                <a:spcPct val="100000"/>
              </a:lnSpc>
              <a:spcBef>
                <a:spcPts val="400"/>
              </a:spcBef>
              <a:buClr>
                <a:srgbClr val="4B4B4B"/>
              </a:buClr>
              <a:buFont typeface="Arial"/>
              <a:buChar char="•"/>
              <a:defRPr sz="1800" kern="1200">
                <a:solidFill>
                  <a:srgbClr val="4B4B4B"/>
                </a:solidFill>
                <a:latin typeface="+mn-lt"/>
                <a:ea typeface="+mn-ea"/>
                <a:cs typeface="+mn-cs"/>
              </a:defRPr>
            </a:lvl1pPr>
            <a:lvl2pPr marL="576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2pPr>
            <a:lvl3pPr marL="864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3pPr>
            <a:lvl4pPr marL="1152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4pPr>
            <a:lvl5pPr marL="1440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Encourage students to attempt all questions and to keep going when they find them challenging – there will be less demanding questions later on.</a:t>
            </a:r>
          </a:p>
          <a:p>
            <a:endParaRPr lang="en-GB" dirty="0"/>
          </a:p>
          <a:p>
            <a:r>
              <a:rPr lang="en-GB" dirty="0"/>
              <a:t>Make sure students avoid paraphrasing in translation tasks –precision is required.</a:t>
            </a:r>
          </a:p>
          <a:p>
            <a:endParaRPr lang="en-GB" dirty="0"/>
          </a:p>
          <a:p>
            <a:r>
              <a:rPr lang="en-GB" dirty="0"/>
              <a:t>Use the reports on the exam published after each exam series with colleagues and with students.</a:t>
            </a:r>
          </a:p>
          <a:p>
            <a:endParaRPr lang="en-GB" dirty="0"/>
          </a:p>
          <a:p>
            <a:endParaRPr lang="en-GB" dirty="0"/>
          </a:p>
          <a:p>
            <a:endParaRPr lang="en-GB" dirty="0"/>
          </a:p>
        </p:txBody>
      </p:sp>
      <p:pic>
        <p:nvPicPr>
          <p:cNvPr id="13" name="Picture 12">
            <a:extLst>
              <a:ext uri="{FF2B5EF4-FFF2-40B4-BE49-F238E27FC236}">
                <a16:creationId xmlns:a16="http://schemas.microsoft.com/office/drawing/2014/main" id="{A6EADCEA-3FF1-4B7E-8BC1-2C459C8F1CF6}"/>
              </a:ext>
            </a:extLst>
          </p:cNvPr>
          <p:cNvPicPr>
            <a:picLocks noChangeAspect="1"/>
          </p:cNvPicPr>
          <p:nvPr/>
        </p:nvPicPr>
        <p:blipFill>
          <a:blip r:embed="rId3"/>
          <a:stretch>
            <a:fillRect/>
          </a:stretch>
        </p:blipFill>
        <p:spPr>
          <a:xfrm>
            <a:off x="5029742" y="1121483"/>
            <a:ext cx="4164905" cy="4163864"/>
          </a:xfrm>
          <a:prstGeom prst="rect">
            <a:avLst/>
          </a:prstGeom>
        </p:spPr>
      </p:pic>
    </p:spTree>
    <p:extLst>
      <p:ext uri="{BB962C8B-B14F-4D97-AF65-F5344CB8AC3E}">
        <p14:creationId xmlns:p14="http://schemas.microsoft.com/office/powerpoint/2010/main" val="25512665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61F95A9-F016-4E1F-8FF2-C70682C3AE20}"/>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4704D4-DAEA-4D4A-A9DC-4373E3AC7101}" type="slidenum">
              <a:rPr kumimoji="0" lang="en-GB" sz="1200" b="0" i="0" u="none" strike="noStrike" kern="1200" cap="none" spc="0" normalizeH="0" baseline="0" noProof="0" smtClean="0">
                <a:ln>
                  <a:noFill/>
                </a:ln>
                <a:solidFill>
                  <a:srgbClr val="4B4B4B">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srgbClr val="4B4B4B">
                  <a:tint val="75000"/>
                </a:srgbClr>
              </a:solidFill>
              <a:effectLst/>
              <a:uLnTx/>
              <a:uFillTx/>
              <a:latin typeface="Arial"/>
              <a:ea typeface="+mn-ea"/>
              <a:cs typeface="+mn-cs"/>
            </a:endParaRPr>
          </a:p>
        </p:txBody>
      </p:sp>
      <p:sp>
        <p:nvSpPr>
          <p:cNvPr id="7" name="Footer Placeholder 6">
            <a:extLst>
              <a:ext uri="{FF2B5EF4-FFF2-40B4-BE49-F238E27FC236}">
                <a16:creationId xmlns:a16="http://schemas.microsoft.com/office/drawing/2014/main" id="{362CEF01-2C12-42BB-A783-BF6705E82387}"/>
              </a:ext>
            </a:extLst>
          </p:cNvPr>
          <p:cNvSpPr>
            <a:spLocks noGrp="1"/>
          </p:cNvSpPr>
          <p:nvPr>
            <p:ph type="ftr" sz="quarter" idx="10"/>
          </p:nvPr>
        </p:nvSpPr>
        <p:spPr/>
        <p:txBody>
          <a:bodyPr/>
          <a:lstStyle/>
          <a:p>
            <a:r>
              <a:rPr lang="en-GB"/>
              <a:t>Copyright © AQA and its licensors. All rights reserved.</a:t>
            </a:r>
            <a:endParaRPr lang="en-US" dirty="0"/>
          </a:p>
        </p:txBody>
      </p:sp>
      <p:sp>
        <p:nvSpPr>
          <p:cNvPr id="10" name="Title 9">
            <a:extLst>
              <a:ext uri="{FF2B5EF4-FFF2-40B4-BE49-F238E27FC236}">
                <a16:creationId xmlns:a16="http://schemas.microsoft.com/office/drawing/2014/main" id="{5270DD41-B9CB-42D2-901B-AC32D621F536}"/>
              </a:ext>
            </a:extLst>
          </p:cNvPr>
          <p:cNvSpPr>
            <a:spLocks noGrp="1"/>
          </p:cNvSpPr>
          <p:nvPr>
            <p:ph type="title"/>
          </p:nvPr>
        </p:nvSpPr>
        <p:spPr>
          <a:xfrm>
            <a:off x="558800" y="181351"/>
            <a:ext cx="8045200" cy="431181"/>
          </a:xfrm>
        </p:spPr>
        <p:txBody>
          <a:bodyPr/>
          <a:lstStyle/>
          <a:p>
            <a:r>
              <a:rPr lang="en-GB" dirty="0">
                <a:solidFill>
                  <a:srgbClr val="DC7D28"/>
                </a:solidFill>
              </a:rPr>
              <a:t>Setting</a:t>
            </a:r>
            <a:r>
              <a:rPr lang="en-GB" dirty="0"/>
              <a:t> </a:t>
            </a:r>
            <a:r>
              <a:rPr lang="en-GB" dirty="0">
                <a:solidFill>
                  <a:srgbClr val="DC7D28"/>
                </a:solidFill>
              </a:rPr>
              <a:t>multiple choice questions </a:t>
            </a:r>
            <a:r>
              <a:rPr lang="en-GB" dirty="0"/>
              <a:t>and getting the level of demand right</a:t>
            </a:r>
            <a:endParaRPr lang="en-US" dirty="0">
              <a:solidFill>
                <a:srgbClr val="E16446"/>
              </a:solidFill>
            </a:endParaRPr>
          </a:p>
        </p:txBody>
      </p:sp>
      <p:sp>
        <p:nvSpPr>
          <p:cNvPr id="11" name="Title 1">
            <a:extLst>
              <a:ext uri="{FF2B5EF4-FFF2-40B4-BE49-F238E27FC236}">
                <a16:creationId xmlns:a16="http://schemas.microsoft.com/office/drawing/2014/main" id="{70CF7ABE-EA7E-42F6-9699-DB445D9ED65C}"/>
              </a:ext>
            </a:extLst>
          </p:cNvPr>
          <p:cNvSpPr txBox="1">
            <a:spLocks/>
          </p:cNvSpPr>
          <p:nvPr/>
        </p:nvSpPr>
        <p:spPr>
          <a:xfrm>
            <a:off x="914904" y="1572653"/>
            <a:ext cx="8045200" cy="431181"/>
          </a:xfrm>
          <a:prstGeom prst="rect">
            <a:avLst/>
          </a:prstGeom>
        </p:spPr>
        <p:txBody>
          <a:bodyPr vert="horz" lIns="0" tIns="0" rIns="91440" bIns="0" rtlCol="0" anchor="t" anchorCtr="0">
            <a:noAutofit/>
          </a:bodyPr>
          <a:lstStyle>
            <a:lvl1pPr algn="l" defTabSz="457200" rtl="0" eaLnBrk="1" latinLnBrk="0" hangingPunct="1">
              <a:lnSpc>
                <a:spcPts val="2800"/>
              </a:lnSpc>
              <a:spcBef>
                <a:spcPct val="0"/>
              </a:spcBef>
              <a:buNone/>
              <a:defRPr sz="2600" b="0" i="0" kern="1200">
                <a:solidFill>
                  <a:schemeClr val="tx2"/>
                </a:solidFill>
                <a:latin typeface="Arial" panose="020B0604020202020204" pitchFamily="34" charset="0"/>
                <a:ea typeface="+mj-ea"/>
                <a:cs typeface="Arial" panose="020B0604020202020204" pitchFamily="34" charset="0"/>
              </a:defRPr>
            </a:lvl1pPr>
          </a:lstStyle>
          <a:p>
            <a:endParaRPr lang="en-GB" dirty="0">
              <a:latin typeface="+mj-lt"/>
            </a:endParaRPr>
          </a:p>
        </p:txBody>
      </p:sp>
      <p:sp>
        <p:nvSpPr>
          <p:cNvPr id="8" name="Title 1">
            <a:extLst>
              <a:ext uri="{FF2B5EF4-FFF2-40B4-BE49-F238E27FC236}">
                <a16:creationId xmlns:a16="http://schemas.microsoft.com/office/drawing/2014/main" id="{128553B2-AACE-4988-886C-6757697590C0}"/>
              </a:ext>
            </a:extLst>
          </p:cNvPr>
          <p:cNvSpPr txBox="1">
            <a:spLocks/>
          </p:cNvSpPr>
          <p:nvPr/>
        </p:nvSpPr>
        <p:spPr>
          <a:xfrm>
            <a:off x="540000" y="476415"/>
            <a:ext cx="8045200" cy="562675"/>
          </a:xfrm>
          <a:prstGeom prst="rect">
            <a:avLst/>
          </a:prstGeom>
        </p:spPr>
        <p:txBody>
          <a:bodyPr vert="horz" lIns="0" tIns="0" rIns="91440" bIns="0" rtlCol="0" anchor="t" anchorCtr="0">
            <a:noAutofit/>
          </a:bodyPr>
          <a:lstStyle>
            <a:lvl1pPr algn="l" defTabSz="457200" rtl="0" eaLnBrk="1" latinLnBrk="0" hangingPunct="1">
              <a:lnSpc>
                <a:spcPts val="2800"/>
              </a:lnSpc>
              <a:spcBef>
                <a:spcPct val="0"/>
              </a:spcBef>
              <a:buNone/>
              <a:defRPr sz="2600" b="0" i="0" kern="1200">
                <a:solidFill>
                  <a:schemeClr val="tx2"/>
                </a:solidFill>
                <a:latin typeface="Arial" panose="020B0604020202020204" pitchFamily="34" charset="0"/>
                <a:ea typeface="+mj-ea"/>
                <a:cs typeface="Arial" panose="020B0604020202020204" pitchFamily="34" charset="0"/>
              </a:defRPr>
            </a:lvl1pPr>
          </a:lstStyle>
          <a:p>
            <a:endParaRPr lang="en-US" dirty="0">
              <a:solidFill>
                <a:srgbClr val="E16446"/>
              </a:solidFill>
              <a:latin typeface="+mj-lt"/>
            </a:endParaRPr>
          </a:p>
        </p:txBody>
      </p:sp>
      <p:sp>
        <p:nvSpPr>
          <p:cNvPr id="9" name="Content Placeholder 4">
            <a:extLst>
              <a:ext uri="{FF2B5EF4-FFF2-40B4-BE49-F238E27FC236}">
                <a16:creationId xmlns:a16="http://schemas.microsoft.com/office/drawing/2014/main" id="{89C0076C-3A39-4C31-8036-25ECFD376142}"/>
              </a:ext>
            </a:extLst>
          </p:cNvPr>
          <p:cNvSpPr>
            <a:spLocks noGrp="1"/>
          </p:cNvSpPr>
          <p:nvPr>
            <p:ph sz="quarter" idx="12"/>
          </p:nvPr>
        </p:nvSpPr>
        <p:spPr>
          <a:xfrm>
            <a:off x="540000" y="1731600"/>
            <a:ext cx="8045200" cy="4406400"/>
          </a:xfrm>
        </p:spPr>
        <p:txBody>
          <a:bodyPr/>
          <a:lstStyle/>
          <a:p>
            <a:pPr marL="0" indent="0">
              <a:buNone/>
            </a:pPr>
            <a:r>
              <a:rPr lang="en-GB" b="1" dirty="0"/>
              <a:t>Multiple choice questions </a:t>
            </a:r>
            <a:r>
              <a:rPr lang="en-GB" dirty="0"/>
              <a:t>and </a:t>
            </a:r>
            <a:r>
              <a:rPr lang="en-GB" b="1" dirty="0"/>
              <a:t>distractors</a:t>
            </a:r>
          </a:p>
          <a:p>
            <a:pPr marL="0" indent="0">
              <a:buNone/>
            </a:pPr>
            <a:endParaRPr lang="en-GB" dirty="0"/>
          </a:p>
          <a:p>
            <a:r>
              <a:rPr lang="en-GB" dirty="0"/>
              <a:t>While there is only one correct answer to a multiple choice question, all the optional answers provided need to be plausible. These plausible but incorrect answers are known as </a:t>
            </a:r>
            <a:r>
              <a:rPr lang="en-GB" b="1" dirty="0"/>
              <a:t>distractors</a:t>
            </a:r>
            <a:r>
              <a:rPr lang="en-GB" dirty="0"/>
              <a:t>.</a:t>
            </a:r>
          </a:p>
          <a:p>
            <a:pPr marL="0" indent="0">
              <a:buNone/>
            </a:pPr>
            <a:endParaRPr lang="en-GB" dirty="0"/>
          </a:p>
          <a:p>
            <a:r>
              <a:rPr lang="en-GB" dirty="0"/>
              <a:t>Deliberately strong distractors are used on the Higher tier papers in order to differentiate at the very top of the grade scale.</a:t>
            </a:r>
          </a:p>
        </p:txBody>
      </p:sp>
    </p:spTree>
    <p:extLst>
      <p:ext uri="{BB962C8B-B14F-4D97-AF65-F5344CB8AC3E}">
        <p14:creationId xmlns:p14="http://schemas.microsoft.com/office/powerpoint/2010/main" val="27005108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61F95A9-F016-4E1F-8FF2-C70682C3AE20}"/>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4704D4-DAEA-4D4A-A9DC-4373E3AC7101}" type="slidenum">
              <a:rPr kumimoji="0" lang="en-GB" sz="1200" b="0" i="0" u="none" strike="noStrike" kern="1200" cap="none" spc="0" normalizeH="0" baseline="0" noProof="0" smtClean="0">
                <a:ln>
                  <a:noFill/>
                </a:ln>
                <a:solidFill>
                  <a:srgbClr val="4B4B4B">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srgbClr val="4B4B4B">
                  <a:tint val="75000"/>
                </a:srgbClr>
              </a:solidFill>
              <a:effectLst/>
              <a:uLnTx/>
              <a:uFillTx/>
              <a:latin typeface="Arial"/>
              <a:ea typeface="+mn-ea"/>
              <a:cs typeface="+mn-cs"/>
            </a:endParaRPr>
          </a:p>
        </p:txBody>
      </p:sp>
      <p:sp>
        <p:nvSpPr>
          <p:cNvPr id="7" name="Footer Placeholder 6">
            <a:extLst>
              <a:ext uri="{FF2B5EF4-FFF2-40B4-BE49-F238E27FC236}">
                <a16:creationId xmlns:a16="http://schemas.microsoft.com/office/drawing/2014/main" id="{362CEF01-2C12-42BB-A783-BF6705E82387}"/>
              </a:ext>
            </a:extLst>
          </p:cNvPr>
          <p:cNvSpPr>
            <a:spLocks noGrp="1"/>
          </p:cNvSpPr>
          <p:nvPr>
            <p:ph type="ftr" sz="quarter" idx="10"/>
          </p:nvPr>
        </p:nvSpPr>
        <p:spPr/>
        <p:txBody>
          <a:bodyPr/>
          <a:lstStyle/>
          <a:p>
            <a:r>
              <a:rPr lang="en-GB"/>
              <a:t>Copyright © AQA and its licensors. All rights reserved.</a:t>
            </a:r>
            <a:endParaRPr lang="en-US" dirty="0"/>
          </a:p>
        </p:txBody>
      </p:sp>
      <p:sp>
        <p:nvSpPr>
          <p:cNvPr id="10" name="Title 9">
            <a:extLst>
              <a:ext uri="{FF2B5EF4-FFF2-40B4-BE49-F238E27FC236}">
                <a16:creationId xmlns:a16="http://schemas.microsoft.com/office/drawing/2014/main" id="{5270DD41-B9CB-42D2-901B-AC32D621F536}"/>
              </a:ext>
            </a:extLst>
          </p:cNvPr>
          <p:cNvSpPr>
            <a:spLocks noGrp="1"/>
          </p:cNvSpPr>
          <p:nvPr>
            <p:ph type="title"/>
          </p:nvPr>
        </p:nvSpPr>
        <p:spPr/>
        <p:txBody>
          <a:bodyPr/>
          <a:lstStyle/>
          <a:p>
            <a:r>
              <a:rPr lang="en-GB" dirty="0"/>
              <a:t>Top tips for you and your students</a:t>
            </a:r>
            <a:br>
              <a:rPr lang="en-GB" dirty="0"/>
            </a:br>
            <a:endParaRPr lang="en-GB" dirty="0"/>
          </a:p>
        </p:txBody>
      </p:sp>
      <p:sp>
        <p:nvSpPr>
          <p:cNvPr id="11" name="Title 1">
            <a:extLst>
              <a:ext uri="{FF2B5EF4-FFF2-40B4-BE49-F238E27FC236}">
                <a16:creationId xmlns:a16="http://schemas.microsoft.com/office/drawing/2014/main" id="{70CF7ABE-EA7E-42F6-9699-DB445D9ED65C}"/>
              </a:ext>
            </a:extLst>
          </p:cNvPr>
          <p:cNvSpPr txBox="1">
            <a:spLocks/>
          </p:cNvSpPr>
          <p:nvPr/>
        </p:nvSpPr>
        <p:spPr>
          <a:xfrm>
            <a:off x="914904" y="1572653"/>
            <a:ext cx="8045200" cy="431181"/>
          </a:xfrm>
          <a:prstGeom prst="rect">
            <a:avLst/>
          </a:prstGeom>
        </p:spPr>
        <p:txBody>
          <a:bodyPr vert="horz" lIns="0" tIns="0" rIns="91440" bIns="0" rtlCol="0" anchor="t" anchorCtr="0">
            <a:noAutofit/>
          </a:bodyPr>
          <a:lstStyle>
            <a:lvl1pPr algn="l" defTabSz="457200" rtl="0" eaLnBrk="1" latinLnBrk="0" hangingPunct="1">
              <a:lnSpc>
                <a:spcPts val="2800"/>
              </a:lnSpc>
              <a:spcBef>
                <a:spcPct val="0"/>
              </a:spcBef>
              <a:buNone/>
              <a:defRPr sz="2600" b="0" i="0" kern="1200">
                <a:solidFill>
                  <a:schemeClr val="tx2"/>
                </a:solidFill>
                <a:latin typeface="Arial" panose="020B0604020202020204" pitchFamily="34" charset="0"/>
                <a:ea typeface="+mj-ea"/>
                <a:cs typeface="Arial" panose="020B0604020202020204" pitchFamily="34" charset="0"/>
              </a:defRPr>
            </a:lvl1pPr>
          </a:lstStyle>
          <a:p>
            <a:endParaRPr lang="en-GB" dirty="0">
              <a:latin typeface="+mj-lt"/>
            </a:endParaRPr>
          </a:p>
        </p:txBody>
      </p:sp>
      <p:sp>
        <p:nvSpPr>
          <p:cNvPr id="12" name="Content Placeholder 3">
            <a:extLst>
              <a:ext uri="{FF2B5EF4-FFF2-40B4-BE49-F238E27FC236}">
                <a16:creationId xmlns:a16="http://schemas.microsoft.com/office/drawing/2014/main" id="{7297060C-0D29-43E3-BB5C-49532A2C1B2D}"/>
              </a:ext>
            </a:extLst>
          </p:cNvPr>
          <p:cNvSpPr txBox="1">
            <a:spLocks/>
          </p:cNvSpPr>
          <p:nvPr/>
        </p:nvSpPr>
        <p:spPr>
          <a:xfrm>
            <a:off x="540000" y="1731713"/>
            <a:ext cx="4114838" cy="4406804"/>
          </a:xfrm>
          <a:prstGeom prst="rect">
            <a:avLst/>
          </a:prstGeom>
        </p:spPr>
        <p:txBody>
          <a:bodyPr/>
          <a:lstStyle>
            <a:lvl1pPr marL="288000" indent="-288000" algn="l" defTabSz="457200" rtl="0" eaLnBrk="1" latinLnBrk="0" hangingPunct="1">
              <a:lnSpc>
                <a:spcPct val="100000"/>
              </a:lnSpc>
              <a:spcBef>
                <a:spcPts val="400"/>
              </a:spcBef>
              <a:buClr>
                <a:srgbClr val="4B4B4B"/>
              </a:buClr>
              <a:buFont typeface="Arial"/>
              <a:buChar char="•"/>
              <a:defRPr sz="1800" kern="1200">
                <a:solidFill>
                  <a:srgbClr val="4B4B4B"/>
                </a:solidFill>
                <a:latin typeface="+mn-lt"/>
                <a:ea typeface="+mn-ea"/>
                <a:cs typeface="+mn-cs"/>
              </a:defRPr>
            </a:lvl1pPr>
            <a:lvl2pPr marL="576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2pPr>
            <a:lvl3pPr marL="864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3pPr>
            <a:lvl4pPr marL="1152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4pPr>
            <a:lvl5pPr marL="1440000" indent="-288000" algn="l" defTabSz="457200" rtl="0" eaLnBrk="1" latinLnBrk="0" hangingPunct="1">
              <a:lnSpc>
                <a:spcPct val="100000"/>
              </a:lnSpc>
              <a:spcBef>
                <a:spcPts val="400"/>
              </a:spcBef>
              <a:buFont typeface="Arial" pitchFamily="34" charset="0"/>
              <a:buChar char="•"/>
              <a:defRPr sz="1800" kern="1200">
                <a:solidFill>
                  <a:srgbClr val="4B4B4B"/>
                </a:solidFill>
                <a:latin typeface="+mn-lt"/>
                <a:ea typeface="+mn-ea"/>
                <a:cs typeface="+mn-cs"/>
              </a:defRPr>
            </a:lvl5pPr>
            <a:lvl6pPr marL="2286000" indent="0" algn="l" defTabSz="457200" rtl="0" eaLnBrk="1" latinLnBrk="0" hangingPunct="1">
              <a:spcBef>
                <a:spcPct val="20000"/>
              </a:spcBef>
              <a:buFont typeface="Arial"/>
              <a:buNone/>
              <a:defRPr sz="800" kern="1200">
                <a:solidFill>
                  <a:schemeClr val="tx1"/>
                </a:solidFill>
                <a:latin typeface="+mn-lt"/>
                <a:ea typeface="+mn-ea"/>
                <a:cs typeface="+mn-cs"/>
              </a:defRPr>
            </a:lvl6pPr>
            <a:lvl7pPr marL="2743200" indent="0" algn="l" defTabSz="457200" rtl="0" eaLnBrk="1" latinLnBrk="0" hangingPunct="1">
              <a:spcBef>
                <a:spcPct val="20000"/>
              </a:spcBef>
              <a:buFont typeface="Arial"/>
              <a:buNone/>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t>When setting multiple choice questions, use </a:t>
            </a:r>
            <a:r>
              <a:rPr lang="en-GB" b="1" dirty="0"/>
              <a:t>plausible ‘distractors’</a:t>
            </a:r>
            <a:r>
              <a:rPr lang="en-GB" dirty="0"/>
              <a:t> to differentiate between students, particularly at higher levels.</a:t>
            </a:r>
          </a:p>
          <a:p>
            <a:endParaRPr lang="en-GB" dirty="0"/>
          </a:p>
          <a:p>
            <a:r>
              <a:rPr lang="en-GB" dirty="0"/>
              <a:t>When writing questions, every word counts. Drafting and reviewing questions with your teacher colleagues can be time really well spent.</a:t>
            </a:r>
          </a:p>
          <a:p>
            <a:endParaRPr lang="en-GB" dirty="0"/>
          </a:p>
          <a:p>
            <a:r>
              <a:rPr lang="en-GB" dirty="0"/>
              <a:t>Make sure the vocabulary and grammar fits the </a:t>
            </a:r>
            <a:r>
              <a:rPr lang="en-GB" b="1" dirty="0"/>
              <a:t>level of demand of the question </a:t>
            </a:r>
            <a:r>
              <a:rPr lang="en-GB" dirty="0"/>
              <a:t>you’re writing.</a:t>
            </a:r>
          </a:p>
          <a:p>
            <a:endParaRPr lang="en-GB" dirty="0"/>
          </a:p>
          <a:p>
            <a:endParaRPr lang="en-GB" dirty="0"/>
          </a:p>
          <a:p>
            <a:endParaRPr lang="en-GB" dirty="0"/>
          </a:p>
        </p:txBody>
      </p:sp>
      <p:pic>
        <p:nvPicPr>
          <p:cNvPr id="13" name="Picture 12">
            <a:extLst>
              <a:ext uri="{FF2B5EF4-FFF2-40B4-BE49-F238E27FC236}">
                <a16:creationId xmlns:a16="http://schemas.microsoft.com/office/drawing/2014/main" id="{A6EADCEA-3FF1-4B7E-8BC1-2C459C8F1CF6}"/>
              </a:ext>
            </a:extLst>
          </p:cNvPr>
          <p:cNvPicPr>
            <a:picLocks noChangeAspect="1"/>
          </p:cNvPicPr>
          <p:nvPr/>
        </p:nvPicPr>
        <p:blipFill>
          <a:blip r:embed="rId3"/>
          <a:stretch>
            <a:fillRect/>
          </a:stretch>
        </p:blipFill>
        <p:spPr>
          <a:xfrm>
            <a:off x="5029742" y="1121483"/>
            <a:ext cx="4164905" cy="4163864"/>
          </a:xfrm>
          <a:prstGeom prst="rect">
            <a:avLst/>
          </a:prstGeom>
        </p:spPr>
      </p:pic>
    </p:spTree>
    <p:extLst>
      <p:ext uri="{BB962C8B-B14F-4D97-AF65-F5344CB8AC3E}">
        <p14:creationId xmlns:p14="http://schemas.microsoft.com/office/powerpoint/2010/main" val="22437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0000" y="476415"/>
            <a:ext cx="8045200" cy="562675"/>
          </a:xfrm>
        </p:spPr>
        <p:txBody>
          <a:bodyPr/>
          <a:lstStyle/>
          <a:p>
            <a:r>
              <a:rPr lang="en-US" dirty="0">
                <a:latin typeface="+mj-lt"/>
              </a:rPr>
              <a:t>Using the </a:t>
            </a:r>
            <a:r>
              <a:rPr lang="en-US" dirty="0">
                <a:solidFill>
                  <a:srgbClr val="DC7D28"/>
                </a:solidFill>
                <a:latin typeface="+mj-lt"/>
              </a:rPr>
              <a:t>right language</a:t>
            </a:r>
          </a:p>
        </p:txBody>
      </p:sp>
      <p:sp>
        <p:nvSpPr>
          <p:cNvPr id="5" name="Content Placeholder 4"/>
          <p:cNvSpPr>
            <a:spLocks noGrp="1"/>
          </p:cNvSpPr>
          <p:nvPr>
            <p:ph sz="quarter" idx="12"/>
          </p:nvPr>
        </p:nvSpPr>
        <p:spPr>
          <a:xfrm>
            <a:off x="539999" y="1731600"/>
            <a:ext cx="8045199" cy="4406400"/>
          </a:xfrm>
        </p:spPr>
        <p:txBody>
          <a:bodyPr/>
          <a:lstStyle/>
          <a:p>
            <a:r>
              <a:rPr lang="en-GB" dirty="0"/>
              <a:t>It’s essential that assessments test the </a:t>
            </a:r>
            <a:r>
              <a:rPr lang="en-GB" b="1" dirty="0"/>
              <a:t>vocabulary, grammar </a:t>
            </a:r>
            <a:r>
              <a:rPr lang="en-GB" dirty="0"/>
              <a:t>and</a:t>
            </a:r>
            <a:r>
              <a:rPr lang="en-GB" b="1" dirty="0"/>
              <a:t> subject content </a:t>
            </a:r>
            <a:r>
              <a:rPr lang="en-GB" dirty="0"/>
              <a:t>you are focusing on. </a:t>
            </a:r>
          </a:p>
          <a:p>
            <a:endParaRPr lang="en-GB" dirty="0"/>
          </a:p>
          <a:p>
            <a:r>
              <a:rPr lang="en-GB" dirty="0"/>
              <a:t>Good assessments ensure that questions testing challenging language structures and skills can be accessible to a wide range of students.</a:t>
            </a:r>
          </a:p>
        </p:txBody>
      </p:sp>
      <p:sp>
        <p:nvSpPr>
          <p:cNvPr id="6" name="Slide Number Placeholder 5"/>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4704D4-DAEA-4D4A-A9DC-4373E3AC7101}" type="slidenum">
              <a:rPr kumimoji="0" lang="en-GB" sz="1200" b="0" i="0" u="none" strike="noStrike" kern="1200" cap="none" spc="0" normalizeH="0" baseline="0" noProof="0" smtClean="0">
                <a:ln>
                  <a:noFill/>
                </a:ln>
                <a:solidFill>
                  <a:srgbClr val="4B4B4B">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srgbClr val="4B4B4B">
                  <a:tint val="75000"/>
                </a:srgbClr>
              </a:solidFill>
              <a:effectLst/>
              <a:uLnTx/>
              <a:uFillTx/>
              <a:latin typeface="Arial"/>
              <a:ea typeface="+mn-ea"/>
              <a:cs typeface="+mn-cs"/>
            </a:endParaRPr>
          </a:p>
        </p:txBody>
      </p:sp>
      <p:sp>
        <p:nvSpPr>
          <p:cNvPr id="3" name="Footer Placeholder 2">
            <a:extLst>
              <a:ext uri="{FF2B5EF4-FFF2-40B4-BE49-F238E27FC236}">
                <a16:creationId xmlns:a16="http://schemas.microsoft.com/office/drawing/2014/main" id="{6CEEEFE9-1949-4FD3-B8A5-6E6EF0C1354E}"/>
              </a:ext>
            </a:extLst>
          </p:cNvPr>
          <p:cNvSpPr>
            <a:spLocks noGrp="1"/>
          </p:cNvSpPr>
          <p:nvPr>
            <p:ph type="ftr" sz="quarter" idx="10"/>
          </p:nvPr>
        </p:nvSpPr>
        <p:spPr/>
        <p:txBody>
          <a:bodyPr/>
          <a:lstStyle/>
          <a:p>
            <a:r>
              <a:rPr lang="en-GB"/>
              <a:t>Copyright © AQA and its licensors. All rights reserved.</a:t>
            </a:r>
            <a:endParaRPr lang="en-US" dirty="0"/>
          </a:p>
        </p:txBody>
      </p:sp>
    </p:spTree>
    <p:extLst>
      <p:ext uri="{BB962C8B-B14F-4D97-AF65-F5344CB8AC3E}">
        <p14:creationId xmlns:p14="http://schemas.microsoft.com/office/powerpoint/2010/main" val="9959061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B2A7332-4690-4B80-BAD8-8BC415B848BA}"/>
              </a:ext>
            </a:extLst>
          </p:cNvPr>
          <p:cNvSpPr>
            <a:spLocks noGrp="1"/>
          </p:cNvSpPr>
          <p:nvPr>
            <p:ph type="title"/>
          </p:nvPr>
        </p:nvSpPr>
        <p:spPr/>
        <p:txBody>
          <a:bodyPr/>
          <a:lstStyle/>
          <a:p>
            <a:r>
              <a:rPr lang="en-GB" dirty="0">
                <a:latin typeface="+mj-lt"/>
              </a:rPr>
              <a:t>Comparable outcomes</a:t>
            </a:r>
          </a:p>
        </p:txBody>
      </p:sp>
      <p:sp>
        <p:nvSpPr>
          <p:cNvPr id="5" name="Slide Number Placeholder 4">
            <a:extLst>
              <a:ext uri="{FF2B5EF4-FFF2-40B4-BE49-F238E27FC236}">
                <a16:creationId xmlns:a16="http://schemas.microsoft.com/office/drawing/2014/main" id="{CE2C0B37-D395-41DE-8A11-A797832401CD}"/>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4704D4-DAEA-4D4A-A9DC-4373E3AC7101}" type="slidenum">
              <a:rPr kumimoji="0" lang="en-GB" sz="1200" b="0" i="0" u="none" strike="noStrike" kern="1200" cap="none" spc="0" normalizeH="0" baseline="0" noProof="0" smtClean="0">
                <a:ln>
                  <a:noFill/>
                </a:ln>
                <a:solidFill>
                  <a:srgbClr val="FFFFFF">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srgbClr val="FFFFFF">
                  <a:tint val="75000"/>
                </a:srgbClr>
              </a:solidFill>
              <a:effectLst/>
              <a:uLnTx/>
              <a:uFillTx/>
              <a:latin typeface="Arial"/>
              <a:ea typeface="+mn-ea"/>
              <a:cs typeface="+mn-cs"/>
            </a:endParaRPr>
          </a:p>
        </p:txBody>
      </p:sp>
      <p:sp>
        <p:nvSpPr>
          <p:cNvPr id="2" name="Footer Placeholder 1">
            <a:extLst>
              <a:ext uri="{FF2B5EF4-FFF2-40B4-BE49-F238E27FC236}">
                <a16:creationId xmlns:a16="http://schemas.microsoft.com/office/drawing/2014/main" id="{BB42BEDD-F320-46F5-973B-E3860E7BF1F3}"/>
              </a:ext>
            </a:extLst>
          </p:cNvPr>
          <p:cNvSpPr>
            <a:spLocks noGrp="1"/>
          </p:cNvSpPr>
          <p:nvPr>
            <p:ph type="ftr" sz="quarter" idx="11"/>
          </p:nvPr>
        </p:nvSpPr>
        <p:spPr/>
        <p:txBody>
          <a:bodyPr/>
          <a:lstStyle/>
          <a:p>
            <a:r>
              <a:rPr lang="en-GB"/>
              <a:t>Copyright © AQA and its licensors. All rights reserved.</a:t>
            </a:r>
            <a:endParaRPr lang="en-US" dirty="0"/>
          </a:p>
        </p:txBody>
      </p:sp>
    </p:spTree>
    <p:extLst>
      <p:ext uri="{BB962C8B-B14F-4D97-AF65-F5344CB8AC3E}">
        <p14:creationId xmlns:p14="http://schemas.microsoft.com/office/powerpoint/2010/main" val="4286143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2"/>
          </p:nvPr>
        </p:nvSpPr>
        <p:spPr>
          <a:xfrm>
            <a:off x="539999" y="1731600"/>
            <a:ext cx="8045199" cy="4406400"/>
          </a:xfrm>
        </p:spPr>
        <p:txBody>
          <a:bodyPr/>
          <a:lstStyle/>
          <a:p>
            <a:r>
              <a:rPr lang="en-GB" b="1" dirty="0"/>
              <a:t>Comparable outcomes </a:t>
            </a:r>
            <a:r>
              <a:rPr lang="en-GB" dirty="0"/>
              <a:t>ensure that standards and student results are not impacted by any change in demand to exam questions.</a:t>
            </a:r>
          </a:p>
          <a:p>
            <a:pPr marL="0" indent="0">
              <a:buNone/>
            </a:pPr>
            <a:r>
              <a:rPr lang="en-GB" dirty="0"/>
              <a:t> </a:t>
            </a:r>
          </a:p>
          <a:p>
            <a:r>
              <a:rPr lang="en-GB" dirty="0" err="1"/>
              <a:t>Ofqual</a:t>
            </a:r>
            <a:r>
              <a:rPr lang="en-GB" dirty="0"/>
              <a:t> monitors this process to ensure a ‘level playing field’ across exam boards.</a:t>
            </a:r>
          </a:p>
          <a:p>
            <a:endParaRPr lang="en-GB" dirty="0"/>
          </a:p>
          <a:p>
            <a:r>
              <a:rPr lang="en-GB" dirty="0">
                <a:solidFill>
                  <a:schemeClr val="accent2"/>
                </a:solidFill>
                <a:hlinkClick r:id="rId3">
                  <a:extLst>
                    <a:ext uri="{A12FA001-AC4F-418D-AE19-62706E023703}">
                      <ahyp:hlinkClr xmlns:ahyp="http://schemas.microsoft.com/office/drawing/2018/hyperlinkcolor" val="tx"/>
                    </a:ext>
                  </a:extLst>
                </a:hlinkClick>
              </a:rPr>
              <a:t>How (not) to compare standards between exam boards - The </a:t>
            </a:r>
            <a:r>
              <a:rPr lang="en-GB" dirty="0" err="1">
                <a:solidFill>
                  <a:schemeClr val="accent2"/>
                </a:solidFill>
                <a:hlinkClick r:id="rId3">
                  <a:extLst>
                    <a:ext uri="{A12FA001-AC4F-418D-AE19-62706E023703}">
                      <ahyp:hlinkClr xmlns:ahyp="http://schemas.microsoft.com/office/drawing/2018/hyperlinkcolor" val="tx"/>
                    </a:ext>
                  </a:extLst>
                </a:hlinkClick>
              </a:rPr>
              <a:t>Ofqual</a:t>
            </a:r>
            <a:r>
              <a:rPr lang="en-GB" dirty="0">
                <a:solidFill>
                  <a:schemeClr val="accent2"/>
                </a:solidFill>
                <a:hlinkClick r:id="rId3">
                  <a:extLst>
                    <a:ext uri="{A12FA001-AC4F-418D-AE19-62706E023703}">
                      <ahyp:hlinkClr xmlns:ahyp="http://schemas.microsoft.com/office/drawing/2018/hyperlinkcolor" val="tx"/>
                    </a:ext>
                  </a:extLst>
                </a:hlinkClick>
              </a:rPr>
              <a:t> blog</a:t>
            </a:r>
            <a:endParaRPr lang="en-GB" dirty="0">
              <a:solidFill>
                <a:schemeClr val="accent2"/>
              </a:solidFill>
            </a:endParaRPr>
          </a:p>
          <a:p>
            <a:endParaRPr lang="en-GB" dirty="0"/>
          </a:p>
          <a:p>
            <a:r>
              <a:rPr lang="en-GB" dirty="0"/>
              <a:t>If you want to read more about awarding, a good starting point is </a:t>
            </a:r>
            <a:r>
              <a:rPr lang="en-GB" i="1" dirty="0">
                <a:solidFill>
                  <a:schemeClr val="accent2"/>
                </a:solidFill>
                <a:hlinkClick r:id="rId4">
                  <a:extLst>
                    <a:ext uri="{A12FA001-AC4F-418D-AE19-62706E023703}">
                      <ahyp:hlinkClr xmlns:ahyp="http://schemas.microsoft.com/office/drawing/2018/hyperlinkcolor" val="tx"/>
                    </a:ext>
                  </a:extLst>
                </a:hlinkClick>
              </a:rPr>
              <a:t>A basic guide to standard setting</a:t>
            </a:r>
            <a:r>
              <a:rPr lang="en-GB" dirty="0"/>
              <a:t>, which is available on the AQA website.</a:t>
            </a:r>
          </a:p>
          <a:p>
            <a:endParaRPr lang="en-GB" dirty="0"/>
          </a:p>
        </p:txBody>
      </p:sp>
      <p:sp>
        <p:nvSpPr>
          <p:cNvPr id="6" name="Slide Number Placeholder 5"/>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4704D4-DAEA-4D4A-A9DC-4373E3AC7101}" type="slidenum">
              <a:rPr kumimoji="0" lang="en-GB" sz="1200" b="0" i="0" u="none" strike="noStrike" kern="1200" cap="none" spc="0" normalizeH="0" baseline="0" noProof="0" smtClean="0">
                <a:ln>
                  <a:noFill/>
                </a:ln>
                <a:solidFill>
                  <a:srgbClr val="4B4B4B">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srgbClr val="4B4B4B">
                  <a:tint val="75000"/>
                </a:srgbClr>
              </a:solidFill>
              <a:effectLst/>
              <a:uLnTx/>
              <a:uFillTx/>
              <a:latin typeface="Arial"/>
              <a:ea typeface="+mn-ea"/>
              <a:cs typeface="+mn-cs"/>
            </a:endParaRPr>
          </a:p>
        </p:txBody>
      </p:sp>
      <p:sp>
        <p:nvSpPr>
          <p:cNvPr id="10" name="Title 1">
            <a:extLst>
              <a:ext uri="{FF2B5EF4-FFF2-40B4-BE49-F238E27FC236}">
                <a16:creationId xmlns:a16="http://schemas.microsoft.com/office/drawing/2014/main" id="{0225CBE7-B9E6-4BFE-929B-1BA6B27CE529}"/>
              </a:ext>
            </a:extLst>
          </p:cNvPr>
          <p:cNvSpPr>
            <a:spLocks noGrp="1"/>
          </p:cNvSpPr>
          <p:nvPr>
            <p:ph type="title"/>
          </p:nvPr>
        </p:nvSpPr>
        <p:spPr>
          <a:xfrm>
            <a:off x="540000" y="442800"/>
            <a:ext cx="8045200" cy="528727"/>
          </a:xfrm>
        </p:spPr>
        <p:txBody>
          <a:bodyPr/>
          <a:lstStyle/>
          <a:p>
            <a:r>
              <a:rPr lang="en-GB" dirty="0">
                <a:latin typeface="+mj-lt"/>
              </a:rPr>
              <a:t>Fair and accurate outcomes in exams each year</a:t>
            </a:r>
            <a:endParaRPr lang="en-US" dirty="0">
              <a:solidFill>
                <a:srgbClr val="E16446"/>
              </a:solidFill>
              <a:latin typeface="+mj-lt"/>
            </a:endParaRPr>
          </a:p>
        </p:txBody>
      </p:sp>
      <p:sp>
        <p:nvSpPr>
          <p:cNvPr id="2" name="Footer Placeholder 1">
            <a:extLst>
              <a:ext uri="{FF2B5EF4-FFF2-40B4-BE49-F238E27FC236}">
                <a16:creationId xmlns:a16="http://schemas.microsoft.com/office/drawing/2014/main" id="{A7B2F3FD-9364-48AC-A69E-402BB13A94D9}"/>
              </a:ext>
            </a:extLst>
          </p:cNvPr>
          <p:cNvSpPr>
            <a:spLocks noGrp="1"/>
          </p:cNvSpPr>
          <p:nvPr>
            <p:ph type="ftr" sz="quarter" idx="10"/>
          </p:nvPr>
        </p:nvSpPr>
        <p:spPr/>
        <p:txBody>
          <a:bodyPr/>
          <a:lstStyle/>
          <a:p>
            <a:r>
              <a:rPr lang="en-GB"/>
              <a:t>Copyright © AQA and its licensors. All rights reserved.</a:t>
            </a:r>
            <a:endParaRPr lang="en-US" dirty="0"/>
          </a:p>
        </p:txBody>
      </p:sp>
    </p:spTree>
    <p:extLst>
      <p:ext uri="{BB962C8B-B14F-4D97-AF65-F5344CB8AC3E}">
        <p14:creationId xmlns:p14="http://schemas.microsoft.com/office/powerpoint/2010/main" val="555242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2"/>
          </p:nvPr>
        </p:nvSpPr>
        <p:spPr>
          <a:xfrm>
            <a:off x="539999" y="1731600"/>
            <a:ext cx="8045199" cy="4406400"/>
          </a:xfrm>
        </p:spPr>
        <p:txBody>
          <a:bodyPr/>
          <a:lstStyle/>
          <a:p>
            <a:pPr>
              <a:spcAft>
                <a:spcPts val="1200"/>
              </a:spcAft>
            </a:pPr>
            <a:r>
              <a:rPr lang="en-GB" dirty="0"/>
              <a:t>The process for deciding grade boundaries is called </a:t>
            </a:r>
            <a:r>
              <a:rPr lang="en-GB" b="1" dirty="0"/>
              <a:t>awarding.  </a:t>
            </a:r>
            <a:r>
              <a:rPr lang="en-GB" dirty="0"/>
              <a:t>Its overall aim is to ensure that standards are maintained from one year to the next. </a:t>
            </a:r>
          </a:p>
          <a:p>
            <a:pPr>
              <a:spcAft>
                <a:spcPts val="1200"/>
              </a:spcAft>
            </a:pPr>
            <a:r>
              <a:rPr lang="en-GB" dirty="0"/>
              <a:t>Awarding is carried out by senior examiners who are experts in a particular subject and the process is overseen by </a:t>
            </a:r>
            <a:r>
              <a:rPr lang="en-GB" dirty="0" err="1"/>
              <a:t>Ofqual</a:t>
            </a:r>
            <a:r>
              <a:rPr lang="en-GB" dirty="0"/>
              <a:t>, the qualifications regulator. </a:t>
            </a:r>
          </a:p>
          <a:p>
            <a:pPr>
              <a:spcAft>
                <a:spcPts val="1200"/>
              </a:spcAft>
            </a:pPr>
            <a:r>
              <a:rPr lang="en-GB" dirty="0"/>
              <a:t>The senior examiners look at scripts on the grade boundary from last year and a range of scripts from the current year. Those awarding committees are guided by the principle of </a:t>
            </a:r>
            <a:r>
              <a:rPr lang="en-GB" b="1" dirty="0"/>
              <a:t>comparable outcomes </a:t>
            </a:r>
            <a:r>
              <a:rPr lang="en-GB" dirty="0"/>
              <a:t>and that’s the principle that the student should get the same grade this year that they would have got if they’d sat last year’s paper.</a:t>
            </a:r>
          </a:p>
          <a:p>
            <a:pPr>
              <a:spcAft>
                <a:spcPts val="1200"/>
              </a:spcAft>
            </a:pPr>
            <a:r>
              <a:rPr lang="en-GB" dirty="0"/>
              <a:t>They then compare the scripts to decide the mark for this year’s boundary, which represents the same standard as last year. They also use </a:t>
            </a:r>
            <a:r>
              <a:rPr lang="en-GB" b="1" dirty="0"/>
              <a:t>statistics</a:t>
            </a:r>
            <a:r>
              <a:rPr lang="en-GB" dirty="0"/>
              <a:t> to guide their judgment. </a:t>
            </a:r>
          </a:p>
        </p:txBody>
      </p:sp>
      <p:sp>
        <p:nvSpPr>
          <p:cNvPr id="6" name="Slide Number Placeholder 5"/>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4704D4-DAEA-4D4A-A9DC-4373E3AC7101}" type="slidenum">
              <a:rPr kumimoji="0" lang="en-GB" sz="1200" b="0" i="0" u="none" strike="noStrike" kern="1200" cap="none" spc="0" normalizeH="0" baseline="0" noProof="0" smtClean="0">
                <a:ln>
                  <a:noFill/>
                </a:ln>
                <a:solidFill>
                  <a:srgbClr val="4B4B4B">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srgbClr val="4B4B4B">
                  <a:tint val="75000"/>
                </a:srgbClr>
              </a:solidFill>
              <a:effectLst/>
              <a:uLnTx/>
              <a:uFillTx/>
              <a:latin typeface="Arial"/>
              <a:ea typeface="+mn-ea"/>
              <a:cs typeface="+mn-cs"/>
            </a:endParaRPr>
          </a:p>
        </p:txBody>
      </p:sp>
      <p:sp>
        <p:nvSpPr>
          <p:cNvPr id="10" name="Title 1">
            <a:extLst>
              <a:ext uri="{FF2B5EF4-FFF2-40B4-BE49-F238E27FC236}">
                <a16:creationId xmlns:a16="http://schemas.microsoft.com/office/drawing/2014/main" id="{0225CBE7-B9E6-4BFE-929B-1BA6B27CE529}"/>
              </a:ext>
            </a:extLst>
          </p:cNvPr>
          <p:cNvSpPr>
            <a:spLocks noGrp="1"/>
          </p:cNvSpPr>
          <p:nvPr>
            <p:ph type="title"/>
          </p:nvPr>
        </p:nvSpPr>
        <p:spPr>
          <a:xfrm>
            <a:off x="540000" y="442800"/>
            <a:ext cx="8045200" cy="528727"/>
          </a:xfrm>
        </p:spPr>
        <p:txBody>
          <a:bodyPr/>
          <a:lstStyle/>
          <a:p>
            <a:r>
              <a:rPr lang="en-GB" dirty="0">
                <a:latin typeface="+mj-lt"/>
              </a:rPr>
              <a:t>Fair and accurate outcomes in exams each year</a:t>
            </a:r>
            <a:endParaRPr lang="en-US" dirty="0">
              <a:solidFill>
                <a:srgbClr val="E16446"/>
              </a:solidFill>
              <a:latin typeface="+mj-lt"/>
            </a:endParaRPr>
          </a:p>
        </p:txBody>
      </p:sp>
      <p:sp>
        <p:nvSpPr>
          <p:cNvPr id="2" name="Footer Placeholder 1">
            <a:extLst>
              <a:ext uri="{FF2B5EF4-FFF2-40B4-BE49-F238E27FC236}">
                <a16:creationId xmlns:a16="http://schemas.microsoft.com/office/drawing/2014/main" id="{E7961005-77F9-4BE9-B66D-C8A5B2A95CBE}"/>
              </a:ext>
            </a:extLst>
          </p:cNvPr>
          <p:cNvSpPr>
            <a:spLocks noGrp="1"/>
          </p:cNvSpPr>
          <p:nvPr>
            <p:ph type="ftr" sz="quarter" idx="10"/>
          </p:nvPr>
        </p:nvSpPr>
        <p:spPr/>
        <p:txBody>
          <a:bodyPr/>
          <a:lstStyle/>
          <a:p>
            <a:r>
              <a:rPr lang="en-GB"/>
              <a:t>Copyright © AQA and its licensors. All rights reserved.</a:t>
            </a:r>
            <a:endParaRPr lang="en-US" dirty="0"/>
          </a:p>
        </p:txBody>
      </p:sp>
    </p:spTree>
    <p:extLst>
      <p:ext uri="{BB962C8B-B14F-4D97-AF65-F5344CB8AC3E}">
        <p14:creationId xmlns:p14="http://schemas.microsoft.com/office/powerpoint/2010/main" val="2954695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quarter" idx="12"/>
          </p:nvPr>
        </p:nvSpPr>
        <p:spPr>
          <a:xfrm>
            <a:off x="539999" y="1731600"/>
            <a:ext cx="8045199" cy="4406400"/>
          </a:xfrm>
        </p:spPr>
        <p:txBody>
          <a:bodyPr/>
          <a:lstStyle/>
          <a:p>
            <a:pPr>
              <a:spcAft>
                <a:spcPts val="1200"/>
              </a:spcAft>
            </a:pPr>
            <a:r>
              <a:rPr lang="en-GB" dirty="0"/>
              <a:t>These statistics look at how students performed in previous tests. We use </a:t>
            </a:r>
            <a:r>
              <a:rPr lang="en-GB" b="1" dirty="0"/>
              <a:t>Key Stage 2 data for GCSE </a:t>
            </a:r>
            <a:r>
              <a:rPr lang="en-GB" dirty="0"/>
              <a:t>awarding or </a:t>
            </a:r>
            <a:r>
              <a:rPr lang="en-GB" b="1" dirty="0"/>
              <a:t>GCSE data</a:t>
            </a:r>
            <a:r>
              <a:rPr lang="en-GB" dirty="0"/>
              <a:t> for A-level awarding.</a:t>
            </a:r>
          </a:p>
          <a:p>
            <a:pPr>
              <a:spcAft>
                <a:spcPts val="1200"/>
              </a:spcAft>
            </a:pPr>
            <a:r>
              <a:rPr lang="en-GB" dirty="0"/>
              <a:t>This means that, while we’re looking to carry over the standard from last year, if the data shows we have a slightly more able cohort than last year, there will be slightly more top grades available. </a:t>
            </a:r>
          </a:p>
          <a:p>
            <a:pPr>
              <a:spcAft>
                <a:spcPts val="1200"/>
              </a:spcAft>
            </a:pPr>
            <a:r>
              <a:rPr lang="en-GB" dirty="0"/>
              <a:t>After careful consideration, the senior examiners decide what the </a:t>
            </a:r>
            <a:r>
              <a:rPr lang="en-GB" b="1" dirty="0"/>
              <a:t>minimum mark</a:t>
            </a:r>
            <a:r>
              <a:rPr lang="en-GB" dirty="0"/>
              <a:t> for each grade should be.</a:t>
            </a:r>
          </a:p>
          <a:p>
            <a:pPr>
              <a:spcAft>
                <a:spcPts val="1200"/>
              </a:spcAft>
            </a:pPr>
            <a:r>
              <a:rPr lang="en-GB" dirty="0"/>
              <a:t>The final result is that </a:t>
            </a:r>
            <a:r>
              <a:rPr lang="en-GB" b="1" dirty="0"/>
              <a:t>a student who performed at the same level should get the same grade </a:t>
            </a:r>
            <a:r>
              <a:rPr lang="en-GB" dirty="0"/>
              <a:t>whether they sat the exam this year or last year. </a:t>
            </a:r>
          </a:p>
          <a:p>
            <a:pPr>
              <a:spcAft>
                <a:spcPts val="1200"/>
              </a:spcAft>
            </a:pPr>
            <a:r>
              <a:rPr lang="en-GB" dirty="0"/>
              <a:t>As well as being fair to students, this means the qualification will continue to be valued by potential employers, colleges and universities.</a:t>
            </a:r>
          </a:p>
        </p:txBody>
      </p:sp>
      <p:sp>
        <p:nvSpPr>
          <p:cNvPr id="6" name="Slide Number Placeholder 5"/>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4704D4-DAEA-4D4A-A9DC-4373E3AC7101}" type="slidenum">
              <a:rPr kumimoji="0" lang="en-GB" sz="1200" b="0" i="0" u="none" strike="noStrike" kern="1200" cap="none" spc="0" normalizeH="0" baseline="0" noProof="0" smtClean="0">
                <a:ln>
                  <a:noFill/>
                </a:ln>
                <a:solidFill>
                  <a:srgbClr val="4B4B4B">
                    <a:tint val="75000"/>
                  </a:srgbClr>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srgbClr val="4B4B4B">
                  <a:tint val="75000"/>
                </a:srgbClr>
              </a:solidFill>
              <a:effectLst/>
              <a:uLnTx/>
              <a:uFillTx/>
              <a:latin typeface="Arial"/>
              <a:ea typeface="+mn-ea"/>
              <a:cs typeface="+mn-cs"/>
            </a:endParaRPr>
          </a:p>
        </p:txBody>
      </p:sp>
      <p:sp>
        <p:nvSpPr>
          <p:cNvPr id="10" name="Title 1">
            <a:extLst>
              <a:ext uri="{FF2B5EF4-FFF2-40B4-BE49-F238E27FC236}">
                <a16:creationId xmlns:a16="http://schemas.microsoft.com/office/drawing/2014/main" id="{0225CBE7-B9E6-4BFE-929B-1BA6B27CE529}"/>
              </a:ext>
            </a:extLst>
          </p:cNvPr>
          <p:cNvSpPr>
            <a:spLocks noGrp="1"/>
          </p:cNvSpPr>
          <p:nvPr>
            <p:ph type="title"/>
          </p:nvPr>
        </p:nvSpPr>
        <p:spPr>
          <a:xfrm>
            <a:off x="540000" y="442800"/>
            <a:ext cx="8045200" cy="528727"/>
          </a:xfrm>
        </p:spPr>
        <p:txBody>
          <a:bodyPr/>
          <a:lstStyle/>
          <a:p>
            <a:r>
              <a:rPr lang="en-GB" dirty="0">
                <a:latin typeface="+mj-lt"/>
              </a:rPr>
              <a:t>Fair and accurate outcomes in exams each year</a:t>
            </a:r>
            <a:endParaRPr lang="en-US" dirty="0">
              <a:solidFill>
                <a:srgbClr val="E16446"/>
              </a:solidFill>
              <a:latin typeface="+mj-lt"/>
            </a:endParaRPr>
          </a:p>
        </p:txBody>
      </p:sp>
      <p:sp>
        <p:nvSpPr>
          <p:cNvPr id="2" name="Footer Placeholder 1">
            <a:extLst>
              <a:ext uri="{FF2B5EF4-FFF2-40B4-BE49-F238E27FC236}">
                <a16:creationId xmlns:a16="http://schemas.microsoft.com/office/drawing/2014/main" id="{5BEBA519-E144-4502-AD38-BB0ED63F267D}"/>
              </a:ext>
            </a:extLst>
          </p:cNvPr>
          <p:cNvSpPr>
            <a:spLocks noGrp="1"/>
          </p:cNvSpPr>
          <p:nvPr>
            <p:ph type="ftr" sz="quarter" idx="10"/>
          </p:nvPr>
        </p:nvSpPr>
        <p:spPr/>
        <p:txBody>
          <a:bodyPr/>
          <a:lstStyle/>
          <a:p>
            <a:r>
              <a:rPr lang="en-GB"/>
              <a:t>Copyright © AQA and its licensors. All rights reserved.</a:t>
            </a:r>
            <a:endParaRPr lang="en-US" dirty="0"/>
          </a:p>
        </p:txBody>
      </p:sp>
    </p:spTree>
    <p:extLst>
      <p:ext uri="{BB962C8B-B14F-4D97-AF65-F5344CB8AC3E}">
        <p14:creationId xmlns:p14="http://schemas.microsoft.com/office/powerpoint/2010/main" val="37285687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8B266-BFF7-4661-B920-58B763C0C914}"/>
              </a:ext>
            </a:extLst>
          </p:cNvPr>
          <p:cNvSpPr>
            <a:spLocks noGrp="1"/>
          </p:cNvSpPr>
          <p:nvPr>
            <p:ph type="title"/>
          </p:nvPr>
        </p:nvSpPr>
        <p:spPr>
          <a:xfrm>
            <a:off x="540000" y="441132"/>
            <a:ext cx="8445302" cy="431181"/>
          </a:xfrm>
        </p:spPr>
        <p:txBody>
          <a:bodyPr/>
          <a:lstStyle/>
          <a:p>
            <a:r>
              <a:rPr lang="en-GB" dirty="0">
                <a:solidFill>
                  <a:srgbClr val="FFC000"/>
                </a:solidFill>
              </a:rPr>
              <a:t>Top tips </a:t>
            </a:r>
            <a:r>
              <a:rPr lang="en-GB" dirty="0"/>
              <a:t>to share with students for each skill</a:t>
            </a:r>
            <a:br>
              <a:rPr lang="en-GB" dirty="0"/>
            </a:br>
            <a:endParaRPr lang="en-GB" dirty="0">
              <a:latin typeface="+mj-lt"/>
            </a:endParaRPr>
          </a:p>
        </p:txBody>
      </p:sp>
      <p:sp>
        <p:nvSpPr>
          <p:cNvPr id="5" name="Slide Number Placeholder 4">
            <a:extLst>
              <a:ext uri="{FF2B5EF4-FFF2-40B4-BE49-F238E27FC236}">
                <a16:creationId xmlns:a16="http://schemas.microsoft.com/office/drawing/2014/main" id="{55E8AFF8-237F-4FD8-880A-67E4469F2157}"/>
              </a:ext>
            </a:extLst>
          </p:cNvPr>
          <p:cNvSpPr>
            <a:spLocks noGrp="1"/>
          </p:cNvSpPr>
          <p:nvPr>
            <p:ph type="sldNum" sz="quarter" idx="4"/>
          </p:nvPr>
        </p:nvSpPr>
        <p:spPr/>
        <p:txBody>
          <a:bodyPr/>
          <a:lstStyle/>
          <a:p>
            <a:fld id="{9D4704D4-DAEA-4D4A-A9DC-4373E3AC7101}" type="slidenum">
              <a:rPr lang="en-GB" smtClean="0"/>
              <a:pPr/>
              <a:t>28</a:t>
            </a:fld>
            <a:endParaRPr lang="en-GB" dirty="0"/>
          </a:p>
        </p:txBody>
      </p:sp>
      <p:sp>
        <p:nvSpPr>
          <p:cNvPr id="3" name="Footer Placeholder 2">
            <a:extLst>
              <a:ext uri="{FF2B5EF4-FFF2-40B4-BE49-F238E27FC236}">
                <a16:creationId xmlns:a16="http://schemas.microsoft.com/office/drawing/2014/main" id="{279A4E02-97AD-4B86-B8AB-F8F82C1A8AE2}"/>
              </a:ext>
            </a:extLst>
          </p:cNvPr>
          <p:cNvSpPr>
            <a:spLocks noGrp="1"/>
          </p:cNvSpPr>
          <p:nvPr>
            <p:ph type="ftr" sz="quarter" idx="11"/>
          </p:nvPr>
        </p:nvSpPr>
        <p:spPr/>
        <p:txBody>
          <a:bodyPr/>
          <a:lstStyle/>
          <a:p>
            <a:r>
              <a:rPr lang="en-GB"/>
              <a:t>Copyright © AQA and its licensors. All rights reserved.</a:t>
            </a:r>
            <a:endParaRPr lang="en-US" dirty="0"/>
          </a:p>
        </p:txBody>
      </p:sp>
    </p:spTree>
    <p:extLst>
      <p:ext uri="{BB962C8B-B14F-4D97-AF65-F5344CB8AC3E}">
        <p14:creationId xmlns:p14="http://schemas.microsoft.com/office/powerpoint/2010/main" val="8341649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Paper 1 Listening – advice to students</a:t>
            </a:r>
          </a:p>
        </p:txBody>
      </p:sp>
      <p:sp>
        <p:nvSpPr>
          <p:cNvPr id="5" name="Content Placeholder 4"/>
          <p:cNvSpPr>
            <a:spLocks noGrp="1"/>
          </p:cNvSpPr>
          <p:nvPr>
            <p:ph idx="1"/>
          </p:nvPr>
        </p:nvSpPr>
        <p:spPr>
          <a:xfrm>
            <a:off x="540000" y="1317812"/>
            <a:ext cx="8045200" cy="4820705"/>
          </a:xfrm>
        </p:spPr>
        <p:txBody>
          <a:bodyPr/>
          <a:lstStyle/>
          <a:p>
            <a:r>
              <a:rPr lang="en-GB" dirty="0"/>
              <a:t>Maximise the 5 minutes’ reading time by highlighting key words in the rubrics and questions, identifying questions which have two parts to be answered from the same utterance, signposting Section B where answers are in the target language. </a:t>
            </a:r>
          </a:p>
          <a:p>
            <a:pPr lvl="0"/>
            <a:r>
              <a:rPr lang="en-GB" dirty="0"/>
              <a:t>Read the rubric introduction to the question carefully. This will help you to give sensible answers.</a:t>
            </a:r>
          </a:p>
          <a:p>
            <a:pPr lvl="0"/>
            <a:r>
              <a:rPr lang="en-GB" dirty="0"/>
              <a:t>Answer every question, especially where you have to write a letter. If in doubt, have a guess!</a:t>
            </a:r>
          </a:p>
          <a:p>
            <a:pPr lvl="0"/>
            <a:r>
              <a:rPr lang="en-GB" dirty="0"/>
              <a:t>Listen carefully to the whole utterance – don’t base your answer on the first thing you hear. There will be distractors in some questions.</a:t>
            </a:r>
          </a:p>
          <a:p>
            <a:pPr lvl="0"/>
            <a:r>
              <a:rPr lang="en-GB" dirty="0"/>
              <a:t>Don’t give up if you find a question difficult – some more accessible questions will come up later in the test.</a:t>
            </a:r>
          </a:p>
          <a:p>
            <a:pPr lvl="0"/>
            <a:r>
              <a:rPr lang="en-GB" dirty="0"/>
              <a:t>Look carefully at the wording of the question – are you giving the </a:t>
            </a:r>
            <a:r>
              <a:rPr lang="en-GB" b="1" dirty="0"/>
              <a:t>specific </a:t>
            </a:r>
            <a:r>
              <a:rPr lang="en-GB" dirty="0"/>
              <a:t>information required?  </a:t>
            </a:r>
          </a:p>
          <a:p>
            <a:pPr lvl="0"/>
            <a:r>
              <a:rPr lang="en-GB" dirty="0"/>
              <a:t>If you are asked to give </a:t>
            </a:r>
            <a:r>
              <a:rPr lang="en-GB" b="1" dirty="0"/>
              <a:t>one</a:t>
            </a:r>
            <a:r>
              <a:rPr lang="en-GB" dirty="0"/>
              <a:t> reason or </a:t>
            </a:r>
            <a:r>
              <a:rPr lang="en-GB" b="1" dirty="0"/>
              <a:t>one</a:t>
            </a:r>
            <a:r>
              <a:rPr lang="en-GB" dirty="0"/>
              <a:t> detail, only give one. </a:t>
            </a:r>
          </a:p>
          <a:p>
            <a:endParaRPr lang="en-GB" b="1" dirty="0"/>
          </a:p>
        </p:txBody>
      </p:sp>
      <p:sp>
        <p:nvSpPr>
          <p:cNvPr id="3" name="Slide Number Placeholder 2">
            <a:extLst>
              <a:ext uri="{FF2B5EF4-FFF2-40B4-BE49-F238E27FC236}">
                <a16:creationId xmlns:a16="http://schemas.microsoft.com/office/drawing/2014/main" id="{F172F1E1-D7B2-4555-BD54-245C14BEF62C}"/>
              </a:ext>
            </a:extLst>
          </p:cNvPr>
          <p:cNvSpPr>
            <a:spLocks noGrp="1"/>
          </p:cNvSpPr>
          <p:nvPr>
            <p:ph type="sldNum" sz="quarter" idx="4"/>
          </p:nvPr>
        </p:nvSpPr>
        <p:spPr/>
        <p:txBody>
          <a:bodyPr/>
          <a:lstStyle/>
          <a:p>
            <a:fld id="{9D4704D4-DAEA-4D4A-A9DC-4373E3AC7101}" type="slidenum">
              <a:rPr lang="en-GB" smtClean="0"/>
              <a:pPr/>
              <a:t>29</a:t>
            </a:fld>
            <a:endParaRPr lang="en-GB" dirty="0"/>
          </a:p>
        </p:txBody>
      </p:sp>
      <p:sp>
        <p:nvSpPr>
          <p:cNvPr id="6" name="Footer Placeholder 5">
            <a:extLst>
              <a:ext uri="{FF2B5EF4-FFF2-40B4-BE49-F238E27FC236}">
                <a16:creationId xmlns:a16="http://schemas.microsoft.com/office/drawing/2014/main" id="{741F39B9-ABC6-4ABA-9003-C06885BA92DC}"/>
              </a:ext>
            </a:extLst>
          </p:cNvPr>
          <p:cNvSpPr>
            <a:spLocks noGrp="1"/>
          </p:cNvSpPr>
          <p:nvPr>
            <p:ph type="ftr" sz="quarter" idx="3"/>
          </p:nvPr>
        </p:nvSpPr>
        <p:spPr/>
        <p:txBody>
          <a:bodyPr/>
          <a:lstStyle/>
          <a:p>
            <a:r>
              <a:rPr lang="en-GB"/>
              <a:t>Copyright © AQA and its licensors. All rights reserved.</a:t>
            </a:r>
            <a:endParaRPr lang="en-US" dirty="0"/>
          </a:p>
        </p:txBody>
      </p:sp>
    </p:spTree>
    <p:extLst>
      <p:ext uri="{BB962C8B-B14F-4D97-AF65-F5344CB8AC3E}">
        <p14:creationId xmlns:p14="http://schemas.microsoft.com/office/powerpoint/2010/main" val="1660135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8B266-BFF7-4661-B920-58B763C0C914}"/>
              </a:ext>
            </a:extLst>
          </p:cNvPr>
          <p:cNvSpPr>
            <a:spLocks noGrp="1"/>
          </p:cNvSpPr>
          <p:nvPr>
            <p:ph type="title"/>
          </p:nvPr>
        </p:nvSpPr>
        <p:spPr/>
        <p:txBody>
          <a:bodyPr/>
          <a:lstStyle/>
          <a:p>
            <a:r>
              <a:rPr lang="en-GB" dirty="0">
                <a:latin typeface="+mj-lt"/>
              </a:rPr>
              <a:t>Why assessment design is important</a:t>
            </a:r>
          </a:p>
        </p:txBody>
      </p:sp>
      <p:sp>
        <p:nvSpPr>
          <p:cNvPr id="3" name="Slide Number Placeholder 2">
            <a:extLst>
              <a:ext uri="{FF2B5EF4-FFF2-40B4-BE49-F238E27FC236}">
                <a16:creationId xmlns:a16="http://schemas.microsoft.com/office/drawing/2014/main" id="{A3A55285-0BA2-4FEB-9AD0-CBF6F857834B}"/>
              </a:ext>
            </a:extLst>
          </p:cNvPr>
          <p:cNvSpPr>
            <a:spLocks noGrp="1"/>
          </p:cNvSpPr>
          <p:nvPr>
            <p:ph type="sldNum" sz="quarter" idx="4"/>
          </p:nvPr>
        </p:nvSpPr>
        <p:spPr/>
        <p:txBody>
          <a:bodyPr/>
          <a:lstStyle/>
          <a:p>
            <a:fld id="{9D4704D4-DAEA-4D4A-A9DC-4373E3AC7101}" type="slidenum">
              <a:rPr lang="en-GB" smtClean="0"/>
              <a:pPr/>
              <a:t>3</a:t>
            </a:fld>
            <a:endParaRPr lang="en-GB" dirty="0"/>
          </a:p>
        </p:txBody>
      </p:sp>
      <p:sp>
        <p:nvSpPr>
          <p:cNvPr id="5" name="Footer Placeholder 4">
            <a:extLst>
              <a:ext uri="{FF2B5EF4-FFF2-40B4-BE49-F238E27FC236}">
                <a16:creationId xmlns:a16="http://schemas.microsoft.com/office/drawing/2014/main" id="{E3D4E664-BC3B-490A-9116-08985ED87919}"/>
              </a:ext>
            </a:extLst>
          </p:cNvPr>
          <p:cNvSpPr>
            <a:spLocks noGrp="1"/>
          </p:cNvSpPr>
          <p:nvPr>
            <p:ph type="ftr" sz="quarter" idx="11"/>
          </p:nvPr>
        </p:nvSpPr>
        <p:spPr/>
        <p:txBody>
          <a:bodyPr/>
          <a:lstStyle/>
          <a:p>
            <a:r>
              <a:rPr lang="en-GB"/>
              <a:t>Copyright © AQA and its licensors. All rights reserved.</a:t>
            </a:r>
            <a:endParaRPr lang="en-US" dirty="0"/>
          </a:p>
        </p:txBody>
      </p:sp>
    </p:spTree>
    <p:extLst>
      <p:ext uri="{BB962C8B-B14F-4D97-AF65-F5344CB8AC3E}">
        <p14:creationId xmlns:p14="http://schemas.microsoft.com/office/powerpoint/2010/main" val="2847822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Paper 2 Speaking: advice for students (role play)</a:t>
            </a:r>
          </a:p>
        </p:txBody>
      </p:sp>
      <p:sp>
        <p:nvSpPr>
          <p:cNvPr id="5" name="Content Placeholder 4"/>
          <p:cNvSpPr>
            <a:spLocks noGrp="1"/>
          </p:cNvSpPr>
          <p:nvPr>
            <p:ph idx="1"/>
          </p:nvPr>
        </p:nvSpPr>
        <p:spPr>
          <a:xfrm>
            <a:off x="540000" y="1317812"/>
            <a:ext cx="8045200" cy="4820705"/>
          </a:xfrm>
        </p:spPr>
        <p:txBody>
          <a:bodyPr/>
          <a:lstStyle/>
          <a:p>
            <a:r>
              <a:rPr lang="en-GB" dirty="0"/>
              <a:t>Read the introduction carefully – it’s there to help you understand the scenario.</a:t>
            </a:r>
          </a:p>
          <a:p>
            <a:r>
              <a:rPr lang="en-GB" dirty="0"/>
              <a:t>You can write down exactly what you are going to say for each of the bullet points if you want to.</a:t>
            </a:r>
          </a:p>
          <a:p>
            <a:r>
              <a:rPr lang="en-GB" dirty="0"/>
              <a:t>Prepare </a:t>
            </a:r>
            <a:r>
              <a:rPr lang="en-GB" b="1" dirty="0"/>
              <a:t>only</a:t>
            </a:r>
            <a:r>
              <a:rPr lang="en-GB" dirty="0"/>
              <a:t> the information required by each bullet point – if it says ‘</a:t>
            </a:r>
            <a:r>
              <a:rPr lang="en-GB" b="1" dirty="0"/>
              <a:t>one</a:t>
            </a:r>
            <a:r>
              <a:rPr lang="en-GB" dirty="0"/>
              <a:t> detail’, only prepare one detail.</a:t>
            </a:r>
          </a:p>
          <a:p>
            <a:pPr lvl="0"/>
            <a:r>
              <a:rPr lang="en-GB" dirty="0"/>
              <a:t>Listen carefully to the question that your teacher asks you for the unprepared task – it might be in two parts.</a:t>
            </a:r>
          </a:p>
          <a:p>
            <a:pPr lvl="0"/>
            <a:r>
              <a:rPr lang="en-GB" dirty="0"/>
              <a:t>Make sure you know common question words such as </a:t>
            </a:r>
            <a:r>
              <a:rPr lang="en-GB" i="1" dirty="0"/>
              <a:t>when, what, how, where.</a:t>
            </a:r>
          </a:p>
          <a:p>
            <a:r>
              <a:rPr lang="en-GB" dirty="0"/>
              <a:t>You can ask for repetition of a question, but make sure it is in the target language. Practise how to do this.</a:t>
            </a:r>
          </a:p>
          <a:p>
            <a:endParaRPr lang="en-GB" b="1" dirty="0"/>
          </a:p>
        </p:txBody>
      </p:sp>
      <p:sp>
        <p:nvSpPr>
          <p:cNvPr id="3" name="Slide Number Placeholder 2">
            <a:extLst>
              <a:ext uri="{FF2B5EF4-FFF2-40B4-BE49-F238E27FC236}">
                <a16:creationId xmlns:a16="http://schemas.microsoft.com/office/drawing/2014/main" id="{A10FCD96-B48E-43E8-8B7F-CA5DE040685C}"/>
              </a:ext>
            </a:extLst>
          </p:cNvPr>
          <p:cNvSpPr>
            <a:spLocks noGrp="1"/>
          </p:cNvSpPr>
          <p:nvPr>
            <p:ph type="sldNum" sz="quarter" idx="4"/>
          </p:nvPr>
        </p:nvSpPr>
        <p:spPr/>
        <p:txBody>
          <a:bodyPr/>
          <a:lstStyle/>
          <a:p>
            <a:fld id="{9D4704D4-DAEA-4D4A-A9DC-4373E3AC7101}" type="slidenum">
              <a:rPr lang="en-GB" smtClean="0"/>
              <a:pPr/>
              <a:t>30</a:t>
            </a:fld>
            <a:endParaRPr lang="en-GB" dirty="0"/>
          </a:p>
        </p:txBody>
      </p:sp>
      <p:sp>
        <p:nvSpPr>
          <p:cNvPr id="6" name="Footer Placeholder 5">
            <a:extLst>
              <a:ext uri="{FF2B5EF4-FFF2-40B4-BE49-F238E27FC236}">
                <a16:creationId xmlns:a16="http://schemas.microsoft.com/office/drawing/2014/main" id="{E76623CC-9C93-451D-93C2-903E3CCC7244}"/>
              </a:ext>
            </a:extLst>
          </p:cNvPr>
          <p:cNvSpPr>
            <a:spLocks noGrp="1"/>
          </p:cNvSpPr>
          <p:nvPr>
            <p:ph type="ftr" sz="quarter" idx="3"/>
          </p:nvPr>
        </p:nvSpPr>
        <p:spPr/>
        <p:txBody>
          <a:bodyPr/>
          <a:lstStyle/>
          <a:p>
            <a:r>
              <a:rPr lang="en-GB"/>
              <a:t>Copyright © AQA and its licensors. All rights reserved.</a:t>
            </a:r>
            <a:endParaRPr lang="en-US" dirty="0"/>
          </a:p>
        </p:txBody>
      </p:sp>
    </p:spTree>
    <p:extLst>
      <p:ext uri="{BB962C8B-B14F-4D97-AF65-F5344CB8AC3E}">
        <p14:creationId xmlns:p14="http://schemas.microsoft.com/office/powerpoint/2010/main" val="6082445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Paper 2 Speaking: advice for students (photo card)</a:t>
            </a:r>
          </a:p>
        </p:txBody>
      </p:sp>
      <p:sp>
        <p:nvSpPr>
          <p:cNvPr id="5" name="Content Placeholder 4"/>
          <p:cNvSpPr>
            <a:spLocks noGrp="1"/>
          </p:cNvSpPr>
          <p:nvPr>
            <p:ph idx="1"/>
          </p:nvPr>
        </p:nvSpPr>
        <p:spPr>
          <a:xfrm>
            <a:off x="540000" y="1317812"/>
            <a:ext cx="8045200" cy="4820705"/>
          </a:xfrm>
        </p:spPr>
        <p:txBody>
          <a:bodyPr/>
          <a:lstStyle/>
          <a:p>
            <a:r>
              <a:rPr lang="en-GB" dirty="0"/>
              <a:t>Prepare answers of at least three sentences for each of the three questions on the card, using a verb in each one.</a:t>
            </a:r>
          </a:p>
          <a:p>
            <a:r>
              <a:rPr lang="en-GB" dirty="0"/>
              <a:t>One of the prepared questions at Foundation tier will require an answer in a time frame other than the present. At Higher, one question will require an answer which refers to a future event and one question will require an answer which refers to a past event.</a:t>
            </a:r>
          </a:p>
          <a:p>
            <a:r>
              <a:rPr lang="en-GB" dirty="0"/>
              <a:t>Listen carefully to the unseen questions your teacher asks you.</a:t>
            </a:r>
          </a:p>
          <a:p>
            <a:r>
              <a:rPr lang="en-GB" dirty="0"/>
              <a:t>If your teacher interrupts you during any of your answers to the first three questions, it’s to make sure there is time for the two unprepared questions so don’t be put off if this happens.</a:t>
            </a:r>
          </a:p>
          <a:p>
            <a:r>
              <a:rPr lang="en-GB" dirty="0"/>
              <a:t>Keep to language you understand – there are no marks in this part of the test for complex language, only for communication, so keep it simple and clear.</a:t>
            </a:r>
          </a:p>
          <a:p>
            <a:pPr lvl="0"/>
            <a:r>
              <a:rPr lang="en-GB" dirty="0"/>
              <a:t>You can ask for repetition of a question, but make sure it is in the target language. Practise how to do this.</a:t>
            </a:r>
          </a:p>
          <a:p>
            <a:endParaRPr lang="en-GB" b="1" dirty="0"/>
          </a:p>
        </p:txBody>
      </p:sp>
      <p:sp>
        <p:nvSpPr>
          <p:cNvPr id="3" name="Slide Number Placeholder 2">
            <a:extLst>
              <a:ext uri="{FF2B5EF4-FFF2-40B4-BE49-F238E27FC236}">
                <a16:creationId xmlns:a16="http://schemas.microsoft.com/office/drawing/2014/main" id="{19B1A286-2695-4B28-AD82-A0D8BC2C9EF0}"/>
              </a:ext>
            </a:extLst>
          </p:cNvPr>
          <p:cNvSpPr>
            <a:spLocks noGrp="1"/>
          </p:cNvSpPr>
          <p:nvPr>
            <p:ph type="sldNum" sz="quarter" idx="4"/>
          </p:nvPr>
        </p:nvSpPr>
        <p:spPr/>
        <p:txBody>
          <a:bodyPr/>
          <a:lstStyle/>
          <a:p>
            <a:fld id="{9D4704D4-DAEA-4D4A-A9DC-4373E3AC7101}" type="slidenum">
              <a:rPr lang="en-GB" smtClean="0"/>
              <a:pPr/>
              <a:t>31</a:t>
            </a:fld>
            <a:endParaRPr lang="en-GB" dirty="0"/>
          </a:p>
        </p:txBody>
      </p:sp>
      <p:sp>
        <p:nvSpPr>
          <p:cNvPr id="6" name="Footer Placeholder 5">
            <a:extLst>
              <a:ext uri="{FF2B5EF4-FFF2-40B4-BE49-F238E27FC236}">
                <a16:creationId xmlns:a16="http://schemas.microsoft.com/office/drawing/2014/main" id="{36D8120D-16C0-4B38-914E-BCFF7027B795}"/>
              </a:ext>
            </a:extLst>
          </p:cNvPr>
          <p:cNvSpPr>
            <a:spLocks noGrp="1"/>
          </p:cNvSpPr>
          <p:nvPr>
            <p:ph type="ftr" sz="quarter" idx="3"/>
          </p:nvPr>
        </p:nvSpPr>
        <p:spPr/>
        <p:txBody>
          <a:bodyPr/>
          <a:lstStyle/>
          <a:p>
            <a:r>
              <a:rPr lang="en-GB"/>
              <a:t>Copyright © AQA and its licensors. All rights reserved.</a:t>
            </a:r>
            <a:endParaRPr lang="en-US" dirty="0"/>
          </a:p>
        </p:txBody>
      </p:sp>
    </p:spTree>
    <p:extLst>
      <p:ext uri="{BB962C8B-B14F-4D97-AF65-F5344CB8AC3E}">
        <p14:creationId xmlns:p14="http://schemas.microsoft.com/office/powerpoint/2010/main" val="7515431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Paper 2 Speaking: advice for students (conversation)</a:t>
            </a:r>
          </a:p>
        </p:txBody>
      </p:sp>
      <p:sp>
        <p:nvSpPr>
          <p:cNvPr id="5" name="Content Placeholder 4"/>
          <p:cNvSpPr>
            <a:spLocks noGrp="1"/>
          </p:cNvSpPr>
          <p:nvPr>
            <p:ph idx="1"/>
          </p:nvPr>
        </p:nvSpPr>
        <p:spPr>
          <a:xfrm>
            <a:off x="540000" y="1317812"/>
            <a:ext cx="8045200" cy="4820705"/>
          </a:xfrm>
        </p:spPr>
        <p:txBody>
          <a:bodyPr/>
          <a:lstStyle/>
          <a:p>
            <a:r>
              <a:rPr lang="en-GB" dirty="0"/>
              <a:t>Ask your teacher a question during the discussion of your nominated Theme to make sure you don’t forget. </a:t>
            </a:r>
          </a:p>
          <a:p>
            <a:r>
              <a:rPr lang="en-GB" dirty="0"/>
              <a:t>Try to vary the language you use, for example: </a:t>
            </a:r>
          </a:p>
          <a:p>
            <a:pPr lvl="1">
              <a:buFont typeface="Courier New" panose="02070309020205020404" pitchFamily="49" charset="0"/>
              <a:buChar char="o"/>
            </a:pPr>
            <a:r>
              <a:rPr lang="en-GB" sz="1800" dirty="0"/>
              <a:t>learn different ways of expressing opinions</a:t>
            </a:r>
          </a:p>
          <a:p>
            <a:pPr lvl="1">
              <a:buFont typeface="Courier New" panose="02070309020205020404" pitchFamily="49" charset="0"/>
              <a:buChar char="o"/>
            </a:pPr>
            <a:r>
              <a:rPr lang="en-GB" sz="1800" dirty="0"/>
              <a:t>have a bank of different adjectives</a:t>
            </a:r>
          </a:p>
          <a:p>
            <a:pPr lvl="1">
              <a:buFont typeface="Courier New" panose="02070309020205020404" pitchFamily="49" charset="0"/>
              <a:buChar char="o"/>
            </a:pPr>
            <a:r>
              <a:rPr lang="en-GB" sz="1800" dirty="0"/>
              <a:t>try and use connectives to make your sentences longer/more complex where possible.</a:t>
            </a:r>
          </a:p>
          <a:p>
            <a:pPr lvl="0"/>
            <a:r>
              <a:rPr lang="en-GB" dirty="0"/>
              <a:t>Try to remember to give and justify your opinions without always being prompted by your teacher.</a:t>
            </a:r>
          </a:p>
          <a:p>
            <a:pPr lvl="0"/>
            <a:r>
              <a:rPr lang="en-GB" dirty="0"/>
              <a:t>Don’t worry if you can’t answer a question – your teacher will move on to something else.</a:t>
            </a:r>
          </a:p>
          <a:p>
            <a:r>
              <a:rPr lang="en-GB" dirty="0"/>
              <a:t>Work hard on your pronunciation.  </a:t>
            </a:r>
          </a:p>
          <a:p>
            <a:pPr lvl="0"/>
            <a:r>
              <a:rPr lang="en-GB" dirty="0"/>
              <a:t>You can ask for repetition of a question, but make sure it is in the target language. Practise how to do this.</a:t>
            </a:r>
          </a:p>
          <a:p>
            <a:endParaRPr lang="en-GB" b="1" dirty="0"/>
          </a:p>
        </p:txBody>
      </p:sp>
      <p:sp>
        <p:nvSpPr>
          <p:cNvPr id="3" name="Slide Number Placeholder 2">
            <a:extLst>
              <a:ext uri="{FF2B5EF4-FFF2-40B4-BE49-F238E27FC236}">
                <a16:creationId xmlns:a16="http://schemas.microsoft.com/office/drawing/2014/main" id="{B38FC893-1294-48E3-AC1A-E9EED782E5A2}"/>
              </a:ext>
            </a:extLst>
          </p:cNvPr>
          <p:cNvSpPr>
            <a:spLocks noGrp="1"/>
          </p:cNvSpPr>
          <p:nvPr>
            <p:ph type="sldNum" sz="quarter" idx="4"/>
          </p:nvPr>
        </p:nvSpPr>
        <p:spPr/>
        <p:txBody>
          <a:bodyPr/>
          <a:lstStyle/>
          <a:p>
            <a:fld id="{9D4704D4-DAEA-4D4A-A9DC-4373E3AC7101}" type="slidenum">
              <a:rPr lang="en-GB" smtClean="0"/>
              <a:pPr/>
              <a:t>32</a:t>
            </a:fld>
            <a:endParaRPr lang="en-GB" dirty="0"/>
          </a:p>
        </p:txBody>
      </p:sp>
      <p:sp>
        <p:nvSpPr>
          <p:cNvPr id="6" name="Footer Placeholder 5">
            <a:extLst>
              <a:ext uri="{FF2B5EF4-FFF2-40B4-BE49-F238E27FC236}">
                <a16:creationId xmlns:a16="http://schemas.microsoft.com/office/drawing/2014/main" id="{FA1A4415-0BED-4E76-ACB5-1DFBD09B0E85}"/>
              </a:ext>
            </a:extLst>
          </p:cNvPr>
          <p:cNvSpPr>
            <a:spLocks noGrp="1"/>
          </p:cNvSpPr>
          <p:nvPr>
            <p:ph type="ftr" sz="quarter" idx="3"/>
          </p:nvPr>
        </p:nvSpPr>
        <p:spPr/>
        <p:txBody>
          <a:bodyPr/>
          <a:lstStyle/>
          <a:p>
            <a:r>
              <a:rPr lang="en-GB"/>
              <a:t>Copyright © AQA and its licensors. All rights reserved.</a:t>
            </a:r>
            <a:endParaRPr lang="en-US" dirty="0"/>
          </a:p>
        </p:txBody>
      </p:sp>
    </p:spTree>
    <p:extLst>
      <p:ext uri="{BB962C8B-B14F-4D97-AF65-F5344CB8AC3E}">
        <p14:creationId xmlns:p14="http://schemas.microsoft.com/office/powerpoint/2010/main" val="17808264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Paper 3 Reading: advice for students</a:t>
            </a:r>
          </a:p>
        </p:txBody>
      </p:sp>
      <p:sp>
        <p:nvSpPr>
          <p:cNvPr id="5" name="Content Placeholder 4"/>
          <p:cNvSpPr>
            <a:spLocks noGrp="1"/>
          </p:cNvSpPr>
          <p:nvPr>
            <p:ph idx="1"/>
          </p:nvPr>
        </p:nvSpPr>
        <p:spPr>
          <a:xfrm>
            <a:off x="540000" y="1317812"/>
            <a:ext cx="8045200" cy="4820705"/>
          </a:xfrm>
        </p:spPr>
        <p:txBody>
          <a:bodyPr/>
          <a:lstStyle/>
          <a:p>
            <a:pPr lvl="0"/>
            <a:r>
              <a:rPr lang="en-GB" dirty="0"/>
              <a:t>Read the rubric introduction to the question carefully. </a:t>
            </a:r>
          </a:p>
          <a:p>
            <a:pPr lvl="0"/>
            <a:r>
              <a:rPr lang="en-GB" dirty="0"/>
              <a:t>Answer every question, especially where you have to write a letter. If in doubt, have a guess!</a:t>
            </a:r>
          </a:p>
          <a:p>
            <a:pPr lvl="0"/>
            <a:r>
              <a:rPr lang="en-GB" dirty="0"/>
              <a:t>Read the whole of the sentence so that you can check that your first reaction is right. If you think the answer is ‘P’ (positive) for example, read on in the text to make sure that the correct answer is not in fact ‘P&amp;N’ (positive and negative).</a:t>
            </a:r>
          </a:p>
          <a:p>
            <a:pPr lvl="0"/>
            <a:r>
              <a:rPr lang="en-GB" dirty="0"/>
              <a:t>Don’t copy whole chunks of the text because you might include the wrong answer as well as the right answer. </a:t>
            </a:r>
          </a:p>
          <a:p>
            <a:pPr lvl="0"/>
            <a:r>
              <a:rPr lang="en-GB" dirty="0"/>
              <a:t>If you are asked to give </a:t>
            </a:r>
            <a:r>
              <a:rPr lang="en-GB" b="1" dirty="0"/>
              <a:t>one</a:t>
            </a:r>
            <a:r>
              <a:rPr lang="en-GB" dirty="0"/>
              <a:t> reason or </a:t>
            </a:r>
            <a:r>
              <a:rPr lang="en-GB" b="1" dirty="0"/>
              <a:t>one</a:t>
            </a:r>
            <a:r>
              <a:rPr lang="en-GB" dirty="0"/>
              <a:t> detail, only give one. </a:t>
            </a:r>
          </a:p>
          <a:p>
            <a:pPr lvl="0"/>
            <a:r>
              <a:rPr lang="en-GB" dirty="0"/>
              <a:t>Make sure you leave enough time to complete the translation – manage your time across the different sections of the paper.</a:t>
            </a:r>
          </a:p>
          <a:p>
            <a:r>
              <a:rPr lang="en-GB" dirty="0"/>
              <a:t>Make sure you attempt the translation as some elements will be more accessible than other questions on the paper.</a:t>
            </a:r>
          </a:p>
          <a:p>
            <a:r>
              <a:rPr lang="en-GB" dirty="0"/>
              <a:t>Precision is essential and the precise meaning of the whole phrase must be translated so check your work carefully to ensure nothing is </a:t>
            </a:r>
            <a:r>
              <a:rPr lang="en-GB" b="1" dirty="0"/>
              <a:t>missed out</a:t>
            </a:r>
            <a:r>
              <a:rPr lang="en-GB" dirty="0"/>
              <a:t>.</a:t>
            </a:r>
          </a:p>
          <a:p>
            <a:endParaRPr lang="en-GB" b="1" dirty="0"/>
          </a:p>
        </p:txBody>
      </p:sp>
      <p:sp>
        <p:nvSpPr>
          <p:cNvPr id="3" name="Slide Number Placeholder 2">
            <a:extLst>
              <a:ext uri="{FF2B5EF4-FFF2-40B4-BE49-F238E27FC236}">
                <a16:creationId xmlns:a16="http://schemas.microsoft.com/office/drawing/2014/main" id="{6B5585BB-F181-4C1F-B923-ABD999AABB43}"/>
              </a:ext>
            </a:extLst>
          </p:cNvPr>
          <p:cNvSpPr>
            <a:spLocks noGrp="1"/>
          </p:cNvSpPr>
          <p:nvPr>
            <p:ph type="sldNum" sz="quarter" idx="4"/>
          </p:nvPr>
        </p:nvSpPr>
        <p:spPr/>
        <p:txBody>
          <a:bodyPr/>
          <a:lstStyle/>
          <a:p>
            <a:fld id="{9D4704D4-DAEA-4D4A-A9DC-4373E3AC7101}" type="slidenum">
              <a:rPr lang="en-GB" smtClean="0"/>
              <a:pPr/>
              <a:t>33</a:t>
            </a:fld>
            <a:endParaRPr lang="en-GB" dirty="0"/>
          </a:p>
        </p:txBody>
      </p:sp>
      <p:sp>
        <p:nvSpPr>
          <p:cNvPr id="6" name="Footer Placeholder 5">
            <a:extLst>
              <a:ext uri="{FF2B5EF4-FFF2-40B4-BE49-F238E27FC236}">
                <a16:creationId xmlns:a16="http://schemas.microsoft.com/office/drawing/2014/main" id="{31FB50F2-27ED-44F6-BAF5-8CF1D30805A6}"/>
              </a:ext>
            </a:extLst>
          </p:cNvPr>
          <p:cNvSpPr>
            <a:spLocks noGrp="1"/>
          </p:cNvSpPr>
          <p:nvPr>
            <p:ph type="ftr" sz="quarter" idx="3"/>
          </p:nvPr>
        </p:nvSpPr>
        <p:spPr/>
        <p:txBody>
          <a:bodyPr/>
          <a:lstStyle/>
          <a:p>
            <a:r>
              <a:rPr lang="en-GB"/>
              <a:t>Copyright © AQA and its licensors. All rights reserved.</a:t>
            </a:r>
            <a:endParaRPr lang="en-US" dirty="0"/>
          </a:p>
        </p:txBody>
      </p:sp>
    </p:spTree>
    <p:extLst>
      <p:ext uri="{BB962C8B-B14F-4D97-AF65-F5344CB8AC3E}">
        <p14:creationId xmlns:p14="http://schemas.microsoft.com/office/powerpoint/2010/main" val="264777356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Paper 4 Writing: advice for students</a:t>
            </a:r>
          </a:p>
        </p:txBody>
      </p:sp>
      <p:sp>
        <p:nvSpPr>
          <p:cNvPr id="5" name="Content Placeholder 4"/>
          <p:cNvSpPr>
            <a:spLocks noGrp="1"/>
          </p:cNvSpPr>
          <p:nvPr>
            <p:ph idx="1"/>
          </p:nvPr>
        </p:nvSpPr>
        <p:spPr>
          <a:xfrm>
            <a:off x="540000" y="1317812"/>
            <a:ext cx="8045200" cy="4820705"/>
          </a:xfrm>
        </p:spPr>
        <p:txBody>
          <a:bodyPr/>
          <a:lstStyle/>
          <a:p>
            <a:pPr lvl="0"/>
            <a:r>
              <a:rPr lang="en-GB" dirty="0"/>
              <a:t>Aim to write roughly the suggested number of words.</a:t>
            </a:r>
          </a:p>
          <a:p>
            <a:pPr lvl="0"/>
            <a:r>
              <a:rPr lang="en-GB" dirty="0"/>
              <a:t>Plan your answer before starting to write.</a:t>
            </a:r>
          </a:p>
          <a:p>
            <a:r>
              <a:rPr lang="en-GB" dirty="0"/>
              <a:t>Identify which bullet points target the different time frames.</a:t>
            </a:r>
          </a:p>
          <a:p>
            <a:pPr lvl="0"/>
            <a:r>
              <a:rPr lang="en-GB" dirty="0"/>
              <a:t>Mention all of the bullet points. Attempt to write something about them rather than omitting them. </a:t>
            </a:r>
          </a:p>
          <a:p>
            <a:pPr lvl="0"/>
            <a:r>
              <a:rPr lang="en-GB" dirty="0"/>
              <a:t>Tick off the bullet points in the rubric once they have been addressed.</a:t>
            </a:r>
          </a:p>
          <a:p>
            <a:pPr lvl="0"/>
            <a:r>
              <a:rPr lang="en-GB" dirty="0"/>
              <a:t>Make sure you include opinions/justifications as required by the task.</a:t>
            </a:r>
          </a:p>
          <a:p>
            <a:pPr lvl="0"/>
            <a:r>
              <a:rPr lang="en-GB" dirty="0"/>
              <a:t>Read your piece of writing carefully and check that your verb formation is accurate.</a:t>
            </a:r>
          </a:p>
          <a:p>
            <a:pPr lvl="0"/>
            <a:r>
              <a:rPr lang="en-GB" dirty="0"/>
              <a:t>In some cases, the language of the bullet points can be manipulated to help you write a successful response. For example, in French 2018 paper Question 4.1, the first bullet point ‘</a:t>
            </a:r>
            <a:r>
              <a:rPr lang="en-GB" b="1" i="1" dirty="0" err="1"/>
              <a:t>votre</a:t>
            </a:r>
            <a:r>
              <a:rPr lang="en-GB" i="1" dirty="0"/>
              <a:t> destination de </a:t>
            </a:r>
            <a:r>
              <a:rPr lang="en-GB" i="1" dirty="0" err="1"/>
              <a:t>vacances</a:t>
            </a:r>
            <a:r>
              <a:rPr lang="en-GB" i="1" dirty="0"/>
              <a:t> </a:t>
            </a:r>
            <a:r>
              <a:rPr lang="en-GB" i="1" dirty="0" err="1"/>
              <a:t>préférée</a:t>
            </a:r>
            <a:r>
              <a:rPr lang="en-GB" dirty="0"/>
              <a:t>’ is easily adapted to produce ‘</a:t>
            </a:r>
            <a:r>
              <a:rPr lang="en-GB" b="1" i="1" dirty="0"/>
              <a:t>ma</a:t>
            </a:r>
            <a:r>
              <a:rPr lang="en-GB" i="1" dirty="0"/>
              <a:t> destination de </a:t>
            </a:r>
            <a:r>
              <a:rPr lang="en-GB" i="1" dirty="0" err="1"/>
              <a:t>vacances</a:t>
            </a:r>
            <a:r>
              <a:rPr lang="en-GB" i="1" dirty="0"/>
              <a:t> </a:t>
            </a:r>
            <a:r>
              <a:rPr lang="en-GB" i="1" dirty="0" err="1"/>
              <a:t>préférée</a:t>
            </a:r>
            <a:r>
              <a:rPr lang="en-GB" i="1" dirty="0"/>
              <a:t> </a:t>
            </a:r>
            <a:r>
              <a:rPr lang="en-GB" b="1" i="1" dirty="0"/>
              <a:t>est</a:t>
            </a:r>
            <a:r>
              <a:rPr lang="en-GB" i="1" dirty="0"/>
              <a:t>...</a:t>
            </a:r>
            <a:r>
              <a:rPr lang="en-GB" dirty="0"/>
              <a:t> .’</a:t>
            </a:r>
          </a:p>
          <a:p>
            <a:endParaRPr lang="en-GB" b="1" dirty="0"/>
          </a:p>
        </p:txBody>
      </p:sp>
      <p:sp>
        <p:nvSpPr>
          <p:cNvPr id="3" name="Slide Number Placeholder 2">
            <a:extLst>
              <a:ext uri="{FF2B5EF4-FFF2-40B4-BE49-F238E27FC236}">
                <a16:creationId xmlns:a16="http://schemas.microsoft.com/office/drawing/2014/main" id="{4833ADDE-D175-411F-B58F-5758CA712EEB}"/>
              </a:ext>
            </a:extLst>
          </p:cNvPr>
          <p:cNvSpPr>
            <a:spLocks noGrp="1"/>
          </p:cNvSpPr>
          <p:nvPr>
            <p:ph type="sldNum" sz="quarter" idx="4"/>
          </p:nvPr>
        </p:nvSpPr>
        <p:spPr/>
        <p:txBody>
          <a:bodyPr/>
          <a:lstStyle/>
          <a:p>
            <a:fld id="{9D4704D4-DAEA-4D4A-A9DC-4373E3AC7101}" type="slidenum">
              <a:rPr lang="en-GB" smtClean="0"/>
              <a:pPr/>
              <a:t>34</a:t>
            </a:fld>
            <a:endParaRPr lang="en-GB" dirty="0"/>
          </a:p>
        </p:txBody>
      </p:sp>
      <p:sp>
        <p:nvSpPr>
          <p:cNvPr id="6" name="Footer Placeholder 5">
            <a:extLst>
              <a:ext uri="{FF2B5EF4-FFF2-40B4-BE49-F238E27FC236}">
                <a16:creationId xmlns:a16="http://schemas.microsoft.com/office/drawing/2014/main" id="{341B305F-C621-4C51-B8C8-0166C8D06DF6}"/>
              </a:ext>
            </a:extLst>
          </p:cNvPr>
          <p:cNvSpPr>
            <a:spLocks noGrp="1"/>
          </p:cNvSpPr>
          <p:nvPr>
            <p:ph type="ftr" sz="quarter" idx="3"/>
          </p:nvPr>
        </p:nvSpPr>
        <p:spPr/>
        <p:txBody>
          <a:bodyPr/>
          <a:lstStyle/>
          <a:p>
            <a:r>
              <a:rPr lang="en-GB"/>
              <a:t>Copyright © AQA and its licensors. All rights reserved.</a:t>
            </a:r>
            <a:endParaRPr lang="en-US" dirty="0"/>
          </a:p>
        </p:txBody>
      </p:sp>
    </p:spTree>
    <p:extLst>
      <p:ext uri="{BB962C8B-B14F-4D97-AF65-F5344CB8AC3E}">
        <p14:creationId xmlns:p14="http://schemas.microsoft.com/office/powerpoint/2010/main" val="25389384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Resources</a:t>
            </a:r>
          </a:p>
        </p:txBody>
      </p:sp>
      <p:sp>
        <p:nvSpPr>
          <p:cNvPr id="5" name="Content Placeholder 4"/>
          <p:cNvSpPr>
            <a:spLocks noGrp="1"/>
          </p:cNvSpPr>
          <p:nvPr>
            <p:ph idx="1"/>
          </p:nvPr>
        </p:nvSpPr>
        <p:spPr>
          <a:xfrm>
            <a:off x="540000" y="1317812"/>
            <a:ext cx="8045200" cy="4820705"/>
          </a:xfrm>
        </p:spPr>
        <p:txBody>
          <a:bodyPr/>
          <a:lstStyle/>
          <a:p>
            <a:pPr marL="0" lvl="0" indent="0">
              <a:lnSpc>
                <a:spcPts val="2000"/>
              </a:lnSpc>
              <a:spcBef>
                <a:spcPct val="20000"/>
              </a:spcBef>
              <a:buClrTx/>
              <a:buNone/>
              <a:defRPr/>
            </a:pPr>
            <a:r>
              <a:rPr lang="en-US" dirty="0">
                <a:cs typeface="Arial"/>
              </a:rPr>
              <a:t>Free AQA recorded webinars on MFL assessment design:</a:t>
            </a:r>
          </a:p>
          <a:p>
            <a:pPr marL="0" lvl="0" indent="0">
              <a:lnSpc>
                <a:spcPts val="2000"/>
              </a:lnSpc>
              <a:spcBef>
                <a:spcPct val="20000"/>
              </a:spcBef>
              <a:buClrTx/>
              <a:buNone/>
              <a:defRPr/>
            </a:pPr>
            <a:endParaRPr lang="en-US" dirty="0">
              <a:solidFill>
                <a:schemeClr val="accent2"/>
              </a:solidFill>
              <a:cs typeface="Arial"/>
              <a:hlinkClick r:id="rId3">
                <a:extLst>
                  <a:ext uri="{A12FA001-AC4F-418D-AE19-62706E023703}">
                    <ahyp:hlinkClr xmlns:ahyp="http://schemas.microsoft.com/office/drawing/2018/hyperlinkcolor" val="tx"/>
                  </a:ext>
                </a:extLst>
              </a:hlinkClick>
            </a:endParaRPr>
          </a:p>
          <a:p>
            <a:pPr>
              <a:lnSpc>
                <a:spcPts val="2000"/>
              </a:lnSpc>
              <a:spcBef>
                <a:spcPct val="20000"/>
              </a:spcBef>
              <a:buClrTx/>
              <a:defRPr/>
            </a:pPr>
            <a:r>
              <a:rPr lang="en-US" dirty="0">
                <a:solidFill>
                  <a:schemeClr val="accent2"/>
                </a:solidFill>
                <a:cs typeface="Arial"/>
                <a:hlinkClick r:id="rId3">
                  <a:extLst>
                    <a:ext uri="{A12FA001-AC4F-418D-AE19-62706E023703}">
                      <ahyp:hlinkClr xmlns:ahyp="http://schemas.microsoft.com/office/drawing/2018/hyperlinkcolor" val="tx"/>
                    </a:ext>
                  </a:extLst>
                </a:hlinkClick>
              </a:rPr>
              <a:t>Webinar 1</a:t>
            </a:r>
            <a:r>
              <a:rPr lang="en-US" dirty="0">
                <a:cs typeface="Arial"/>
              </a:rPr>
              <a:t> </a:t>
            </a:r>
            <a:r>
              <a:rPr lang="en-US" i="1" dirty="0">
                <a:cs typeface="Arial"/>
              </a:rPr>
              <a:t>– What makes great assessment?</a:t>
            </a:r>
          </a:p>
          <a:p>
            <a:pPr marL="288000" lvl="1" indent="0">
              <a:lnSpc>
                <a:spcPts val="2000"/>
              </a:lnSpc>
              <a:spcBef>
                <a:spcPct val="20000"/>
              </a:spcBef>
              <a:buNone/>
              <a:defRPr/>
            </a:pPr>
            <a:r>
              <a:rPr lang="en-US" dirty="0">
                <a:cs typeface="Arial"/>
              </a:rPr>
              <a:t>Webinar 1 also includes:</a:t>
            </a:r>
          </a:p>
          <a:p>
            <a:pPr lvl="1">
              <a:lnSpc>
                <a:spcPts val="2000"/>
              </a:lnSpc>
              <a:spcBef>
                <a:spcPct val="20000"/>
              </a:spcBef>
              <a:buClr>
                <a:schemeClr val="tx2"/>
              </a:buClr>
              <a:buSzPct val="70000"/>
              <a:buFont typeface="Courier New" panose="02070309020205020404" pitchFamily="49" charset="0"/>
              <a:buChar char="o"/>
              <a:defRPr/>
            </a:pPr>
            <a:r>
              <a:rPr lang="en-US" dirty="0">
                <a:cs typeface="Arial"/>
              </a:rPr>
              <a:t>an example booklet showing how we ensure our assessment design meets your students’ needs.</a:t>
            </a:r>
          </a:p>
          <a:p>
            <a:pPr>
              <a:lnSpc>
                <a:spcPts val="2000"/>
              </a:lnSpc>
              <a:spcBef>
                <a:spcPct val="20000"/>
              </a:spcBef>
              <a:buClrTx/>
              <a:defRPr/>
            </a:pPr>
            <a:endParaRPr lang="en-US" dirty="0">
              <a:cs typeface="Arial"/>
            </a:endParaRPr>
          </a:p>
          <a:p>
            <a:pPr>
              <a:lnSpc>
                <a:spcPts val="2000"/>
              </a:lnSpc>
              <a:spcBef>
                <a:spcPct val="20000"/>
              </a:spcBef>
              <a:buClrTx/>
              <a:defRPr/>
            </a:pPr>
            <a:r>
              <a:rPr lang="en-US" dirty="0">
                <a:solidFill>
                  <a:schemeClr val="accent2"/>
                </a:solidFill>
                <a:cs typeface="Arial"/>
                <a:hlinkClick r:id="rId4">
                  <a:extLst>
                    <a:ext uri="{A12FA001-AC4F-418D-AE19-62706E023703}">
                      <ahyp:hlinkClr xmlns:ahyp="http://schemas.microsoft.com/office/drawing/2018/hyperlinkcolor" val="tx"/>
                    </a:ext>
                  </a:extLst>
                </a:hlinkClick>
              </a:rPr>
              <a:t>Webinar 2</a:t>
            </a:r>
            <a:r>
              <a:rPr lang="en-US" dirty="0">
                <a:solidFill>
                  <a:schemeClr val="accent2"/>
                </a:solidFill>
                <a:cs typeface="Arial"/>
              </a:rPr>
              <a:t> </a:t>
            </a:r>
            <a:r>
              <a:rPr lang="en-US" i="1" dirty="0">
                <a:cs typeface="Arial"/>
              </a:rPr>
              <a:t>– Great assessment: helping students succeed </a:t>
            </a:r>
          </a:p>
          <a:p>
            <a:pPr marL="288000" lvl="1" indent="0">
              <a:lnSpc>
                <a:spcPts val="2000"/>
              </a:lnSpc>
              <a:spcBef>
                <a:spcPct val="20000"/>
              </a:spcBef>
              <a:buNone/>
              <a:defRPr/>
            </a:pPr>
            <a:r>
              <a:rPr lang="en-US" dirty="0">
                <a:cs typeface="Arial"/>
              </a:rPr>
              <a:t>Webinar 2 also includes: </a:t>
            </a:r>
          </a:p>
          <a:p>
            <a:pPr lvl="1">
              <a:lnSpc>
                <a:spcPts val="2000"/>
              </a:lnSpc>
              <a:spcBef>
                <a:spcPct val="20000"/>
              </a:spcBef>
              <a:buClr>
                <a:schemeClr val="tx2"/>
              </a:buClr>
              <a:buSzPct val="70000"/>
              <a:buFont typeface="Courier New" panose="02070309020205020404" pitchFamily="49" charset="0"/>
              <a:buChar char="o"/>
              <a:defRPr/>
            </a:pPr>
            <a:r>
              <a:rPr lang="en-US" dirty="0">
                <a:cs typeface="Arial"/>
              </a:rPr>
              <a:t>Examples from Listening and Reading booklet showing how students often miss out on marks in exams </a:t>
            </a:r>
          </a:p>
          <a:p>
            <a:pPr lvl="1">
              <a:lnSpc>
                <a:spcPts val="2000"/>
              </a:lnSpc>
              <a:spcBef>
                <a:spcPct val="20000"/>
              </a:spcBef>
              <a:buClr>
                <a:schemeClr val="tx2"/>
              </a:buClr>
              <a:buSzPct val="70000"/>
              <a:buFont typeface="Courier New" panose="02070309020205020404" pitchFamily="49" charset="0"/>
              <a:buChar char="o"/>
              <a:defRPr/>
            </a:pPr>
            <a:r>
              <a:rPr lang="en-US" dirty="0">
                <a:cs typeface="Arial"/>
              </a:rPr>
              <a:t>Exam tips classroom posters and handouts for your students. </a:t>
            </a:r>
          </a:p>
          <a:p>
            <a:pPr marL="457200" lvl="1" indent="0">
              <a:lnSpc>
                <a:spcPts val="2000"/>
              </a:lnSpc>
              <a:spcBef>
                <a:spcPct val="20000"/>
              </a:spcBef>
              <a:buNone/>
              <a:defRPr/>
            </a:pPr>
            <a:endParaRPr lang="en-US" dirty="0">
              <a:cs typeface="Arial"/>
            </a:endParaRPr>
          </a:p>
          <a:p>
            <a:pPr marL="0" indent="0">
              <a:buNone/>
            </a:pPr>
            <a:r>
              <a:rPr lang="en-GB" b="1" dirty="0"/>
              <a:t>You can also find our webinar resources our MFL Teaching resources pages.</a:t>
            </a:r>
          </a:p>
        </p:txBody>
      </p:sp>
      <p:sp>
        <p:nvSpPr>
          <p:cNvPr id="3" name="Slide Number Placeholder 2">
            <a:extLst>
              <a:ext uri="{FF2B5EF4-FFF2-40B4-BE49-F238E27FC236}">
                <a16:creationId xmlns:a16="http://schemas.microsoft.com/office/drawing/2014/main" id="{4833ADDE-D175-411F-B58F-5758CA712EEB}"/>
              </a:ext>
            </a:extLst>
          </p:cNvPr>
          <p:cNvSpPr>
            <a:spLocks noGrp="1"/>
          </p:cNvSpPr>
          <p:nvPr>
            <p:ph type="sldNum" sz="quarter" idx="4"/>
          </p:nvPr>
        </p:nvSpPr>
        <p:spPr/>
        <p:txBody>
          <a:bodyPr/>
          <a:lstStyle/>
          <a:p>
            <a:fld id="{9D4704D4-DAEA-4D4A-A9DC-4373E3AC7101}" type="slidenum">
              <a:rPr lang="en-GB" smtClean="0"/>
              <a:pPr/>
              <a:t>35</a:t>
            </a:fld>
            <a:endParaRPr lang="en-GB" dirty="0"/>
          </a:p>
        </p:txBody>
      </p:sp>
      <p:sp>
        <p:nvSpPr>
          <p:cNvPr id="6" name="Footer Placeholder 5">
            <a:extLst>
              <a:ext uri="{FF2B5EF4-FFF2-40B4-BE49-F238E27FC236}">
                <a16:creationId xmlns:a16="http://schemas.microsoft.com/office/drawing/2014/main" id="{341B305F-C621-4C51-B8C8-0166C8D06DF6}"/>
              </a:ext>
            </a:extLst>
          </p:cNvPr>
          <p:cNvSpPr>
            <a:spLocks noGrp="1"/>
          </p:cNvSpPr>
          <p:nvPr>
            <p:ph type="ftr" sz="quarter" idx="3"/>
          </p:nvPr>
        </p:nvSpPr>
        <p:spPr/>
        <p:txBody>
          <a:bodyPr/>
          <a:lstStyle/>
          <a:p>
            <a:r>
              <a:rPr lang="en-GB"/>
              <a:t>Copyright © AQA and its licensors. All rights reserved.</a:t>
            </a:r>
            <a:endParaRPr lang="en-US" dirty="0"/>
          </a:p>
        </p:txBody>
      </p:sp>
    </p:spTree>
    <p:extLst>
      <p:ext uri="{BB962C8B-B14F-4D97-AF65-F5344CB8AC3E}">
        <p14:creationId xmlns:p14="http://schemas.microsoft.com/office/powerpoint/2010/main" val="28606012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E16446"/>
        </a:solidFill>
        <a:effectLst/>
      </p:bgPr>
    </p:bg>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p:txBody>
          <a:bodyPr/>
          <a:lstStyle/>
          <a:p>
            <a:pPr marL="0" marR="0" lvl="0" indent="0" algn="r" defTabSz="457200" rtl="0" eaLnBrk="1" fontAlgn="auto" latinLnBrk="0" hangingPunct="1">
              <a:lnSpc>
                <a:spcPts val="1000"/>
              </a:lnSpc>
              <a:spcBef>
                <a:spcPts val="0"/>
              </a:spcBef>
              <a:spcAft>
                <a:spcPts val="0"/>
              </a:spcAft>
              <a:buClrTx/>
              <a:buSzTx/>
              <a:buFontTx/>
              <a:buNone/>
              <a:tabLst/>
              <a:defRPr/>
            </a:pPr>
            <a:r>
              <a:rPr kumimoji="0" lang="en-US" sz="800" b="0" i="0" u="none" strike="noStrike" kern="1200" cap="none" spc="0" normalizeH="0" baseline="0" noProof="0">
                <a:ln>
                  <a:noFill/>
                </a:ln>
                <a:solidFill>
                  <a:srgbClr val="FFFFFF"/>
                </a:solidFill>
                <a:effectLst/>
                <a:uLnTx/>
                <a:uFillTx/>
                <a:latin typeface="Arial"/>
                <a:ea typeface="+mn-ea"/>
              </a:rPr>
              <a:t>Copyright © AQA and its licensors. All rights reserved.</a:t>
            </a:r>
            <a:endParaRPr kumimoji="0" lang="en-US" sz="800" b="0" i="0" u="none" strike="noStrike" kern="1200" cap="none" spc="0" normalizeH="0" baseline="0" noProof="0" dirty="0">
              <a:ln>
                <a:noFill/>
              </a:ln>
              <a:solidFill>
                <a:srgbClr val="FFFFFF"/>
              </a:solidFill>
              <a:effectLst/>
              <a:uLnTx/>
              <a:uFillTx/>
              <a:latin typeface="Arial"/>
              <a:ea typeface="+mn-ea"/>
            </a:endParaRPr>
          </a:p>
        </p:txBody>
      </p:sp>
      <p:sp>
        <p:nvSpPr>
          <p:cNvPr id="2" name="Title 1">
            <a:extLst>
              <a:ext uri="{FF2B5EF4-FFF2-40B4-BE49-F238E27FC236}">
                <a16:creationId xmlns:a16="http://schemas.microsoft.com/office/drawing/2014/main" id="{ABE030E3-4650-4BCE-A65C-B454DD2DF32C}"/>
              </a:ext>
            </a:extLst>
          </p:cNvPr>
          <p:cNvSpPr>
            <a:spLocks noGrp="1"/>
          </p:cNvSpPr>
          <p:nvPr>
            <p:ph type="ctrTitle"/>
          </p:nvPr>
        </p:nvSpPr>
        <p:spPr/>
        <p:txBody>
          <a:bodyPr/>
          <a:lstStyle/>
          <a:p>
            <a:r>
              <a:rPr lang="en-GB" dirty="0"/>
              <a:t>Thank you</a:t>
            </a:r>
          </a:p>
        </p:txBody>
      </p:sp>
      <p:sp>
        <p:nvSpPr>
          <p:cNvPr id="5" name="Rectangle 4">
            <a:extLst>
              <a:ext uri="{FF2B5EF4-FFF2-40B4-BE49-F238E27FC236}">
                <a16:creationId xmlns:a16="http://schemas.microsoft.com/office/drawing/2014/main" id="{2F8AD295-BEA8-4716-ABE6-87B396DE0BF8}"/>
              </a:ext>
            </a:extLst>
          </p:cNvPr>
          <p:cNvSpPr/>
          <p:nvPr/>
        </p:nvSpPr>
        <p:spPr>
          <a:xfrm>
            <a:off x="540000" y="2528229"/>
            <a:ext cx="7759938" cy="1284454"/>
          </a:xfrm>
          <a:prstGeom prst="rect">
            <a:avLst/>
          </a:prstGeom>
        </p:spPr>
        <p:txBody>
          <a:bodyPr wrap="square">
            <a:spAutoFit/>
          </a:bodyPr>
          <a:lstStyle/>
          <a:p>
            <a:pPr marL="0" marR="0" lvl="0" indent="0" algn="l" defTabSz="457200" rtl="0" eaLnBrk="1" fontAlgn="auto" latinLnBrk="0" hangingPunct="1">
              <a:lnSpc>
                <a:spcPts val="2000"/>
              </a:lnSpc>
              <a:spcBef>
                <a:spcPct val="2000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mn-cs"/>
              </a:rPr>
              <a:t>Email: </a:t>
            </a:r>
            <a:r>
              <a:rPr kumimoji="0" lang="en-GB" sz="1800" b="0" i="0" u="none" strike="noStrike" kern="1200" cap="none" spc="0" normalizeH="0" baseline="0" noProof="0" dirty="0">
                <a:ln>
                  <a:noFill/>
                </a:ln>
                <a:solidFill>
                  <a:srgbClr val="FFFFFF"/>
                </a:solidFill>
                <a:effectLst/>
                <a:uLnTx/>
                <a:uFillTx/>
                <a:latin typeface="Arial"/>
                <a:ea typeface="+mn-ea"/>
                <a:cs typeface="+mn-cs"/>
                <a:hlinkClick r:id="rId3">
                  <a:extLst>
                    <a:ext uri="{A12FA001-AC4F-418D-AE19-62706E023703}">
                      <ahyp:hlinkClr xmlns:ahyp="http://schemas.microsoft.com/office/drawing/2018/hyperlinkcolor" val="tx"/>
                    </a:ext>
                  </a:extLst>
                </a:hlinkClick>
              </a:rPr>
              <a:t>mfl@aqa.org.uk</a:t>
            </a:r>
            <a:r>
              <a:rPr kumimoji="0" lang="en-GB" sz="1800" b="0" i="0" u="none" strike="noStrike" kern="1200" cap="none" spc="0" normalizeH="0" baseline="0" noProof="0" dirty="0">
                <a:ln>
                  <a:noFill/>
                </a:ln>
                <a:solidFill>
                  <a:srgbClr val="FFFFFF"/>
                </a:solidFill>
                <a:effectLst/>
                <a:uLnTx/>
                <a:uFillTx/>
                <a:latin typeface="Arial"/>
                <a:ea typeface="+mn-ea"/>
                <a:cs typeface="+mn-cs"/>
              </a:rPr>
              <a:t> </a:t>
            </a:r>
            <a:endParaRPr kumimoji="0" lang="en-GB" sz="18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l" defTabSz="457200" rtl="0" eaLnBrk="1" fontAlgn="auto" latinLnBrk="0" hangingPunct="1">
              <a:lnSpc>
                <a:spcPts val="2000"/>
              </a:lnSpc>
              <a:spcBef>
                <a:spcPct val="2000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Arial"/>
                <a:ea typeface="+mn-ea"/>
                <a:cs typeface="Arial"/>
              </a:rPr>
              <a:t>Tel: </a:t>
            </a:r>
            <a:r>
              <a:rPr kumimoji="0" lang="en-US" sz="1800" b="0" i="0" u="none" strike="noStrike" kern="1200" cap="none" spc="0" normalizeH="0" baseline="0" noProof="0" dirty="0">
                <a:ln>
                  <a:noFill/>
                </a:ln>
                <a:solidFill>
                  <a:srgbClr val="FFFFFF"/>
                </a:solidFill>
                <a:effectLst/>
                <a:uLnTx/>
                <a:uFillTx/>
                <a:latin typeface="Arial"/>
                <a:ea typeface="+mn-ea"/>
                <a:cs typeface="Arial"/>
              </a:rPr>
              <a:t>01423 534381</a:t>
            </a:r>
          </a:p>
          <a:p>
            <a:pPr marL="342900" marR="0" lvl="0" indent="-342900" algn="l" defTabSz="457200" rtl="0" eaLnBrk="1" fontAlgn="auto" latinLnBrk="0" hangingPunct="1">
              <a:lnSpc>
                <a:spcPts val="2000"/>
              </a:lnSpc>
              <a:spcBef>
                <a:spcPct val="20000"/>
              </a:spcBef>
              <a:spcAft>
                <a:spcPts val="0"/>
              </a:spcAft>
              <a:buClrTx/>
              <a:buSzTx/>
              <a:buFont typeface="Arial"/>
              <a:buChar char="•"/>
              <a:tabLst/>
              <a:defRPr/>
            </a:pPr>
            <a:endParaRPr kumimoji="0" lang="en-US" sz="1800" b="0" i="1" u="none" strike="noStrike" kern="1200" cap="none" spc="0" normalizeH="0" baseline="0" noProof="0" dirty="0">
              <a:ln>
                <a:noFill/>
              </a:ln>
              <a:solidFill>
                <a:srgbClr val="00B0F0"/>
              </a:solidFill>
              <a:effectLst/>
              <a:uLnTx/>
              <a:uFillTx/>
              <a:latin typeface="Arial"/>
              <a:ea typeface="+mn-ea"/>
              <a:cs typeface="Arial"/>
            </a:endParaRPr>
          </a:p>
          <a:p>
            <a:pPr marL="0" marR="0" lvl="0" indent="0" algn="l" defTabSz="457200" rtl="0" eaLnBrk="1" fontAlgn="auto" latinLnBrk="0" hangingPunct="1">
              <a:lnSpc>
                <a:spcPts val="2000"/>
              </a:lnSpc>
              <a:spcBef>
                <a:spcPct val="2000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Arial"/>
            </a:endParaRPr>
          </a:p>
        </p:txBody>
      </p:sp>
      <p:sp>
        <p:nvSpPr>
          <p:cNvPr id="3" name="Slide Number Placeholder 2">
            <a:extLst>
              <a:ext uri="{FF2B5EF4-FFF2-40B4-BE49-F238E27FC236}">
                <a16:creationId xmlns:a16="http://schemas.microsoft.com/office/drawing/2014/main" id="{B67ABD9C-B97C-4655-AE5D-A5AAA361DF47}"/>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D4704D4-DAEA-4D4A-A9DC-4373E3AC7101}" type="slidenum">
              <a:rPr kumimoji="0" lang="en-GB" sz="12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0270881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999" y="441132"/>
            <a:ext cx="8232525" cy="431181"/>
          </a:xfrm>
        </p:spPr>
        <p:txBody>
          <a:bodyPr/>
          <a:lstStyle/>
          <a:p>
            <a:r>
              <a:rPr lang="en-GB" dirty="0"/>
              <a:t>The key features of successful assessment design</a:t>
            </a:r>
          </a:p>
        </p:txBody>
      </p:sp>
      <p:sp>
        <p:nvSpPr>
          <p:cNvPr id="5" name="Content Placeholder 4"/>
          <p:cNvSpPr>
            <a:spLocks noGrp="1"/>
          </p:cNvSpPr>
          <p:nvPr>
            <p:ph idx="1"/>
          </p:nvPr>
        </p:nvSpPr>
        <p:spPr>
          <a:xfrm>
            <a:off x="540000" y="1390649"/>
            <a:ext cx="8064000" cy="3780000"/>
          </a:xfrm>
        </p:spPr>
        <p:txBody>
          <a:bodyPr/>
          <a:lstStyle/>
          <a:p>
            <a:endParaRPr lang="en-GB" sz="2000" dirty="0"/>
          </a:p>
          <a:p>
            <a:endParaRPr lang="en-GB" sz="2000" dirty="0"/>
          </a:p>
          <a:p>
            <a:r>
              <a:rPr lang="en-GB" sz="2000" dirty="0"/>
              <a:t>Differentiation</a:t>
            </a:r>
          </a:p>
          <a:p>
            <a:endParaRPr lang="en-GB" sz="2000" dirty="0"/>
          </a:p>
          <a:p>
            <a:r>
              <a:rPr lang="en-GB" sz="2000" dirty="0"/>
              <a:t>Reliability</a:t>
            </a:r>
          </a:p>
          <a:p>
            <a:endParaRPr lang="en-GB" sz="2000" b="1" dirty="0"/>
          </a:p>
          <a:p>
            <a:r>
              <a:rPr lang="en-GB" sz="2000" dirty="0"/>
              <a:t>Validity</a:t>
            </a:r>
          </a:p>
          <a:p>
            <a:endParaRPr lang="en-GB" sz="2000" dirty="0"/>
          </a:p>
          <a:p>
            <a:endParaRPr lang="en-GB" sz="2000" dirty="0"/>
          </a:p>
          <a:p>
            <a:endParaRPr lang="en-GB" sz="2000" dirty="0"/>
          </a:p>
          <a:p>
            <a:pPr lvl="0"/>
            <a:endParaRPr lang="en-GB" sz="2000" dirty="0"/>
          </a:p>
        </p:txBody>
      </p:sp>
      <p:sp>
        <p:nvSpPr>
          <p:cNvPr id="3" name="Slide Number Placeholder 2">
            <a:extLst>
              <a:ext uri="{FF2B5EF4-FFF2-40B4-BE49-F238E27FC236}">
                <a16:creationId xmlns:a16="http://schemas.microsoft.com/office/drawing/2014/main" id="{741CD152-088B-4BDC-A623-0F8BBA219EBD}"/>
              </a:ext>
            </a:extLst>
          </p:cNvPr>
          <p:cNvSpPr>
            <a:spLocks noGrp="1"/>
          </p:cNvSpPr>
          <p:nvPr>
            <p:ph type="sldNum" sz="quarter" idx="4"/>
          </p:nvPr>
        </p:nvSpPr>
        <p:spPr/>
        <p:txBody>
          <a:bodyPr/>
          <a:lstStyle/>
          <a:p>
            <a:fld id="{9D4704D4-DAEA-4D4A-A9DC-4373E3AC7101}" type="slidenum">
              <a:rPr lang="en-GB" smtClean="0"/>
              <a:pPr/>
              <a:t>4</a:t>
            </a:fld>
            <a:endParaRPr lang="en-GB" dirty="0"/>
          </a:p>
        </p:txBody>
      </p:sp>
      <p:sp>
        <p:nvSpPr>
          <p:cNvPr id="6" name="Footer Placeholder 5">
            <a:extLst>
              <a:ext uri="{FF2B5EF4-FFF2-40B4-BE49-F238E27FC236}">
                <a16:creationId xmlns:a16="http://schemas.microsoft.com/office/drawing/2014/main" id="{586862DE-3F2B-4EAD-93E9-F6F6E0B8FC18}"/>
              </a:ext>
            </a:extLst>
          </p:cNvPr>
          <p:cNvSpPr>
            <a:spLocks noGrp="1"/>
          </p:cNvSpPr>
          <p:nvPr>
            <p:ph type="ftr" sz="quarter" idx="3"/>
          </p:nvPr>
        </p:nvSpPr>
        <p:spPr/>
        <p:txBody>
          <a:bodyPr/>
          <a:lstStyle/>
          <a:p>
            <a:r>
              <a:rPr lang="en-GB"/>
              <a:t>Copyright © AQA and its licensors. All rights reserved.</a:t>
            </a:r>
            <a:endParaRPr lang="en-US" dirty="0"/>
          </a:p>
        </p:txBody>
      </p:sp>
    </p:spTree>
    <p:extLst>
      <p:ext uri="{BB962C8B-B14F-4D97-AF65-F5344CB8AC3E}">
        <p14:creationId xmlns:p14="http://schemas.microsoft.com/office/powerpoint/2010/main" val="1660075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Differentiation</a:t>
            </a:r>
            <a:endParaRPr lang="en-GB" dirty="0"/>
          </a:p>
        </p:txBody>
      </p:sp>
      <p:sp>
        <p:nvSpPr>
          <p:cNvPr id="5" name="Content Placeholder 4"/>
          <p:cNvSpPr>
            <a:spLocks noGrp="1"/>
          </p:cNvSpPr>
          <p:nvPr>
            <p:ph idx="1"/>
          </p:nvPr>
        </p:nvSpPr>
        <p:spPr/>
        <p:txBody>
          <a:bodyPr/>
          <a:lstStyle/>
          <a:p>
            <a:r>
              <a:rPr lang="en-GB" b="1" dirty="0"/>
              <a:t>Differentiation</a:t>
            </a:r>
            <a:r>
              <a:rPr lang="en-GB" dirty="0"/>
              <a:t> is achieved when an assessment provides opportunities for students across the ability range to show what they know, understand and can do. This can be achieved:</a:t>
            </a:r>
          </a:p>
          <a:p>
            <a:pPr lvl="1" algn="ctr">
              <a:buFont typeface="Courier New" panose="02070309020205020404" pitchFamily="49" charset="0"/>
              <a:buChar char="o"/>
            </a:pPr>
            <a:r>
              <a:rPr lang="en-GB" sz="1800" dirty="0"/>
              <a:t>by </a:t>
            </a:r>
            <a:r>
              <a:rPr lang="en-GB" sz="1800" b="1" dirty="0"/>
              <a:t>outcome</a:t>
            </a:r>
            <a:r>
              <a:rPr lang="en-GB" sz="1800" dirty="0"/>
              <a:t> (as with the GCSE MFL Speaking and Writing exams), where different students respond at different identifiable levels to the same task </a:t>
            </a:r>
          </a:p>
          <a:p>
            <a:pPr lvl="1">
              <a:buFont typeface="Courier New" panose="02070309020205020404" pitchFamily="49" charset="0"/>
              <a:buChar char="o"/>
            </a:pPr>
            <a:r>
              <a:rPr lang="en-GB" sz="1800" dirty="0"/>
              <a:t>by </a:t>
            </a:r>
            <a:r>
              <a:rPr lang="en-GB" sz="1800" b="1" dirty="0"/>
              <a:t>task</a:t>
            </a:r>
            <a:r>
              <a:rPr lang="en-GB" sz="1800" dirty="0"/>
              <a:t>, where different students succeed on tasks pitched at different levels (as with the GCSE Listening and Reading exams).</a:t>
            </a:r>
          </a:p>
          <a:p>
            <a:endParaRPr lang="en-GB" dirty="0"/>
          </a:p>
          <a:p>
            <a:r>
              <a:rPr lang="en-GB" dirty="0"/>
              <a:t>By providing opportunities for </a:t>
            </a:r>
            <a:r>
              <a:rPr lang="en-GB" b="1" dirty="0"/>
              <a:t>differentiation</a:t>
            </a:r>
            <a:r>
              <a:rPr lang="en-GB" dirty="0"/>
              <a:t>, an assessment is likely to distinguish between students, by ensuring the entire mark range is used to separate students who provide strong and weak evidence of their learning, knowledge and skills.</a:t>
            </a:r>
          </a:p>
          <a:p>
            <a:endParaRPr lang="en-GB" dirty="0"/>
          </a:p>
          <a:p>
            <a:endParaRPr lang="en-GB" dirty="0"/>
          </a:p>
          <a:p>
            <a:endParaRPr lang="en-GB" dirty="0"/>
          </a:p>
          <a:p>
            <a:endParaRPr lang="en-GB" dirty="0"/>
          </a:p>
          <a:p>
            <a:pPr lvl="0"/>
            <a:endParaRPr lang="en-GB" dirty="0"/>
          </a:p>
        </p:txBody>
      </p:sp>
      <p:sp>
        <p:nvSpPr>
          <p:cNvPr id="3" name="Slide Number Placeholder 2">
            <a:extLst>
              <a:ext uri="{FF2B5EF4-FFF2-40B4-BE49-F238E27FC236}">
                <a16:creationId xmlns:a16="http://schemas.microsoft.com/office/drawing/2014/main" id="{51C6F2E0-B60D-458A-AF28-DB223F9B6214}"/>
              </a:ext>
            </a:extLst>
          </p:cNvPr>
          <p:cNvSpPr>
            <a:spLocks noGrp="1"/>
          </p:cNvSpPr>
          <p:nvPr>
            <p:ph type="sldNum" sz="quarter" idx="4"/>
          </p:nvPr>
        </p:nvSpPr>
        <p:spPr/>
        <p:txBody>
          <a:bodyPr/>
          <a:lstStyle/>
          <a:p>
            <a:fld id="{9D4704D4-DAEA-4D4A-A9DC-4373E3AC7101}" type="slidenum">
              <a:rPr lang="en-GB" smtClean="0"/>
              <a:pPr/>
              <a:t>5</a:t>
            </a:fld>
            <a:endParaRPr lang="en-GB" dirty="0"/>
          </a:p>
        </p:txBody>
      </p:sp>
      <p:sp>
        <p:nvSpPr>
          <p:cNvPr id="6" name="Footer Placeholder 5">
            <a:extLst>
              <a:ext uri="{FF2B5EF4-FFF2-40B4-BE49-F238E27FC236}">
                <a16:creationId xmlns:a16="http://schemas.microsoft.com/office/drawing/2014/main" id="{649B99E2-67DA-4C3A-A035-2E0A642A6925}"/>
              </a:ext>
            </a:extLst>
          </p:cNvPr>
          <p:cNvSpPr>
            <a:spLocks noGrp="1"/>
          </p:cNvSpPr>
          <p:nvPr>
            <p:ph type="ftr" sz="quarter" idx="3"/>
          </p:nvPr>
        </p:nvSpPr>
        <p:spPr/>
        <p:txBody>
          <a:bodyPr/>
          <a:lstStyle/>
          <a:p>
            <a:r>
              <a:rPr lang="en-GB"/>
              <a:t>Copyright © AQA and its licensors. All rights reserved.</a:t>
            </a:r>
            <a:endParaRPr lang="en-US" dirty="0"/>
          </a:p>
        </p:txBody>
      </p:sp>
    </p:spTree>
    <p:extLst>
      <p:ext uri="{BB962C8B-B14F-4D97-AF65-F5344CB8AC3E}">
        <p14:creationId xmlns:p14="http://schemas.microsoft.com/office/powerpoint/2010/main" val="4116993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Reliability</a:t>
            </a:r>
          </a:p>
        </p:txBody>
      </p:sp>
      <p:sp>
        <p:nvSpPr>
          <p:cNvPr id="5" name="Content Placeholder 4"/>
          <p:cNvSpPr>
            <a:spLocks noGrp="1"/>
          </p:cNvSpPr>
          <p:nvPr>
            <p:ph idx="1"/>
          </p:nvPr>
        </p:nvSpPr>
        <p:spPr>
          <a:xfrm>
            <a:off x="540000" y="1390648"/>
            <a:ext cx="8064000" cy="4415791"/>
          </a:xfrm>
        </p:spPr>
        <p:txBody>
          <a:bodyPr/>
          <a:lstStyle/>
          <a:p>
            <a:endParaRPr lang="en-GB" sz="2000" dirty="0"/>
          </a:p>
          <a:p>
            <a:r>
              <a:rPr lang="en-GB" b="1" dirty="0"/>
              <a:t>Short definition </a:t>
            </a:r>
            <a:r>
              <a:rPr lang="en-GB" dirty="0"/>
              <a:t>– how dependable, trustworthy and consistent the outcomes (marks) produced by the question are.</a:t>
            </a:r>
          </a:p>
          <a:p>
            <a:endParaRPr lang="en-GB" dirty="0"/>
          </a:p>
          <a:p>
            <a:r>
              <a:rPr lang="en-GB" dirty="0"/>
              <a:t>A question is said to be </a:t>
            </a:r>
            <a:r>
              <a:rPr lang="en-GB" b="1" dirty="0"/>
              <a:t>reliable</a:t>
            </a:r>
            <a:r>
              <a:rPr lang="en-GB" dirty="0"/>
              <a:t> if it produces </a:t>
            </a:r>
            <a:r>
              <a:rPr lang="en-GB" b="1" dirty="0"/>
              <a:t>similar results on different occasions and by different assessors.   </a:t>
            </a:r>
          </a:p>
          <a:p>
            <a:endParaRPr lang="en-GB" dirty="0"/>
          </a:p>
          <a:p>
            <a:r>
              <a:rPr lang="en-GB" dirty="0"/>
              <a:t>Reliability can be improved by ensuring that the mark scheme contains sufficient detail to facilitate the standardisation of marking between teachers/assessors.</a:t>
            </a:r>
          </a:p>
          <a:p>
            <a:endParaRPr lang="en-GB" dirty="0"/>
          </a:p>
          <a:p>
            <a:r>
              <a:rPr lang="en-GB" dirty="0"/>
              <a:t>If two students give the same answer but are given different scores by different teachers/assessors, then this indicates the mark scheme may be unreliable.</a:t>
            </a:r>
          </a:p>
          <a:p>
            <a:endParaRPr lang="en-GB" sz="2000" dirty="0"/>
          </a:p>
          <a:p>
            <a:pPr lvl="0"/>
            <a:endParaRPr lang="en-GB" sz="2000" dirty="0"/>
          </a:p>
        </p:txBody>
      </p:sp>
      <p:sp>
        <p:nvSpPr>
          <p:cNvPr id="3" name="Slide Number Placeholder 2">
            <a:extLst>
              <a:ext uri="{FF2B5EF4-FFF2-40B4-BE49-F238E27FC236}">
                <a16:creationId xmlns:a16="http://schemas.microsoft.com/office/drawing/2014/main" id="{D969FE8A-FBEB-4E34-87D8-D067D34D4070}"/>
              </a:ext>
            </a:extLst>
          </p:cNvPr>
          <p:cNvSpPr>
            <a:spLocks noGrp="1"/>
          </p:cNvSpPr>
          <p:nvPr>
            <p:ph type="sldNum" sz="quarter" idx="4"/>
          </p:nvPr>
        </p:nvSpPr>
        <p:spPr/>
        <p:txBody>
          <a:bodyPr/>
          <a:lstStyle/>
          <a:p>
            <a:fld id="{9D4704D4-DAEA-4D4A-A9DC-4373E3AC7101}" type="slidenum">
              <a:rPr lang="en-GB" smtClean="0"/>
              <a:pPr/>
              <a:t>6</a:t>
            </a:fld>
            <a:endParaRPr lang="en-GB" dirty="0"/>
          </a:p>
        </p:txBody>
      </p:sp>
      <p:sp>
        <p:nvSpPr>
          <p:cNvPr id="6" name="Footer Placeholder 5">
            <a:extLst>
              <a:ext uri="{FF2B5EF4-FFF2-40B4-BE49-F238E27FC236}">
                <a16:creationId xmlns:a16="http://schemas.microsoft.com/office/drawing/2014/main" id="{4C3CE01E-AC53-41C3-A87B-6959BDD31533}"/>
              </a:ext>
            </a:extLst>
          </p:cNvPr>
          <p:cNvSpPr>
            <a:spLocks noGrp="1"/>
          </p:cNvSpPr>
          <p:nvPr>
            <p:ph type="ftr" sz="quarter" idx="3"/>
          </p:nvPr>
        </p:nvSpPr>
        <p:spPr/>
        <p:txBody>
          <a:bodyPr/>
          <a:lstStyle/>
          <a:p>
            <a:r>
              <a:rPr lang="en-GB"/>
              <a:t>Copyright © AQA and its licensors. All rights reserved.</a:t>
            </a:r>
            <a:endParaRPr lang="en-US" dirty="0"/>
          </a:p>
        </p:txBody>
      </p:sp>
    </p:spTree>
    <p:extLst>
      <p:ext uri="{BB962C8B-B14F-4D97-AF65-F5344CB8AC3E}">
        <p14:creationId xmlns:p14="http://schemas.microsoft.com/office/powerpoint/2010/main" val="24152479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Reliability</a:t>
            </a:r>
          </a:p>
        </p:txBody>
      </p:sp>
      <p:sp>
        <p:nvSpPr>
          <p:cNvPr id="5" name="Content Placeholder 4"/>
          <p:cNvSpPr>
            <a:spLocks noGrp="1"/>
          </p:cNvSpPr>
          <p:nvPr>
            <p:ph idx="1"/>
          </p:nvPr>
        </p:nvSpPr>
        <p:spPr>
          <a:xfrm>
            <a:off x="540000" y="1682496"/>
            <a:ext cx="8064000" cy="4343399"/>
          </a:xfrm>
        </p:spPr>
        <p:txBody>
          <a:bodyPr/>
          <a:lstStyle/>
          <a:p>
            <a:endParaRPr lang="en-GB" sz="2000" dirty="0"/>
          </a:p>
          <a:p>
            <a:pPr marL="0" indent="0">
              <a:buNone/>
            </a:pPr>
            <a:endParaRPr lang="en-GB" sz="2000" dirty="0"/>
          </a:p>
          <a:p>
            <a:endParaRPr lang="en-GB" sz="2000" dirty="0"/>
          </a:p>
          <a:p>
            <a:endParaRPr lang="en-GB" sz="2000" dirty="0"/>
          </a:p>
          <a:p>
            <a:endParaRPr lang="en-GB" sz="2000" dirty="0"/>
          </a:p>
          <a:p>
            <a:endParaRPr lang="en-GB" sz="2000" dirty="0"/>
          </a:p>
          <a:p>
            <a:pPr marL="0" indent="0">
              <a:buNone/>
            </a:pPr>
            <a:endParaRPr lang="en-GB" dirty="0"/>
          </a:p>
          <a:p>
            <a:pPr marL="0" indent="0">
              <a:buNone/>
            </a:pPr>
            <a:endParaRPr lang="en-GB" dirty="0"/>
          </a:p>
          <a:p>
            <a:pPr marL="0" indent="0">
              <a:buNone/>
            </a:pPr>
            <a:endParaRPr lang="en-GB" dirty="0"/>
          </a:p>
          <a:p>
            <a:pPr marL="0" indent="0">
              <a:buNone/>
            </a:pPr>
            <a:r>
              <a:rPr lang="en-GB" dirty="0"/>
              <a:t>What can you buy here?  Give </a:t>
            </a:r>
            <a:r>
              <a:rPr lang="en-GB" b="1" dirty="0"/>
              <a:t>one </a:t>
            </a:r>
            <a:r>
              <a:rPr lang="en-GB" dirty="0"/>
              <a:t>detail.</a:t>
            </a:r>
          </a:p>
          <a:p>
            <a:pPr marL="0" indent="0">
              <a:buNone/>
            </a:pPr>
            <a:r>
              <a:rPr lang="en-GB" dirty="0"/>
              <a:t>  </a:t>
            </a:r>
          </a:p>
          <a:p>
            <a:pPr marL="0" indent="0">
              <a:buNone/>
            </a:pPr>
            <a:r>
              <a:rPr lang="en-GB" dirty="0"/>
              <a:t>……………………………………………………………….. (1 mark)</a:t>
            </a:r>
          </a:p>
          <a:p>
            <a:pPr marL="0" indent="0">
              <a:buNone/>
            </a:pPr>
            <a:r>
              <a:rPr lang="en-GB" sz="2000" dirty="0"/>
              <a:t> </a:t>
            </a:r>
          </a:p>
          <a:p>
            <a:pPr marL="0" indent="0">
              <a:buNone/>
            </a:pPr>
            <a:r>
              <a:rPr lang="en-GB" sz="2000" dirty="0"/>
              <a:t> </a:t>
            </a:r>
          </a:p>
          <a:p>
            <a:endParaRPr lang="en-GB" sz="2000" dirty="0"/>
          </a:p>
          <a:p>
            <a:endParaRPr lang="en-GB" sz="2000" dirty="0"/>
          </a:p>
          <a:p>
            <a:pPr lvl="0"/>
            <a:endParaRPr lang="en-GB" sz="2000" dirty="0"/>
          </a:p>
        </p:txBody>
      </p:sp>
      <p:graphicFrame>
        <p:nvGraphicFramePr>
          <p:cNvPr id="6" name="Table 5">
            <a:extLst>
              <a:ext uri="{FF2B5EF4-FFF2-40B4-BE49-F238E27FC236}">
                <a16:creationId xmlns:a16="http://schemas.microsoft.com/office/drawing/2014/main" id="{026CFC15-C0BC-4E5C-9E15-3A2AD3A9E0A6}"/>
              </a:ext>
            </a:extLst>
          </p:cNvPr>
          <p:cNvGraphicFramePr>
            <a:graphicFrameLocks noGrp="1"/>
          </p:cNvGraphicFramePr>
          <p:nvPr>
            <p:extLst/>
          </p:nvPr>
        </p:nvGraphicFramePr>
        <p:xfrm>
          <a:off x="2249424" y="2011680"/>
          <a:ext cx="4983479" cy="1261873"/>
        </p:xfrm>
        <a:graphic>
          <a:graphicData uri="http://schemas.openxmlformats.org/drawingml/2006/table">
            <a:tbl>
              <a:tblPr firstRow="1" firstCol="1" bandRow="1">
                <a:tableStyleId>{5C22544A-7EE6-4342-B048-85BDC9FD1C3A}</a:tableStyleId>
              </a:tblPr>
              <a:tblGrid>
                <a:gridCol w="4983479">
                  <a:extLst>
                    <a:ext uri="{9D8B030D-6E8A-4147-A177-3AD203B41FA5}">
                      <a16:colId xmlns:a16="http://schemas.microsoft.com/office/drawing/2014/main" val="4108711613"/>
                    </a:ext>
                  </a:extLst>
                </a:gridCol>
              </a:tblGrid>
              <a:tr h="1261873">
                <a:tc>
                  <a:txBody>
                    <a:bodyPr/>
                    <a:lstStyle/>
                    <a:p>
                      <a:pPr>
                        <a:lnSpc>
                          <a:spcPct val="107000"/>
                        </a:lnSpc>
                        <a:spcAft>
                          <a:spcPts val="0"/>
                        </a:spcAft>
                      </a:pPr>
                      <a:r>
                        <a:rPr lang="en-GB" sz="1100" dirty="0">
                          <a:effectLst/>
                        </a:rPr>
                        <a:t> </a:t>
                      </a:r>
                    </a:p>
                    <a:p>
                      <a:pPr algn="ctr">
                        <a:lnSpc>
                          <a:spcPct val="107000"/>
                        </a:lnSpc>
                        <a:spcAft>
                          <a:spcPts val="0"/>
                        </a:spcAft>
                      </a:pPr>
                      <a:endParaRPr lang="en-GB" sz="1400" dirty="0">
                        <a:effectLst/>
                      </a:endParaRPr>
                    </a:p>
                    <a:p>
                      <a:pPr algn="ctr">
                        <a:lnSpc>
                          <a:spcPct val="107000"/>
                        </a:lnSpc>
                        <a:spcAft>
                          <a:spcPts val="0"/>
                        </a:spcAft>
                      </a:pPr>
                      <a:r>
                        <a:rPr lang="en-GB" sz="2600" dirty="0">
                          <a:effectLst/>
                        </a:rPr>
                        <a:t>BOULANGERIE</a:t>
                      </a:r>
                      <a:endParaRPr lang="en-GB" sz="1100" dirty="0">
                        <a:effectLst/>
                      </a:endParaRPr>
                    </a:p>
                    <a:p>
                      <a:pPr>
                        <a:lnSpc>
                          <a:spcPct val="107000"/>
                        </a:lnSpc>
                        <a:spcAft>
                          <a:spcPts val="0"/>
                        </a:spcAft>
                      </a:pPr>
                      <a:r>
                        <a:rPr lang="en-GB" sz="1100" dirty="0">
                          <a:effectLst/>
                        </a:rPr>
                        <a:t> </a:t>
                      </a:r>
                      <a:endParaRPr lang="en-GB" sz="1100" dirty="0">
                        <a:effectLst/>
                        <a:latin typeface="Calibri" panose="020F0502020204030204" pitchFamily="34" charset="0"/>
                        <a:ea typeface="DengXian" panose="02010600030101010101" pitchFamily="2" charset="-122"/>
                        <a:cs typeface="Arial" panose="020B0604020202020204" pitchFamily="34" charset="0"/>
                      </a:endParaRPr>
                    </a:p>
                  </a:txBody>
                  <a:tcPr marL="68580" marR="68580" marT="0" marB="0"/>
                </a:tc>
                <a:extLst>
                  <a:ext uri="{0D108BD9-81ED-4DB2-BD59-A6C34878D82A}">
                    <a16:rowId xmlns:a16="http://schemas.microsoft.com/office/drawing/2014/main" val="761046803"/>
                  </a:ext>
                </a:extLst>
              </a:tr>
            </a:tbl>
          </a:graphicData>
        </a:graphic>
      </p:graphicFrame>
      <p:sp>
        <p:nvSpPr>
          <p:cNvPr id="3" name="Slide Number Placeholder 2">
            <a:extLst>
              <a:ext uri="{FF2B5EF4-FFF2-40B4-BE49-F238E27FC236}">
                <a16:creationId xmlns:a16="http://schemas.microsoft.com/office/drawing/2014/main" id="{AC59F43C-7F10-4F9B-856D-5CBE9A0B430A}"/>
              </a:ext>
            </a:extLst>
          </p:cNvPr>
          <p:cNvSpPr>
            <a:spLocks noGrp="1"/>
          </p:cNvSpPr>
          <p:nvPr>
            <p:ph type="sldNum" sz="quarter" idx="4"/>
          </p:nvPr>
        </p:nvSpPr>
        <p:spPr/>
        <p:txBody>
          <a:bodyPr/>
          <a:lstStyle/>
          <a:p>
            <a:fld id="{9D4704D4-DAEA-4D4A-A9DC-4373E3AC7101}" type="slidenum">
              <a:rPr lang="en-GB" smtClean="0"/>
              <a:pPr/>
              <a:t>7</a:t>
            </a:fld>
            <a:endParaRPr lang="en-GB" dirty="0"/>
          </a:p>
        </p:txBody>
      </p:sp>
      <p:sp>
        <p:nvSpPr>
          <p:cNvPr id="7" name="Footer Placeholder 6">
            <a:extLst>
              <a:ext uri="{FF2B5EF4-FFF2-40B4-BE49-F238E27FC236}">
                <a16:creationId xmlns:a16="http://schemas.microsoft.com/office/drawing/2014/main" id="{68FD2C51-857C-4CEC-A98A-AF7A898E9327}"/>
              </a:ext>
            </a:extLst>
          </p:cNvPr>
          <p:cNvSpPr>
            <a:spLocks noGrp="1"/>
          </p:cNvSpPr>
          <p:nvPr>
            <p:ph type="ftr" sz="quarter" idx="3"/>
          </p:nvPr>
        </p:nvSpPr>
        <p:spPr/>
        <p:txBody>
          <a:bodyPr/>
          <a:lstStyle/>
          <a:p>
            <a:r>
              <a:rPr lang="en-GB"/>
              <a:t>Copyright © AQA and its licensors. All rights reserved.</a:t>
            </a:r>
            <a:endParaRPr lang="en-US" dirty="0"/>
          </a:p>
        </p:txBody>
      </p:sp>
    </p:spTree>
    <p:extLst>
      <p:ext uri="{BB962C8B-B14F-4D97-AF65-F5344CB8AC3E}">
        <p14:creationId xmlns:p14="http://schemas.microsoft.com/office/powerpoint/2010/main" val="34316005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Reliability</a:t>
            </a:r>
            <a:endParaRPr lang="en-GB" dirty="0"/>
          </a:p>
        </p:txBody>
      </p:sp>
      <p:sp>
        <p:nvSpPr>
          <p:cNvPr id="5" name="Content Placeholder 4"/>
          <p:cNvSpPr>
            <a:spLocks noGrp="1"/>
          </p:cNvSpPr>
          <p:nvPr>
            <p:ph idx="1"/>
          </p:nvPr>
        </p:nvSpPr>
        <p:spPr/>
        <p:txBody>
          <a:bodyPr/>
          <a:lstStyle/>
          <a:p>
            <a:pPr marL="0" indent="0">
              <a:buNone/>
            </a:pPr>
            <a:r>
              <a:rPr lang="en-GB" b="1" dirty="0"/>
              <a:t>Mark scheme</a:t>
            </a:r>
          </a:p>
          <a:p>
            <a:endParaRPr lang="en-GB" dirty="0"/>
          </a:p>
          <a:p>
            <a:pPr marL="0" indent="0">
              <a:buNone/>
            </a:pPr>
            <a:r>
              <a:rPr lang="en-GB" dirty="0"/>
              <a:t>Answer = bread (1 mark)</a:t>
            </a:r>
          </a:p>
          <a:p>
            <a:pPr lvl="0"/>
            <a:endParaRPr lang="en-GB" dirty="0"/>
          </a:p>
          <a:p>
            <a:pPr marL="0" lvl="0" indent="0">
              <a:buNone/>
            </a:pPr>
            <a:r>
              <a:rPr lang="en-GB" dirty="0"/>
              <a:t>To achieve </a:t>
            </a:r>
            <a:r>
              <a:rPr lang="en-GB" b="1" dirty="0"/>
              <a:t>reliability</a:t>
            </a:r>
            <a:r>
              <a:rPr lang="en-GB" dirty="0"/>
              <a:t>, what’s wrong with this mark scheme?  </a:t>
            </a:r>
          </a:p>
        </p:txBody>
      </p:sp>
      <p:sp>
        <p:nvSpPr>
          <p:cNvPr id="3" name="Slide Number Placeholder 2">
            <a:extLst>
              <a:ext uri="{FF2B5EF4-FFF2-40B4-BE49-F238E27FC236}">
                <a16:creationId xmlns:a16="http://schemas.microsoft.com/office/drawing/2014/main" id="{9D1D1866-868A-4C51-9F09-B877E15448AB}"/>
              </a:ext>
            </a:extLst>
          </p:cNvPr>
          <p:cNvSpPr>
            <a:spLocks noGrp="1"/>
          </p:cNvSpPr>
          <p:nvPr>
            <p:ph type="sldNum" sz="quarter" idx="4"/>
          </p:nvPr>
        </p:nvSpPr>
        <p:spPr/>
        <p:txBody>
          <a:bodyPr/>
          <a:lstStyle/>
          <a:p>
            <a:fld id="{9D4704D4-DAEA-4D4A-A9DC-4373E3AC7101}" type="slidenum">
              <a:rPr lang="en-GB" smtClean="0"/>
              <a:pPr/>
              <a:t>8</a:t>
            </a:fld>
            <a:endParaRPr lang="en-GB" dirty="0"/>
          </a:p>
        </p:txBody>
      </p:sp>
      <p:sp>
        <p:nvSpPr>
          <p:cNvPr id="6" name="Footer Placeholder 5">
            <a:extLst>
              <a:ext uri="{FF2B5EF4-FFF2-40B4-BE49-F238E27FC236}">
                <a16:creationId xmlns:a16="http://schemas.microsoft.com/office/drawing/2014/main" id="{35E1A6ED-8ED4-457E-B780-2234880DAA98}"/>
              </a:ext>
            </a:extLst>
          </p:cNvPr>
          <p:cNvSpPr>
            <a:spLocks noGrp="1"/>
          </p:cNvSpPr>
          <p:nvPr>
            <p:ph type="ftr" sz="quarter" idx="3"/>
          </p:nvPr>
        </p:nvSpPr>
        <p:spPr/>
        <p:txBody>
          <a:bodyPr/>
          <a:lstStyle/>
          <a:p>
            <a:r>
              <a:rPr lang="en-GB"/>
              <a:t>Copyright © AQA and its licensors. All rights reserved.</a:t>
            </a:r>
            <a:endParaRPr lang="en-US" dirty="0"/>
          </a:p>
        </p:txBody>
      </p:sp>
    </p:spTree>
    <p:extLst>
      <p:ext uri="{BB962C8B-B14F-4D97-AF65-F5344CB8AC3E}">
        <p14:creationId xmlns:p14="http://schemas.microsoft.com/office/powerpoint/2010/main" val="474019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Reliability</a:t>
            </a:r>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738509994"/>
              </p:ext>
            </p:extLst>
          </p:nvPr>
        </p:nvGraphicFramePr>
        <p:xfrm>
          <a:off x="540000" y="1234441"/>
          <a:ext cx="8045200" cy="4643079"/>
        </p:xfrm>
        <a:graphic>
          <a:graphicData uri="http://schemas.openxmlformats.org/drawingml/2006/table">
            <a:tbl>
              <a:tblPr firstRow="1" firstCol="1" bandRow="1">
                <a:tableStyleId>{5C22544A-7EE6-4342-B048-85BDC9FD1C3A}</a:tableStyleId>
              </a:tblPr>
              <a:tblGrid>
                <a:gridCol w="2622399">
                  <a:extLst>
                    <a:ext uri="{9D8B030D-6E8A-4147-A177-3AD203B41FA5}">
                      <a16:colId xmlns:a16="http://schemas.microsoft.com/office/drawing/2014/main" val="20000"/>
                    </a:ext>
                  </a:extLst>
                </a:gridCol>
                <a:gridCol w="1130264">
                  <a:extLst>
                    <a:ext uri="{9D8B030D-6E8A-4147-A177-3AD203B41FA5}">
                      <a16:colId xmlns:a16="http://schemas.microsoft.com/office/drawing/2014/main" val="20001"/>
                    </a:ext>
                  </a:extLst>
                </a:gridCol>
                <a:gridCol w="3388297">
                  <a:extLst>
                    <a:ext uri="{9D8B030D-6E8A-4147-A177-3AD203B41FA5}">
                      <a16:colId xmlns:a16="http://schemas.microsoft.com/office/drawing/2014/main" val="20002"/>
                    </a:ext>
                  </a:extLst>
                </a:gridCol>
                <a:gridCol w="904240">
                  <a:extLst>
                    <a:ext uri="{9D8B030D-6E8A-4147-A177-3AD203B41FA5}">
                      <a16:colId xmlns:a16="http://schemas.microsoft.com/office/drawing/2014/main" val="20003"/>
                    </a:ext>
                  </a:extLst>
                </a:gridCol>
              </a:tblGrid>
              <a:tr h="467890">
                <a:tc>
                  <a:txBody>
                    <a:bodyPr/>
                    <a:lstStyle/>
                    <a:p>
                      <a:pPr algn="ctr">
                        <a:lnSpc>
                          <a:spcPct val="150000"/>
                        </a:lnSpc>
                        <a:spcAft>
                          <a:spcPts val="0"/>
                        </a:spcAft>
                      </a:pPr>
                      <a:r>
                        <a:rPr lang="en-GB" sz="1800" dirty="0">
                          <a:effectLst/>
                        </a:rPr>
                        <a:t>Accept</a:t>
                      </a:r>
                      <a:endParaRPr lang="en-GB" sz="1800" dirty="0">
                        <a:effectLst/>
                        <a:latin typeface="Verdana"/>
                        <a:ea typeface="Times New Roman"/>
                        <a:cs typeface="Times New Roman"/>
                      </a:endParaRPr>
                    </a:p>
                  </a:txBody>
                  <a:tcPr marL="68580" marR="68580" marT="0" marB="0"/>
                </a:tc>
                <a:tc>
                  <a:txBody>
                    <a:bodyPr/>
                    <a:lstStyle/>
                    <a:p>
                      <a:pPr algn="ctr">
                        <a:lnSpc>
                          <a:spcPct val="150000"/>
                        </a:lnSpc>
                        <a:spcAft>
                          <a:spcPts val="0"/>
                        </a:spcAft>
                      </a:pPr>
                      <a:r>
                        <a:rPr lang="en-GB" sz="1800" dirty="0">
                          <a:effectLst/>
                        </a:rPr>
                        <a:t>Reject</a:t>
                      </a:r>
                      <a:endParaRPr lang="en-GB" sz="1800" dirty="0">
                        <a:effectLst/>
                        <a:latin typeface="Verdana"/>
                        <a:ea typeface="Times New Roman"/>
                        <a:cs typeface="Times New Roman"/>
                      </a:endParaRPr>
                    </a:p>
                  </a:txBody>
                  <a:tcPr marL="68580" marR="68580" marT="0" marB="0"/>
                </a:tc>
                <a:tc>
                  <a:txBody>
                    <a:bodyPr/>
                    <a:lstStyle/>
                    <a:p>
                      <a:pPr algn="ctr">
                        <a:lnSpc>
                          <a:spcPct val="150000"/>
                        </a:lnSpc>
                        <a:spcAft>
                          <a:spcPts val="0"/>
                        </a:spcAft>
                      </a:pPr>
                      <a:r>
                        <a:rPr lang="en-GB" sz="1800" dirty="0">
                          <a:effectLst/>
                        </a:rPr>
                        <a:t>Notes</a:t>
                      </a:r>
                      <a:endParaRPr lang="en-GB" sz="1800" dirty="0">
                        <a:effectLst/>
                        <a:latin typeface="Verdana"/>
                        <a:ea typeface="Times New Roman"/>
                        <a:cs typeface="Times New Roman"/>
                      </a:endParaRPr>
                    </a:p>
                  </a:txBody>
                  <a:tcPr marL="68580" marR="68580" marT="0" marB="0"/>
                </a:tc>
                <a:tc>
                  <a:txBody>
                    <a:bodyPr/>
                    <a:lstStyle/>
                    <a:p>
                      <a:pPr algn="ctr">
                        <a:lnSpc>
                          <a:spcPct val="150000"/>
                        </a:lnSpc>
                        <a:spcAft>
                          <a:spcPts val="0"/>
                        </a:spcAft>
                      </a:pPr>
                      <a:r>
                        <a:rPr lang="en-GB" sz="1800" dirty="0">
                          <a:effectLst/>
                        </a:rPr>
                        <a:t>Marks</a:t>
                      </a:r>
                      <a:endParaRPr lang="en-GB" sz="1800" dirty="0">
                        <a:effectLst/>
                        <a:latin typeface="Verdana"/>
                        <a:ea typeface="Times New Roman"/>
                        <a:cs typeface="Times New Roman"/>
                      </a:endParaRPr>
                    </a:p>
                  </a:txBody>
                  <a:tcPr marL="68580" marR="68580" marT="0" marB="0"/>
                </a:tc>
                <a:extLst>
                  <a:ext uri="{0D108BD9-81ED-4DB2-BD59-A6C34878D82A}">
                    <a16:rowId xmlns:a16="http://schemas.microsoft.com/office/drawing/2014/main" val="10000"/>
                  </a:ext>
                </a:extLst>
              </a:tr>
              <a:tr h="4030958">
                <a:tc>
                  <a:txBody>
                    <a:bodyPr/>
                    <a:lstStyle/>
                    <a:p>
                      <a:pPr>
                        <a:lnSpc>
                          <a:spcPct val="150000"/>
                        </a:lnSpc>
                        <a:spcAft>
                          <a:spcPts val="0"/>
                        </a:spcAft>
                      </a:pPr>
                      <a:r>
                        <a:rPr lang="en-GB" sz="1100" dirty="0">
                          <a:effectLst/>
                        </a:rPr>
                        <a:t> </a:t>
                      </a:r>
                    </a:p>
                    <a:p>
                      <a:pPr>
                        <a:lnSpc>
                          <a:spcPct val="150000"/>
                        </a:lnSpc>
                        <a:spcAft>
                          <a:spcPts val="0"/>
                        </a:spcAft>
                      </a:pPr>
                      <a:r>
                        <a:rPr lang="en-GB" sz="1800" dirty="0">
                          <a:effectLst/>
                        </a:rPr>
                        <a:t>Bread/cakes/baguette/ bread rolls/bread buns/croissants/ pastries</a:t>
                      </a:r>
                    </a:p>
                    <a:p>
                      <a:pPr>
                        <a:lnSpc>
                          <a:spcPct val="150000"/>
                        </a:lnSpc>
                        <a:spcAft>
                          <a:spcPts val="0"/>
                        </a:spcAft>
                      </a:pPr>
                      <a:endParaRPr lang="en-GB" sz="1100" dirty="0">
                        <a:effectLst/>
                      </a:endParaRPr>
                    </a:p>
                    <a:p>
                      <a:pPr>
                        <a:lnSpc>
                          <a:spcPct val="150000"/>
                        </a:lnSpc>
                        <a:spcAft>
                          <a:spcPts val="0"/>
                        </a:spcAft>
                      </a:pPr>
                      <a:endParaRPr lang="en-GB" sz="1100" dirty="0">
                        <a:effectLst/>
                        <a:latin typeface="Verdana"/>
                        <a:ea typeface="Times New Roman"/>
                        <a:cs typeface="Times New Roman"/>
                      </a:endParaRPr>
                    </a:p>
                    <a:p>
                      <a:pPr>
                        <a:lnSpc>
                          <a:spcPct val="150000"/>
                        </a:lnSpc>
                        <a:spcAft>
                          <a:spcPts val="0"/>
                        </a:spcAft>
                      </a:pPr>
                      <a:endParaRPr lang="en-GB" sz="1100" dirty="0">
                        <a:effectLst/>
                        <a:latin typeface="Verdana"/>
                        <a:ea typeface="Times New Roman"/>
                        <a:cs typeface="Times New Roman"/>
                      </a:endParaRPr>
                    </a:p>
                  </a:txBody>
                  <a:tcPr marL="68580" marR="68580" marT="0" marB="0"/>
                </a:tc>
                <a:tc>
                  <a:txBody>
                    <a:bodyPr/>
                    <a:lstStyle/>
                    <a:p>
                      <a:pPr>
                        <a:lnSpc>
                          <a:spcPct val="150000"/>
                        </a:lnSpc>
                        <a:spcAft>
                          <a:spcPts val="0"/>
                        </a:spcAft>
                      </a:pPr>
                      <a:r>
                        <a:rPr lang="en-GB" sz="1100" dirty="0">
                          <a:effectLst/>
                        </a:rPr>
                        <a:t> </a:t>
                      </a:r>
                    </a:p>
                    <a:p>
                      <a:pPr>
                        <a:lnSpc>
                          <a:spcPct val="150000"/>
                        </a:lnSpc>
                        <a:spcAft>
                          <a:spcPts val="0"/>
                        </a:spcAft>
                      </a:pPr>
                      <a:r>
                        <a:rPr lang="en-GB" sz="1800" dirty="0">
                          <a:effectLst/>
                        </a:rPr>
                        <a:t>food</a:t>
                      </a:r>
                    </a:p>
                    <a:p>
                      <a:pPr>
                        <a:lnSpc>
                          <a:spcPct val="150000"/>
                        </a:lnSpc>
                        <a:spcAft>
                          <a:spcPts val="0"/>
                        </a:spcAft>
                      </a:pPr>
                      <a:r>
                        <a:rPr lang="en-GB" sz="1100" dirty="0">
                          <a:effectLst/>
                        </a:rPr>
                        <a:t> </a:t>
                      </a:r>
                      <a:endParaRPr lang="en-GB" sz="1100" dirty="0">
                        <a:effectLst/>
                        <a:latin typeface="Verdana"/>
                        <a:ea typeface="Times New Roman"/>
                        <a:cs typeface="Times New Roman"/>
                      </a:endParaRPr>
                    </a:p>
                  </a:txBody>
                  <a:tcPr marL="68580" marR="68580" marT="0" marB="0"/>
                </a:tc>
                <a:tc>
                  <a:txBody>
                    <a:bodyPr/>
                    <a:lstStyle/>
                    <a:p>
                      <a:pPr>
                        <a:lnSpc>
                          <a:spcPct val="150000"/>
                        </a:lnSpc>
                        <a:spcAft>
                          <a:spcPts val="0"/>
                        </a:spcAft>
                      </a:pPr>
                      <a:r>
                        <a:rPr lang="en-GB" sz="1100" dirty="0">
                          <a:effectLst/>
                        </a:rPr>
                        <a:t> </a:t>
                      </a:r>
                    </a:p>
                    <a:p>
                      <a:pPr>
                        <a:lnSpc>
                          <a:spcPct val="150000"/>
                        </a:lnSpc>
                        <a:spcAft>
                          <a:spcPts val="0"/>
                        </a:spcAft>
                      </a:pPr>
                      <a:r>
                        <a:rPr lang="en-GB" sz="1800" dirty="0">
                          <a:effectLst/>
                        </a:rPr>
                        <a:t>Accept any other valid bread product which demonstrates understanding of ‘boulangerie’</a:t>
                      </a:r>
                      <a:r>
                        <a:rPr lang="en-GB" sz="1800" dirty="0">
                          <a:effectLst/>
                          <a:latin typeface="Verdana"/>
                          <a:cs typeface="Times New Roman"/>
                        </a:rPr>
                        <a:t>: </a:t>
                      </a:r>
                    </a:p>
                    <a:p>
                      <a:pPr>
                        <a:lnSpc>
                          <a:spcPct val="150000"/>
                        </a:lnSpc>
                        <a:spcAft>
                          <a:spcPts val="0"/>
                        </a:spcAft>
                      </a:pPr>
                      <a:r>
                        <a:rPr lang="en-GB" sz="1800" dirty="0" err="1">
                          <a:solidFill>
                            <a:schemeClr val="tx1"/>
                          </a:solidFill>
                          <a:effectLst/>
                          <a:latin typeface="Verdana"/>
                          <a:cs typeface="Times New Roman"/>
                        </a:rPr>
                        <a:t>Eg</a:t>
                      </a:r>
                      <a:r>
                        <a:rPr lang="en-GB" sz="1800" dirty="0">
                          <a:solidFill>
                            <a:schemeClr val="tx1"/>
                          </a:solidFill>
                          <a:effectLst/>
                          <a:latin typeface="Verdana"/>
                          <a:cs typeface="Times New Roman"/>
                        </a:rPr>
                        <a:t> </a:t>
                      </a:r>
                      <a:r>
                        <a:rPr lang="en-GB" sz="1800" b="0" kern="1200" dirty="0" err="1">
                          <a:solidFill>
                            <a:schemeClr val="tx1"/>
                          </a:solidFill>
                          <a:effectLst/>
                          <a:latin typeface="+mn-lt"/>
                          <a:ea typeface="+mn-ea"/>
                          <a:cs typeface="+mn-cs"/>
                        </a:rPr>
                        <a:t>barm</a:t>
                      </a:r>
                      <a:r>
                        <a:rPr lang="en-GB" sz="1800" b="0" kern="1200" dirty="0">
                          <a:solidFill>
                            <a:schemeClr val="tx1"/>
                          </a:solidFill>
                          <a:effectLst/>
                          <a:latin typeface="+mn-lt"/>
                          <a:ea typeface="+mn-ea"/>
                          <a:cs typeface="+mn-cs"/>
                        </a:rPr>
                        <a:t> (cakes), batches, flatties, cobs, baps, stotties/</a:t>
                      </a:r>
                      <a:r>
                        <a:rPr lang="en-GB" sz="1800" b="0" kern="1200" dirty="0" err="1">
                          <a:solidFill>
                            <a:schemeClr val="tx1"/>
                          </a:solidFill>
                          <a:effectLst/>
                          <a:latin typeface="+mn-lt"/>
                          <a:ea typeface="+mn-ea"/>
                          <a:cs typeface="+mn-cs"/>
                        </a:rPr>
                        <a:t>stotty</a:t>
                      </a:r>
                      <a:r>
                        <a:rPr lang="en-GB" sz="1800" b="0" kern="1200" dirty="0">
                          <a:solidFill>
                            <a:schemeClr val="tx1"/>
                          </a:solidFill>
                          <a:effectLst/>
                          <a:latin typeface="+mn-lt"/>
                          <a:ea typeface="+mn-ea"/>
                          <a:cs typeface="+mn-cs"/>
                        </a:rPr>
                        <a:t> cakes, oven bottoms, muffins, bread cakes, </a:t>
                      </a:r>
                      <a:r>
                        <a:rPr lang="en-GB" sz="1800" b="0" kern="1200" dirty="0" err="1">
                          <a:solidFill>
                            <a:schemeClr val="tx1"/>
                          </a:solidFill>
                          <a:effectLst/>
                          <a:latin typeface="+mn-lt"/>
                          <a:ea typeface="+mn-ea"/>
                          <a:cs typeface="+mn-cs"/>
                        </a:rPr>
                        <a:t>nudgers</a:t>
                      </a:r>
                      <a:r>
                        <a:rPr lang="en-GB" sz="1800" b="0" kern="1200" dirty="0">
                          <a:solidFill>
                            <a:schemeClr val="tx1"/>
                          </a:solidFill>
                          <a:effectLst/>
                          <a:latin typeface="+mn-lt"/>
                          <a:ea typeface="+mn-ea"/>
                          <a:cs typeface="+mn-cs"/>
                        </a:rPr>
                        <a:t>, </a:t>
                      </a:r>
                      <a:r>
                        <a:rPr lang="en-GB" sz="1800" b="0" kern="1200" dirty="0" err="1">
                          <a:solidFill>
                            <a:schemeClr val="tx1"/>
                          </a:solidFill>
                          <a:effectLst/>
                          <a:latin typeface="+mn-lt"/>
                          <a:ea typeface="+mn-ea"/>
                          <a:cs typeface="+mn-cs"/>
                        </a:rPr>
                        <a:t>blaas</a:t>
                      </a:r>
                      <a:r>
                        <a:rPr lang="en-GB" sz="1800" b="0" kern="1200" dirty="0">
                          <a:solidFill>
                            <a:schemeClr val="tx1"/>
                          </a:solidFill>
                          <a:effectLst/>
                          <a:latin typeface="+mn-lt"/>
                          <a:ea typeface="+mn-ea"/>
                          <a:cs typeface="+mn-cs"/>
                        </a:rPr>
                        <a:t>, </a:t>
                      </a:r>
                      <a:r>
                        <a:rPr lang="en-GB" sz="1800" b="0" kern="1200" dirty="0" err="1">
                          <a:solidFill>
                            <a:schemeClr val="tx1"/>
                          </a:solidFill>
                          <a:effectLst/>
                          <a:latin typeface="+mn-lt"/>
                          <a:ea typeface="+mn-ea"/>
                          <a:cs typeface="+mn-cs"/>
                        </a:rPr>
                        <a:t>fadgies</a:t>
                      </a:r>
                      <a:r>
                        <a:rPr lang="en-GB" sz="1800" b="0" kern="1200" dirty="0">
                          <a:solidFill>
                            <a:schemeClr val="tx1"/>
                          </a:solidFill>
                          <a:effectLst/>
                          <a:latin typeface="+mn-lt"/>
                          <a:ea typeface="+mn-ea"/>
                          <a:cs typeface="+mn-cs"/>
                        </a:rPr>
                        <a:t>, </a:t>
                      </a:r>
                      <a:r>
                        <a:rPr lang="en-GB" sz="1800" b="0" kern="1200" dirty="0" err="1">
                          <a:solidFill>
                            <a:schemeClr val="tx1"/>
                          </a:solidFill>
                          <a:effectLst/>
                          <a:latin typeface="+mn-lt"/>
                          <a:ea typeface="+mn-ea"/>
                          <a:cs typeface="+mn-cs"/>
                        </a:rPr>
                        <a:t>scufflers</a:t>
                      </a:r>
                      <a:r>
                        <a:rPr lang="en-GB" sz="1800" b="0" kern="1200" dirty="0">
                          <a:solidFill>
                            <a:schemeClr val="tx1"/>
                          </a:solidFill>
                          <a:effectLst/>
                          <a:latin typeface="+mn-lt"/>
                          <a:ea typeface="+mn-ea"/>
                          <a:cs typeface="+mn-cs"/>
                        </a:rPr>
                        <a:t> […]</a:t>
                      </a:r>
                      <a:endParaRPr lang="en-GB" sz="1800" b="0" dirty="0">
                        <a:solidFill>
                          <a:schemeClr val="tx1"/>
                        </a:solidFill>
                        <a:effectLst/>
                      </a:endParaRPr>
                    </a:p>
                    <a:p>
                      <a:pPr>
                        <a:lnSpc>
                          <a:spcPct val="150000"/>
                        </a:lnSpc>
                        <a:spcAft>
                          <a:spcPts val="0"/>
                        </a:spcAft>
                      </a:pPr>
                      <a:endParaRPr lang="en-GB" sz="1100" dirty="0">
                        <a:effectLst/>
                      </a:endParaRPr>
                    </a:p>
                  </a:txBody>
                  <a:tcPr marL="68580" marR="68580" marT="0" marB="0"/>
                </a:tc>
                <a:tc>
                  <a:txBody>
                    <a:bodyPr/>
                    <a:lstStyle/>
                    <a:p>
                      <a:pPr algn="ctr">
                        <a:lnSpc>
                          <a:spcPct val="150000"/>
                        </a:lnSpc>
                        <a:spcAft>
                          <a:spcPts val="0"/>
                        </a:spcAft>
                      </a:pPr>
                      <a:r>
                        <a:rPr lang="en-GB" sz="1100" dirty="0">
                          <a:effectLst/>
                        </a:rPr>
                        <a:t> </a:t>
                      </a:r>
                    </a:p>
                    <a:p>
                      <a:pPr algn="ctr">
                        <a:lnSpc>
                          <a:spcPct val="150000"/>
                        </a:lnSpc>
                        <a:spcAft>
                          <a:spcPts val="0"/>
                        </a:spcAft>
                      </a:pPr>
                      <a:r>
                        <a:rPr lang="en-GB" sz="1100" dirty="0">
                          <a:effectLst/>
                        </a:rPr>
                        <a:t>1</a:t>
                      </a:r>
                      <a:endParaRPr lang="en-GB" sz="1100" dirty="0">
                        <a:effectLst/>
                        <a:latin typeface="Verdana"/>
                        <a:ea typeface="Times New Roman"/>
                        <a:cs typeface="Times New Roman"/>
                      </a:endParaRPr>
                    </a:p>
                  </a:txBody>
                  <a:tcPr marL="68580" marR="68580" marT="0" marB="0"/>
                </a:tc>
                <a:extLst>
                  <a:ext uri="{0D108BD9-81ED-4DB2-BD59-A6C34878D82A}">
                    <a16:rowId xmlns:a16="http://schemas.microsoft.com/office/drawing/2014/main" val="10001"/>
                  </a:ext>
                </a:extLst>
              </a:tr>
            </a:tbl>
          </a:graphicData>
        </a:graphic>
      </p:graphicFrame>
      <p:sp>
        <p:nvSpPr>
          <p:cNvPr id="3" name="Slide Number Placeholder 2">
            <a:extLst>
              <a:ext uri="{FF2B5EF4-FFF2-40B4-BE49-F238E27FC236}">
                <a16:creationId xmlns:a16="http://schemas.microsoft.com/office/drawing/2014/main" id="{9BFA9387-76DC-4DBE-8AC2-18496C1D32F9}"/>
              </a:ext>
            </a:extLst>
          </p:cNvPr>
          <p:cNvSpPr>
            <a:spLocks noGrp="1"/>
          </p:cNvSpPr>
          <p:nvPr>
            <p:ph type="sldNum" sz="quarter" idx="4"/>
          </p:nvPr>
        </p:nvSpPr>
        <p:spPr/>
        <p:txBody>
          <a:bodyPr/>
          <a:lstStyle/>
          <a:p>
            <a:fld id="{9D4704D4-DAEA-4D4A-A9DC-4373E3AC7101}" type="slidenum">
              <a:rPr lang="en-GB" smtClean="0"/>
              <a:pPr/>
              <a:t>9</a:t>
            </a:fld>
            <a:endParaRPr lang="en-GB" dirty="0"/>
          </a:p>
        </p:txBody>
      </p:sp>
      <p:sp>
        <p:nvSpPr>
          <p:cNvPr id="5" name="Footer Placeholder 4">
            <a:extLst>
              <a:ext uri="{FF2B5EF4-FFF2-40B4-BE49-F238E27FC236}">
                <a16:creationId xmlns:a16="http://schemas.microsoft.com/office/drawing/2014/main" id="{61B753C0-F048-41FE-A336-A76646F2AB47}"/>
              </a:ext>
            </a:extLst>
          </p:cNvPr>
          <p:cNvSpPr>
            <a:spLocks noGrp="1"/>
          </p:cNvSpPr>
          <p:nvPr>
            <p:ph type="ftr" sz="quarter" idx="3"/>
          </p:nvPr>
        </p:nvSpPr>
        <p:spPr/>
        <p:txBody>
          <a:bodyPr/>
          <a:lstStyle/>
          <a:p>
            <a:r>
              <a:rPr lang="en-GB"/>
              <a:t>Copyright © AQA and its licensors. All rights reserved.</a:t>
            </a:r>
            <a:endParaRPr lang="en-US" dirty="0"/>
          </a:p>
        </p:txBody>
      </p:sp>
    </p:spTree>
    <p:extLst>
      <p:ext uri="{BB962C8B-B14F-4D97-AF65-F5344CB8AC3E}">
        <p14:creationId xmlns:p14="http://schemas.microsoft.com/office/powerpoint/2010/main" val="3945908056"/>
      </p:ext>
    </p:extLst>
  </p:cSld>
  <p:clrMapOvr>
    <a:masterClrMapping/>
  </p:clrMapOvr>
</p:sld>
</file>

<file path=ppt/theme/theme1.xml><?xml version="1.0" encoding="utf-8"?>
<a:theme xmlns:a="http://schemas.openxmlformats.org/drawingml/2006/main" name="AQA presentation master">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800" smtClean="0"/>
        </a:defPPr>
      </a:lstStyle>
    </a:txDef>
  </a:objectDefaults>
  <a:extraClrSchemeLst/>
  <a:extLst>
    <a:ext uri="{05A4C25C-085E-4340-85A3-A5531E510DB2}">
      <thm15:themeFamily xmlns:thm15="http://schemas.microsoft.com/office/thememl/2012/main" name="2. Online presentation template 2021 v5.4.potx" id="{A8E169C8-5EF7-478D-9E5E-4EEE71F3A338}" vid="{32373FB6-1C5F-4011-BB1C-3850265E1B7F}"/>
    </a:ext>
  </a:extLst>
</a:theme>
</file>

<file path=ppt/theme/theme2.xml><?xml version="1.0" encoding="utf-8"?>
<a:theme xmlns:a="http://schemas.openxmlformats.org/drawingml/2006/main" name="AQA Presentation">
  <a:themeElements>
    <a:clrScheme name="AQA PowerPoint1">
      <a:dk1>
        <a:srgbClr val="4B4B4B"/>
      </a:dk1>
      <a:lt1>
        <a:srgbClr val="FFFFFF"/>
      </a:lt1>
      <a:dk2>
        <a:srgbClr val="412878"/>
      </a:dk2>
      <a:lt2>
        <a:srgbClr val="FFFFFE"/>
      </a:lt2>
      <a:accent1>
        <a:srgbClr val="C8194B"/>
      </a:accent1>
      <a:accent2>
        <a:srgbClr val="3273AF"/>
      </a:accent2>
      <a:accent3>
        <a:srgbClr val="C84B32"/>
      </a:accent3>
      <a:accent4>
        <a:srgbClr val="418C87"/>
      </a:accent4>
      <a:accent5>
        <a:srgbClr val="AF64A0"/>
      </a:accent5>
      <a:accent6>
        <a:srgbClr val="4B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800" smtClean="0"/>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2. Online presentation template 2021 v5.4</Template>
  <TotalTime>0</TotalTime>
  <Words>5165</Words>
  <PresentationFormat>On-screen Show (4:3)</PresentationFormat>
  <Paragraphs>499</Paragraphs>
  <Slides>36</Slides>
  <Notes>33</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36</vt:i4>
      </vt:variant>
    </vt:vector>
  </HeadingPairs>
  <TitlesOfParts>
    <vt:vector size="45" baseType="lpstr">
      <vt:lpstr>DengXian</vt:lpstr>
      <vt:lpstr>AQA Chevin Pro Light</vt:lpstr>
      <vt:lpstr>Arial</vt:lpstr>
      <vt:lpstr>Calibri</vt:lpstr>
      <vt:lpstr>Courier New</vt:lpstr>
      <vt:lpstr>Times New Roman</vt:lpstr>
      <vt:lpstr>Verdana</vt:lpstr>
      <vt:lpstr>AQA presentation master</vt:lpstr>
      <vt:lpstr>AQA Presentation</vt:lpstr>
      <vt:lpstr>Great assessment: helping  your students succeed </vt:lpstr>
      <vt:lpstr>Overview</vt:lpstr>
      <vt:lpstr>Why assessment design is important</vt:lpstr>
      <vt:lpstr>The key features of successful assessment design</vt:lpstr>
      <vt:lpstr>Differentiation</vt:lpstr>
      <vt:lpstr>Reliability</vt:lpstr>
      <vt:lpstr>Reliability</vt:lpstr>
      <vt:lpstr>Reliability</vt:lpstr>
      <vt:lpstr>Reliability</vt:lpstr>
      <vt:lpstr>Reliability</vt:lpstr>
      <vt:lpstr>Validity</vt:lpstr>
      <vt:lpstr>Why is assessment design important?</vt:lpstr>
      <vt:lpstr>Key principles of assessment design</vt:lpstr>
      <vt:lpstr>Key design principles</vt:lpstr>
      <vt:lpstr>Key design principles</vt:lpstr>
      <vt:lpstr>Key design principles</vt:lpstr>
      <vt:lpstr>Top tips for you and your students</vt:lpstr>
      <vt:lpstr>Demand of tasks and accessibility</vt:lpstr>
      <vt:lpstr>Demand of tasks and accessibility</vt:lpstr>
      <vt:lpstr>Top tips for you and your students </vt:lpstr>
      <vt:lpstr>Setting multiple choice questions and getting the level of demand right</vt:lpstr>
      <vt:lpstr>Top tips for you and your students </vt:lpstr>
      <vt:lpstr>Using the right language</vt:lpstr>
      <vt:lpstr>Comparable outcomes</vt:lpstr>
      <vt:lpstr>Fair and accurate outcomes in exams each year</vt:lpstr>
      <vt:lpstr>Fair and accurate outcomes in exams each year</vt:lpstr>
      <vt:lpstr>Fair and accurate outcomes in exams each year</vt:lpstr>
      <vt:lpstr>Top tips to share with students for each skill </vt:lpstr>
      <vt:lpstr>Paper 1 Listening – advice to students</vt:lpstr>
      <vt:lpstr>Paper 2 Speaking: advice for students (role play)</vt:lpstr>
      <vt:lpstr>Paper 2 Speaking: advice for students (photo card)</vt:lpstr>
      <vt:lpstr>Paper 2 Speaking: advice for students (conversation)</vt:lpstr>
      <vt:lpstr>Paper 3 Reading: advice for students</vt:lpstr>
      <vt:lpstr>Paper 4 Writing: advice for students</vt:lpstr>
      <vt:lpstr>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Teacher training: helping your students succeed</dc:title>
  <dc:creator>AQA</dc:creator>
  <cp:lastPrinted>2017-02-06T11:47:27Z</cp:lastPrinted>
  <dcterms:created xsi:type="dcterms:W3CDTF">2021-10-07T13:57:11Z</dcterms:created>
  <dcterms:modified xsi:type="dcterms:W3CDTF">2021-11-01T09:37:45Z</dcterms:modified>
</cp:coreProperties>
</file>