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E5196E20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2" r:id="rId2"/>
    <p:sldMasterId id="2147483700" r:id="rId3"/>
  </p:sldMasterIdLst>
  <p:notesMasterIdLst>
    <p:notesMasterId r:id="rId24"/>
  </p:notesMasterIdLst>
  <p:handoutMasterIdLst>
    <p:handoutMasterId r:id="rId25"/>
  </p:handoutMasterIdLst>
  <p:sldIdLst>
    <p:sldId id="387" r:id="rId4"/>
    <p:sldId id="284" r:id="rId5"/>
    <p:sldId id="348" r:id="rId6"/>
    <p:sldId id="344" r:id="rId7"/>
    <p:sldId id="355" r:id="rId8"/>
    <p:sldId id="349" r:id="rId9"/>
    <p:sldId id="350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362" r:id="rId18"/>
    <p:sldId id="384" r:id="rId19"/>
    <p:sldId id="366" r:id="rId20"/>
    <p:sldId id="315" r:id="rId21"/>
    <p:sldId id="389" r:id="rId22"/>
    <p:sldId id="390" r:id="rId23"/>
  </p:sldIdLst>
  <p:sldSz cx="9144000" cy="6858000" type="screen4x3"/>
  <p:notesSz cx="6724650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370"/>
    <a:srgbClr val="16AD9D"/>
    <a:srgbClr val="FFFFFF"/>
    <a:srgbClr val="F08A08"/>
    <a:srgbClr val="311864"/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7" autoAdjust="0"/>
    <p:restoredTop sz="92534" autoAdjust="0"/>
  </p:normalViewPr>
  <p:slideViewPr>
    <p:cSldViewPr snapToGrid="0" snapToObjects="1" showGuides="1">
      <p:cViewPr>
        <p:scale>
          <a:sx n="100" d="100"/>
          <a:sy n="100" d="100"/>
        </p:scale>
        <p:origin x="-1944" y="-600"/>
      </p:cViewPr>
      <p:guideLst>
        <p:guide orient="horz" pos="2157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18"/>
    </p:cViewPr>
  </p:sorterViewPr>
  <p:notesViewPr>
    <p:cSldViewPr snapToGrid="0" snapToObjects="1">
      <p:cViewPr varScale="1">
        <p:scale>
          <a:sx n="54" d="100"/>
          <a:sy n="54" d="100"/>
        </p:scale>
        <p:origin x="-2670" y="-108"/>
      </p:cViewPr>
      <p:guideLst>
        <p:guide orient="horz" pos="3110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14015" cy="493714"/>
          </a:xfrm>
          <a:prstGeom prst="rect">
            <a:avLst/>
          </a:prstGeom>
        </p:spPr>
        <p:txBody>
          <a:bodyPr vert="horz" lIns="90539" tIns="45269" rIns="90539" bIns="452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84" y="2"/>
            <a:ext cx="2914015" cy="493714"/>
          </a:xfrm>
          <a:prstGeom prst="rect">
            <a:avLst/>
          </a:prstGeom>
        </p:spPr>
        <p:txBody>
          <a:bodyPr vert="horz" lIns="90539" tIns="45269" rIns="90539" bIns="45269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9378826"/>
            <a:ext cx="2914015" cy="493714"/>
          </a:xfrm>
          <a:prstGeom prst="rect">
            <a:avLst/>
          </a:prstGeom>
        </p:spPr>
        <p:txBody>
          <a:bodyPr vert="horz" lIns="90539" tIns="45269" rIns="90539" bIns="452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84" y="9378826"/>
            <a:ext cx="2914015" cy="493714"/>
          </a:xfrm>
          <a:prstGeom prst="rect">
            <a:avLst/>
          </a:prstGeom>
        </p:spPr>
        <p:txBody>
          <a:bodyPr vert="horz" lIns="90539" tIns="45269" rIns="90539" bIns="45269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14015" cy="493714"/>
          </a:xfrm>
          <a:prstGeom prst="rect">
            <a:avLst/>
          </a:prstGeom>
        </p:spPr>
        <p:txBody>
          <a:bodyPr vert="horz" lIns="90539" tIns="45269" rIns="90539" bIns="452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84" y="2"/>
            <a:ext cx="2914015" cy="493714"/>
          </a:xfrm>
          <a:prstGeom prst="rect">
            <a:avLst/>
          </a:prstGeom>
        </p:spPr>
        <p:txBody>
          <a:bodyPr vert="horz" lIns="90539" tIns="45269" rIns="90539" bIns="45269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1363"/>
            <a:ext cx="4938712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39" tIns="45269" rIns="90539" bIns="4526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90273"/>
            <a:ext cx="5379720" cy="4443414"/>
          </a:xfrm>
          <a:prstGeom prst="rect">
            <a:avLst/>
          </a:prstGeom>
        </p:spPr>
        <p:txBody>
          <a:bodyPr vert="horz" lIns="90539" tIns="45269" rIns="90539" bIns="452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378826"/>
            <a:ext cx="2914015" cy="493714"/>
          </a:xfrm>
          <a:prstGeom prst="rect">
            <a:avLst/>
          </a:prstGeom>
        </p:spPr>
        <p:txBody>
          <a:bodyPr vert="horz" lIns="90539" tIns="45269" rIns="90539" bIns="452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84" y="9378826"/>
            <a:ext cx="2914015" cy="493714"/>
          </a:xfrm>
          <a:prstGeom prst="rect">
            <a:avLst/>
          </a:prstGeom>
        </p:spPr>
        <p:txBody>
          <a:bodyPr vert="horz" lIns="90539" tIns="45269" rIns="90539" bIns="45269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8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43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6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6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4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45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94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72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52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4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32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76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89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92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49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99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5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27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4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164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15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0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3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68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83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7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12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8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26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25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89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81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02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54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152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540152" y="64714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E4DD36-00A9-384F-B0BC-53BFA2067877}" type="slidenum">
              <a:rPr lang="en-US" sz="1100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itlanguages.co.uk/ks5-french-topics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eachitlanguages.co.uk/contribute" TargetMode="External"/><Relationship Id="rId5" Type="http://schemas.openxmlformats.org/officeDocument/2006/relationships/hyperlink" Target="http://www.teachitlanguages.co.uk/ks5-spanish-topics" TargetMode="External"/><Relationship Id="rId4" Type="http://schemas.openxmlformats.org/officeDocument/2006/relationships/hyperlink" Target="http://www.teachitlanguages.co.uk/ks5-german-topic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ddereducation.co.uk/ALevel-languages/aqa" TargetMode="External"/><Relationship Id="rId2" Type="http://schemas.openxmlformats.org/officeDocument/2006/relationships/hyperlink" Target="http://www.aqa.org.uk/log-in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hyperlink" Target="http://www.exampro.co.uk/sec/languages.asp" TargetMode="External"/><Relationship Id="rId4" Type="http://schemas.openxmlformats.org/officeDocument/2006/relationships/hyperlink" Target="https://global.oup.com/education/content/secondary/key-issues/languages-2016/?region=u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exampro.co.uk/sec/languages.asp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qa.org.uk/professional-development/course-details?meta_E=SMFLASAlevelGermanPreparingtoteach" TargetMode="External"/><Relationship Id="rId2" Type="http://schemas.openxmlformats.org/officeDocument/2006/relationships/hyperlink" Target="http://www.aqa.org.uk/professional-development/course-details?meta_E=SMFLASAlevelFrenchPreparingtoteach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qa.org.uk/log-in" TargetMode="External"/><Relationship Id="rId4" Type="http://schemas.openxmlformats.org/officeDocument/2006/relationships/hyperlink" Target="http://www.aqa.org.uk/professional-development/course-details?meta_E=SMFLASAlevelSpanishPreparingtoteach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hyperlink" Target="mailto:mfl@aqa.org.uk" TargetMode="External"/><Relationship Id="rId5" Type="http://schemas.openxmlformats.org/officeDocument/2006/relationships/hyperlink" Target="http://www.aqa.org.uk/digital/as-and-a-level-languages" TargetMode="External"/><Relationship Id="rId4" Type="http://schemas.openxmlformats.org/officeDocument/2006/relationships/hyperlink" Target="http://contact.aqa.org.uk/aqaorguk-acja4/pages/c5b0a5a948d1e41180e2c4346bad01b4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5196E20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404"/>
            <a:ext cx="9381066" cy="709506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14818_Hero Image_V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" r="39746"/>
          <a:stretch/>
        </p:blipFill>
        <p:spPr>
          <a:xfrm>
            <a:off x="-200923" y="2840767"/>
            <a:ext cx="9661372" cy="4255805"/>
          </a:xfrm>
          <a:prstGeom prst="rect">
            <a:avLst/>
          </a:prstGeom>
        </p:spPr>
      </p:pic>
      <p:sp>
        <p:nvSpPr>
          <p:cNvPr id="12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13" name="Picture 12" descr="AQA_New_logo_no_strapline_WHITEOUT_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9504"/>
            <a:ext cx="1664720" cy="5739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135524" y="38329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B4B4B"/>
                </a:solidFill>
              </a:rPr>
              <a:t> </a:t>
            </a:r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17" name="Picture 16" descr="AQA_New_logo_strapline_RGB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9" y="302883"/>
            <a:ext cx="1689607" cy="750936"/>
          </a:xfrm>
          <a:prstGeom prst="rect">
            <a:avLst/>
          </a:prstGeom>
        </p:spPr>
      </p:pic>
      <p:pic>
        <p:nvPicPr>
          <p:cNvPr id="15" name="Picture 14" descr="flags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9"/>
          <a:stretch/>
        </p:blipFill>
        <p:spPr>
          <a:xfrm rot="396239">
            <a:off x="7362376" y="1388535"/>
            <a:ext cx="2082322" cy="287651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39999" y="1685925"/>
            <a:ext cx="7051425" cy="1591733"/>
          </a:xfrm>
        </p:spPr>
        <p:txBody>
          <a:bodyPr/>
          <a:lstStyle/>
          <a:p>
            <a:r>
              <a:rPr lang="en-US" sz="4400" b="1" dirty="0" smtClean="0">
                <a:solidFill>
                  <a:srgbClr val="401370"/>
                </a:solidFill>
              </a:rPr>
              <a:t>AS and A-level languages</a:t>
            </a:r>
            <a:r>
              <a:rPr lang="en-US" sz="3000" b="1" dirty="0" smtClean="0">
                <a:solidFill>
                  <a:srgbClr val="401370"/>
                </a:solidFill>
              </a:rPr>
              <a:t/>
            </a:r>
            <a:br>
              <a:rPr lang="en-US" sz="3000" b="1" dirty="0" smtClean="0">
                <a:solidFill>
                  <a:srgbClr val="401370"/>
                </a:solidFill>
              </a:rPr>
            </a:br>
            <a:r>
              <a:rPr lang="en-US" sz="3000" b="1" dirty="0">
                <a:solidFill>
                  <a:srgbClr val="401370"/>
                </a:solidFill>
              </a:rPr>
              <a:t>o</a:t>
            </a:r>
            <a:r>
              <a:rPr lang="en-US" sz="3000" b="1" dirty="0" smtClean="0">
                <a:solidFill>
                  <a:srgbClr val="401370"/>
                </a:solidFill>
              </a:rPr>
              <a:t>ur resource package explained</a:t>
            </a:r>
            <a:br>
              <a:rPr lang="en-US" sz="3000" b="1" dirty="0" smtClean="0">
                <a:solidFill>
                  <a:srgbClr val="401370"/>
                </a:solidFill>
              </a:rPr>
            </a:br>
            <a:endParaRPr lang="en-US" sz="1050" b="1" dirty="0">
              <a:solidFill>
                <a:srgbClr val="40137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t="10525"/>
          <a:stretch/>
        </p:blipFill>
        <p:spPr bwMode="auto">
          <a:xfrm rot="591784">
            <a:off x="6298122" y="212770"/>
            <a:ext cx="2411257" cy="96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4997" y="3255968"/>
            <a:ext cx="5762642" cy="38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</p:spPr>
        <p:txBody>
          <a:bodyPr/>
          <a:lstStyle/>
          <a:p>
            <a:r>
              <a:rPr lang="en-GB" sz="2400" dirty="0" smtClean="0"/>
              <a:t>Grammar resources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40000" y="1676400"/>
            <a:ext cx="7727700" cy="4562476"/>
          </a:xfrm>
        </p:spPr>
        <p:txBody>
          <a:bodyPr/>
          <a:lstStyle/>
          <a:p>
            <a:pPr lvl="0"/>
            <a:r>
              <a:rPr lang="en-GB" dirty="0" smtClean="0"/>
              <a:t>Developed in conjunction with Teachit Languages</a:t>
            </a:r>
          </a:p>
          <a:p>
            <a:pPr lvl="0"/>
            <a:r>
              <a:rPr lang="en-GB" smtClean="0"/>
              <a:t>Cover </a:t>
            </a:r>
            <a:r>
              <a:rPr lang="en-GB" dirty="0" smtClean="0"/>
              <a:t>a range of topics </a:t>
            </a:r>
          </a:p>
          <a:p>
            <a:pPr lvl="0"/>
            <a:r>
              <a:rPr lang="en-GB" dirty="0" smtClean="0"/>
              <a:t>A variety of resources including:</a:t>
            </a:r>
          </a:p>
          <a:p>
            <a:pPr lvl="1"/>
            <a:r>
              <a:rPr lang="en-GB" dirty="0" smtClean="0"/>
              <a:t>PowerPoint slides</a:t>
            </a:r>
          </a:p>
          <a:p>
            <a:pPr lvl="1"/>
            <a:r>
              <a:rPr lang="en-GB" dirty="0" smtClean="0"/>
              <a:t>Worksheets</a:t>
            </a:r>
          </a:p>
          <a:p>
            <a:pPr lvl="1"/>
            <a:r>
              <a:rPr lang="en-GB" dirty="0" smtClean="0"/>
              <a:t>Games</a:t>
            </a:r>
          </a:p>
          <a:p>
            <a:pPr lvl="1"/>
            <a:r>
              <a:rPr lang="en-GB" dirty="0" smtClean="0"/>
              <a:t>Lesson activities</a:t>
            </a:r>
          </a:p>
          <a:p>
            <a:pPr lvl="1"/>
            <a:r>
              <a:rPr lang="en-GB" dirty="0" smtClean="0"/>
              <a:t>Teaching notes</a:t>
            </a:r>
          </a:p>
          <a:p>
            <a:r>
              <a:rPr lang="en-GB" dirty="0" smtClean="0"/>
              <a:t>Links to </a:t>
            </a:r>
            <a:r>
              <a:rPr lang="en-GB" dirty="0" err="1" smtClean="0"/>
              <a:t>Teachit’s</a:t>
            </a:r>
            <a:r>
              <a:rPr lang="en-GB" dirty="0" smtClean="0"/>
              <a:t> KS5 pages - browse </a:t>
            </a:r>
            <a:r>
              <a:rPr lang="en-GB" dirty="0"/>
              <a:t>by topic and by skill (including grammar)  </a:t>
            </a:r>
            <a:endParaRPr lang="en-GB" sz="2800" dirty="0"/>
          </a:p>
          <a:p>
            <a:pPr>
              <a:lnSpc>
                <a:spcPct val="100000"/>
              </a:lnSpc>
            </a:pPr>
            <a:r>
              <a:rPr lang="en-GB" sz="1400" u="sng" dirty="0">
                <a:hlinkClick r:id="rId3"/>
              </a:rPr>
              <a:t>http://www.teachitlanguages.co.uk/ks5-french-topics</a:t>
            </a:r>
            <a:endParaRPr lang="en-GB" sz="1400" dirty="0"/>
          </a:p>
          <a:p>
            <a:pPr>
              <a:lnSpc>
                <a:spcPct val="100000"/>
              </a:lnSpc>
            </a:pPr>
            <a:r>
              <a:rPr lang="en-GB" sz="1400" u="sng" dirty="0">
                <a:hlinkClick r:id="rId4"/>
              </a:rPr>
              <a:t>http://www.teachitlanguages.co.uk/ks5-german-topics</a:t>
            </a:r>
            <a:endParaRPr lang="en-GB" sz="1400" dirty="0"/>
          </a:p>
          <a:p>
            <a:pPr>
              <a:lnSpc>
                <a:spcPct val="100000"/>
              </a:lnSpc>
            </a:pPr>
            <a:r>
              <a:rPr lang="en-GB" sz="1400" u="sng" dirty="0">
                <a:hlinkClick r:id="rId5"/>
              </a:rPr>
              <a:t>http://</a:t>
            </a:r>
            <a:r>
              <a:rPr lang="en-GB" sz="1400" u="sng" dirty="0" smtClean="0">
                <a:hlinkClick r:id="rId5"/>
              </a:rPr>
              <a:t>www.teachitlanguages.co.uk/ks5-spanish-topics</a:t>
            </a:r>
            <a:endParaRPr lang="en-GB" sz="1400" u="sng" dirty="0" smtClean="0"/>
          </a:p>
          <a:p>
            <a:r>
              <a:rPr lang="en-GB" dirty="0" smtClean="0"/>
              <a:t>Interested in sharing resources? </a:t>
            </a:r>
            <a:r>
              <a:rPr lang="en-GB" sz="1400" u="sng" dirty="0" smtClean="0">
                <a:hlinkClick r:id="rId6"/>
              </a:rPr>
              <a:t>www.teachitlanguages.co.uk/contribute</a:t>
            </a:r>
            <a:r>
              <a:rPr lang="en-GB" sz="1400" dirty="0"/>
              <a:t> 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(information on royalties</a:t>
            </a:r>
            <a:r>
              <a:rPr lang="en-GB" sz="1400" dirty="0"/>
              <a:t>, free site membership and potential commissions to write materials).</a:t>
            </a:r>
          </a:p>
          <a:p>
            <a:r>
              <a:rPr lang="en-GB" sz="1400" dirty="0"/>
              <a:t> </a:t>
            </a:r>
          </a:p>
          <a:p>
            <a:pPr>
              <a:lnSpc>
                <a:spcPct val="100000"/>
              </a:lnSpc>
            </a:pPr>
            <a:endParaRPr lang="en-GB" sz="1400" dirty="0"/>
          </a:p>
          <a:p>
            <a:pPr lvl="1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b="85354"/>
          <a:stretch/>
        </p:blipFill>
        <p:spPr>
          <a:xfrm>
            <a:off x="762000" y="1058597"/>
            <a:ext cx="7362825" cy="446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59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Grammar resources – French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9967" r="11874" b="3226"/>
          <a:stretch/>
        </p:blipFill>
        <p:spPr bwMode="auto">
          <a:xfrm>
            <a:off x="658796" y="1257300"/>
            <a:ext cx="7647003" cy="5010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4234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Grammar resources – German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1" t="11724" r="34610" b="47173"/>
          <a:stretch/>
        </p:blipFill>
        <p:spPr bwMode="auto">
          <a:xfrm>
            <a:off x="520950" y="1280400"/>
            <a:ext cx="4552790" cy="3082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3" t="10578" r="29535" b="32438"/>
          <a:stretch/>
        </p:blipFill>
        <p:spPr bwMode="auto">
          <a:xfrm>
            <a:off x="4501210" y="1704976"/>
            <a:ext cx="4252265" cy="448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759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Grammar resources – Spanish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4" t="11173" r="34035" b="48965"/>
          <a:stretch/>
        </p:blipFill>
        <p:spPr bwMode="auto">
          <a:xfrm>
            <a:off x="400050" y="1072055"/>
            <a:ext cx="4948498" cy="3566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6" name="Picture 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7" t="10585" r="33745" b="32924"/>
          <a:stretch/>
        </p:blipFill>
        <p:spPr bwMode="auto">
          <a:xfrm>
            <a:off x="4991100" y="3038476"/>
            <a:ext cx="3867150" cy="3124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503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3"/>
            <a:ext cx="9144000" cy="63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other resources are coming soon?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052623"/>
            <a:ext cx="8045200" cy="5114261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GB" dirty="0" smtClean="0"/>
              <a:t>Translation practice </a:t>
            </a:r>
            <a:r>
              <a:rPr lang="en-GB" dirty="0"/>
              <a:t>for </a:t>
            </a:r>
            <a:r>
              <a:rPr lang="en-GB" dirty="0" smtClean="0"/>
              <a:t>AS (this term) and A-level (Autumn term 2016)</a:t>
            </a:r>
          </a:p>
          <a:p>
            <a:pPr lvl="0">
              <a:lnSpc>
                <a:spcPct val="100000"/>
              </a:lnSpc>
            </a:pPr>
            <a:r>
              <a:rPr lang="en-GB" dirty="0" smtClean="0"/>
              <a:t>Anthology of resources on set texts and films (this term, further resources to be added Autumn 2016)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Additional exemplar marked work (Autumn 2016) for: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Speaking tests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Film and set text </a:t>
            </a:r>
            <a:r>
              <a:rPr lang="en-GB" sz="1800" dirty="0" smtClean="0"/>
              <a:t>essays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A second full set of specimen </a:t>
            </a:r>
            <a:r>
              <a:rPr lang="en-GB" sz="1800" dirty="0"/>
              <a:t>papers and mark schemes </a:t>
            </a:r>
            <a:br>
              <a:rPr lang="en-GB" sz="1800" dirty="0"/>
            </a:br>
            <a:r>
              <a:rPr lang="en-GB" sz="1800" dirty="0"/>
              <a:t>(September 2016), via </a:t>
            </a:r>
            <a:r>
              <a:rPr lang="en-GB" sz="1800" dirty="0" smtClean="0">
                <a:hlinkClick r:id="rId2"/>
              </a:rPr>
              <a:t>e-AQA</a:t>
            </a:r>
            <a:endParaRPr lang="en-GB" sz="1800" dirty="0"/>
          </a:p>
          <a:p>
            <a:pPr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Approved student textbooks (printed and digital):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b="1" dirty="0"/>
              <a:t>Hodder</a:t>
            </a:r>
            <a:r>
              <a:rPr lang="en-GB" dirty="0"/>
              <a:t> (combined AS and A-level) - May/June 2016  </a:t>
            </a:r>
            <a:br>
              <a:rPr lang="en-GB" dirty="0"/>
            </a:br>
            <a:r>
              <a:rPr lang="en-GB" dirty="0"/>
              <a:t>- see Hodder </a:t>
            </a:r>
            <a:r>
              <a:rPr lang="en-GB" dirty="0">
                <a:hlinkClick r:id="rId3"/>
              </a:rPr>
              <a:t>website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b="1" dirty="0"/>
              <a:t>OUP</a:t>
            </a:r>
            <a:r>
              <a:rPr lang="en-GB" dirty="0"/>
              <a:t> (AS/A-level year 1 May/June 2016, </a:t>
            </a:r>
            <a:br>
              <a:rPr lang="en-GB" dirty="0"/>
            </a:br>
            <a:r>
              <a:rPr lang="en-GB" dirty="0"/>
              <a:t>A-level Spring 2017) – see OUP </a:t>
            </a:r>
            <a:r>
              <a:rPr lang="en-GB" dirty="0" smtClean="0">
                <a:hlinkClick r:id="rId4"/>
              </a:rPr>
              <a:t>website</a:t>
            </a:r>
            <a:endParaRPr lang="en-GB" dirty="0" smtClean="0"/>
          </a:p>
          <a:p>
            <a:pPr marL="28575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Additional </a:t>
            </a:r>
            <a:r>
              <a:rPr lang="en-GB" sz="1800" dirty="0" err="1" smtClean="0"/>
              <a:t>Teachit</a:t>
            </a:r>
            <a:r>
              <a:rPr lang="en-GB" sz="1800" dirty="0" smtClean="0"/>
              <a:t> grammar resources – this term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err="1" smtClean="0">
                <a:hlinkClick r:id="rId5"/>
              </a:rPr>
              <a:t>Exampro</a:t>
            </a:r>
            <a:r>
              <a:rPr lang="en-GB" dirty="0" smtClean="0"/>
              <a:t> - new specification question bank resources (Autumn term 2016)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7119" y="2869395"/>
            <a:ext cx="2294528" cy="191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Exampro</a:t>
            </a:r>
            <a:r>
              <a:rPr lang="en-GB" dirty="0" smtClean="0"/>
              <a:t> question bank</a:t>
            </a:r>
            <a:endParaRPr lang="en-GB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1" t="16684" r="22902" b="6127"/>
          <a:stretch/>
        </p:blipFill>
        <p:spPr bwMode="auto">
          <a:xfrm>
            <a:off x="666750" y="1069597"/>
            <a:ext cx="6924675" cy="4683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124200" y="5953125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Link to </a:t>
            </a:r>
            <a:r>
              <a:rPr lang="en-GB" dirty="0" err="1" smtClean="0">
                <a:hlinkClick r:id="rId4"/>
              </a:rPr>
              <a:t>Exampro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39275" cy="70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850" y="3213100"/>
            <a:ext cx="84963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GB" dirty="0" smtClean="0">
              <a:solidFill>
                <a:srgbClr val="4128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 smtClean="0">
                <a:solidFill>
                  <a:srgbClr val="412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range of AS/A-level events are coming </a:t>
            </a:r>
            <a:r>
              <a:rPr lang="en-GB" dirty="0">
                <a:solidFill>
                  <a:srgbClr val="412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in </a:t>
            </a:r>
            <a:r>
              <a:rPr lang="en-GB" dirty="0" smtClean="0">
                <a:solidFill>
                  <a:srgbClr val="412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2016, including </a:t>
            </a:r>
            <a:endParaRPr lang="en-GB" dirty="0">
              <a:solidFill>
                <a:srgbClr val="4128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Bridging </a:t>
            </a:r>
            <a:r>
              <a:rPr lang="en-GB" dirty="0">
                <a:solidFill>
                  <a:schemeClr val="tx2"/>
                </a:solidFill>
              </a:rPr>
              <a:t>the gap </a:t>
            </a:r>
            <a:r>
              <a:rPr lang="en-GB" dirty="0" smtClean="0">
                <a:solidFill>
                  <a:schemeClr val="tx2"/>
                </a:solidFill>
              </a:rPr>
              <a:t>- stepping </a:t>
            </a:r>
            <a:r>
              <a:rPr lang="en-GB" dirty="0">
                <a:solidFill>
                  <a:schemeClr val="tx2"/>
                </a:solidFill>
              </a:rPr>
              <a:t>up to </a:t>
            </a:r>
            <a:r>
              <a:rPr lang="en-GB" dirty="0" smtClean="0">
                <a:solidFill>
                  <a:schemeClr val="tx2"/>
                </a:solidFill>
              </a:rPr>
              <a:t>KS5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Get </a:t>
            </a:r>
            <a:r>
              <a:rPr lang="en-GB" dirty="0">
                <a:solidFill>
                  <a:schemeClr val="tx2"/>
                </a:solidFill>
              </a:rPr>
              <a:t>to grips with </a:t>
            </a:r>
            <a:r>
              <a:rPr lang="en-GB" dirty="0" smtClean="0">
                <a:solidFill>
                  <a:schemeClr val="tx2"/>
                </a:solidFill>
              </a:rPr>
              <a:t>grammar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Success </a:t>
            </a:r>
            <a:r>
              <a:rPr lang="en-GB" dirty="0">
                <a:solidFill>
                  <a:schemeClr val="tx2"/>
                </a:solidFill>
              </a:rPr>
              <a:t>with </a:t>
            </a:r>
            <a:r>
              <a:rPr lang="en-GB" dirty="0" smtClean="0">
                <a:solidFill>
                  <a:schemeClr val="tx2"/>
                </a:solidFill>
              </a:rPr>
              <a:t>literature </a:t>
            </a: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GB" dirty="0">
              <a:solidFill>
                <a:srgbClr val="4128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Support for the new specifications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8" y="1292558"/>
            <a:ext cx="7194674" cy="4792931"/>
          </a:xfrm>
        </p:spPr>
        <p:txBody>
          <a:bodyPr/>
          <a:lstStyle/>
          <a:p>
            <a:r>
              <a:rPr lang="en-US" dirty="0"/>
              <a:t>Preparing to Teach </a:t>
            </a:r>
            <a:r>
              <a:rPr lang="en-US" dirty="0" smtClean="0"/>
              <a:t>event meetings </a:t>
            </a:r>
            <a:r>
              <a:rPr lang="en-US" dirty="0"/>
              <a:t>– March to September 2016</a:t>
            </a:r>
          </a:p>
          <a:p>
            <a:r>
              <a:rPr lang="en-US" dirty="0"/>
              <a:t>Free of charge</a:t>
            </a:r>
          </a:p>
          <a:p>
            <a:r>
              <a:rPr lang="en-US" dirty="0"/>
              <a:t>Online or face to face options available</a:t>
            </a:r>
          </a:p>
          <a:p>
            <a:r>
              <a:rPr lang="en-US" dirty="0"/>
              <a:t>Language </a:t>
            </a:r>
            <a:r>
              <a:rPr lang="en-US" dirty="0" smtClean="0"/>
              <a:t>specific 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How</a:t>
            </a:r>
            <a:r>
              <a:rPr lang="en-US" dirty="0"/>
              <a:t> will we assess the new specification?</a:t>
            </a:r>
          </a:p>
          <a:p>
            <a:r>
              <a:rPr lang="en-US" b="1" dirty="0"/>
              <a:t>How</a:t>
            </a:r>
            <a:r>
              <a:rPr lang="en-US" dirty="0"/>
              <a:t> do we expect students to respond to the new exams?</a:t>
            </a:r>
          </a:p>
          <a:p>
            <a:r>
              <a:rPr lang="en-US" b="1" dirty="0"/>
              <a:t>How</a:t>
            </a:r>
            <a:r>
              <a:rPr lang="en-US" dirty="0"/>
              <a:t> can you best prepare to teach the new specifications?</a:t>
            </a:r>
          </a:p>
          <a:p>
            <a:r>
              <a:rPr lang="en-US" b="1" dirty="0"/>
              <a:t>How</a:t>
            </a:r>
            <a:r>
              <a:rPr lang="en-US" dirty="0"/>
              <a:t> are AQA, our partner organisations and publishers planning to support you?</a:t>
            </a:r>
          </a:p>
          <a:p>
            <a:r>
              <a:rPr lang="en-US" dirty="0" smtClean="0"/>
              <a:t>Preparing to Teach meetings are now available </a:t>
            </a:r>
            <a:r>
              <a:rPr lang="en-US" dirty="0"/>
              <a:t>to book </a:t>
            </a:r>
            <a:r>
              <a:rPr lang="en-US" dirty="0" smtClean="0"/>
              <a:t>via our website</a:t>
            </a:r>
            <a:r>
              <a:rPr lang="en-US" dirty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1600" dirty="0" smtClean="0">
                <a:hlinkClick r:id="rId2"/>
              </a:rPr>
              <a:t>AS/A-level French </a:t>
            </a:r>
            <a:r>
              <a:rPr lang="en-US" sz="1600" dirty="0" smtClean="0"/>
              <a:t>	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1600" dirty="0" smtClean="0">
                <a:hlinkClick r:id="rId3"/>
              </a:rPr>
              <a:t>AS/A-level German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1600" dirty="0" smtClean="0">
                <a:hlinkClick r:id="rId4"/>
              </a:rPr>
              <a:t>AS/A-level Spanish 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Preparing </a:t>
            </a:r>
            <a:r>
              <a:rPr lang="en-US" dirty="0"/>
              <a:t>to Teach </a:t>
            </a:r>
            <a:r>
              <a:rPr lang="en-US" dirty="0" smtClean="0"/>
              <a:t>materials also available on </a:t>
            </a:r>
            <a:r>
              <a:rPr lang="en-US" dirty="0" smtClean="0">
                <a:hlinkClick r:id="rId5"/>
              </a:rPr>
              <a:t>e-AQA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lag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9"/>
          <a:stretch/>
        </p:blipFill>
        <p:spPr>
          <a:xfrm>
            <a:off x="4729118" y="-209569"/>
            <a:ext cx="4414882" cy="6551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47253" y="254113"/>
            <a:ext cx="6417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08A08"/>
                </a:solidFill>
                <a:cs typeface="Arial"/>
              </a:rPr>
              <a:t>Help and support</a:t>
            </a:r>
            <a:endParaRPr lang="en-US" sz="4000" dirty="0">
              <a:solidFill>
                <a:srgbClr val="F08A08"/>
              </a:solidFill>
              <a:cs typeface="Arial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47254" y="1342421"/>
            <a:ext cx="5243922" cy="399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rgbClr val="401370"/>
                </a:solidFill>
                <a:cs typeface="Arial"/>
              </a:rPr>
              <a:t>We’re here to support you throughout the exam changes and beyond.</a:t>
            </a:r>
          </a:p>
          <a:p>
            <a:pPr algn="l"/>
            <a:endParaRPr lang="en-US" sz="1800" dirty="0">
              <a:solidFill>
                <a:srgbClr val="401370"/>
              </a:solidFill>
              <a:cs typeface="Arial"/>
            </a:endParaRPr>
          </a:p>
          <a:p>
            <a:pPr algn="l"/>
            <a:r>
              <a:rPr lang="en-US" sz="1800" dirty="0" smtClean="0">
                <a:solidFill>
                  <a:srgbClr val="401370"/>
                </a:solidFill>
                <a:cs typeface="Arial"/>
              </a:rPr>
              <a:t>Sign up for our email updates to get information about the changes, details of free Preparing to teach meetings and available support materials</a:t>
            </a:r>
          </a:p>
          <a:p>
            <a:pPr algn="l"/>
            <a:endParaRPr lang="en-US" sz="1800" dirty="0" smtClean="0">
              <a:solidFill>
                <a:srgbClr val="401370"/>
              </a:solidFill>
              <a:cs typeface="Arial"/>
            </a:endParaRPr>
          </a:p>
          <a:p>
            <a:pPr algn="ctr"/>
            <a:r>
              <a:rPr lang="en-US" sz="1800" b="1" dirty="0" smtClean="0">
                <a:solidFill>
                  <a:srgbClr val="401370"/>
                </a:solidFill>
                <a:cs typeface="Arial"/>
                <a:hlinkClick r:id="rId4"/>
              </a:rPr>
              <a:t>aqa.org.uk/</a:t>
            </a:r>
            <a:r>
              <a:rPr lang="en-US" sz="1800" b="1" dirty="0" err="1" smtClean="0">
                <a:solidFill>
                  <a:srgbClr val="401370"/>
                </a:solidFill>
                <a:cs typeface="Arial"/>
                <a:hlinkClick r:id="rId4"/>
              </a:rPr>
              <a:t>languagesupdates</a:t>
            </a:r>
            <a:endParaRPr lang="en-US" sz="1800" b="1" dirty="0">
              <a:solidFill>
                <a:srgbClr val="401370"/>
              </a:solidFill>
              <a:cs typeface="Arial"/>
            </a:endParaRPr>
          </a:p>
          <a:p>
            <a:pPr algn="l"/>
            <a:endParaRPr lang="en-US" sz="1800" dirty="0" smtClean="0">
              <a:solidFill>
                <a:srgbClr val="401370"/>
              </a:solidFill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401370"/>
                </a:solidFill>
                <a:cs typeface="Arial"/>
              </a:rPr>
              <a:t>Visit </a:t>
            </a:r>
            <a:r>
              <a:rPr lang="en-US" sz="1800" b="1" dirty="0" smtClean="0">
                <a:solidFill>
                  <a:srgbClr val="412878"/>
                </a:solidFill>
                <a:cs typeface="Arial"/>
                <a:hlinkClick r:id="rId5"/>
              </a:rPr>
              <a:t>aqa.org.uk/digital/as-and-a-level-languages</a:t>
            </a:r>
            <a:r>
              <a:rPr lang="en-US" sz="1800" b="1" dirty="0" smtClean="0">
                <a:solidFill>
                  <a:srgbClr val="FF0000"/>
                </a:solidFill>
                <a:cs typeface="Arial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cs typeface="Arial"/>
              </a:rPr>
            </a:br>
            <a:r>
              <a:rPr lang="en-US" sz="1800" dirty="0" smtClean="0">
                <a:solidFill>
                  <a:srgbClr val="401370"/>
                </a:solidFill>
                <a:cs typeface="Arial"/>
              </a:rPr>
              <a:t>Email </a:t>
            </a:r>
            <a:r>
              <a:rPr lang="en-US" sz="1800" b="1" dirty="0" smtClean="0">
                <a:solidFill>
                  <a:srgbClr val="401370"/>
                </a:solidFill>
                <a:cs typeface="Arial"/>
                <a:hlinkClick r:id="rId6"/>
              </a:rPr>
              <a:t>mfl@aqa.org.uk</a:t>
            </a:r>
            <a:r>
              <a:rPr lang="en-US" sz="1800" b="1" dirty="0" smtClean="0">
                <a:solidFill>
                  <a:srgbClr val="401370"/>
                </a:solidFill>
                <a:cs typeface="Arial"/>
              </a:rPr>
              <a:t> </a:t>
            </a:r>
            <a:endParaRPr lang="en-US" sz="1800" dirty="0">
              <a:solidFill>
                <a:srgbClr val="401370"/>
              </a:solidFill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401370"/>
                </a:solidFill>
                <a:cs typeface="Arial"/>
              </a:rPr>
              <a:t>Call </a:t>
            </a:r>
            <a:r>
              <a:rPr lang="en-US" sz="1800" b="1" dirty="0" smtClean="0">
                <a:solidFill>
                  <a:srgbClr val="401370"/>
                </a:solidFill>
                <a:cs typeface="Arial"/>
              </a:rPr>
              <a:t>01423 534381</a:t>
            </a:r>
          </a:p>
          <a:p>
            <a:pPr algn="l"/>
            <a:endParaRPr lang="en-US" sz="1800" dirty="0">
              <a:solidFill>
                <a:srgbClr val="FFFFFF"/>
              </a:solidFill>
              <a:cs typeface="Arial"/>
            </a:endParaRPr>
          </a:p>
          <a:p>
            <a:pPr algn="l"/>
            <a:r>
              <a:rPr lang="en-US" sz="1800" dirty="0" smtClean="0">
                <a:solidFill>
                  <a:srgbClr val="401370"/>
                </a:solidFill>
                <a:cs typeface="Arial"/>
              </a:rPr>
              <a:t>We speak your language.</a:t>
            </a:r>
            <a:endParaRPr lang="en-US" sz="1800" dirty="0">
              <a:solidFill>
                <a:srgbClr val="401370"/>
              </a:solidFill>
              <a:cs typeface="Arial"/>
            </a:endParaRPr>
          </a:p>
          <a:p>
            <a:pPr algn="l"/>
            <a:r>
              <a:rPr lang="en-US" sz="2000" dirty="0">
                <a:solidFill>
                  <a:srgbClr val="FFFFFF"/>
                </a:solidFill>
                <a:cs typeface="Arial"/>
              </a:rPr>
              <a:t> </a:t>
            </a:r>
            <a:endParaRPr lang="en-GB" sz="2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mtClean="0">
                <a:solidFill>
                  <a:srgbClr val="4B4B4B"/>
                </a:solidFill>
              </a:rPr>
              <a:t>38 </a:t>
            </a:r>
            <a:r>
              <a:rPr lang="en-GB" sz="1000" dirty="0">
                <a:solidFill>
                  <a:srgbClr val="4B4B4B"/>
                </a:solidFill>
              </a:rPr>
              <a:t>of </a:t>
            </a:r>
            <a:r>
              <a:rPr lang="en-GB" sz="1000" dirty="0" smtClean="0">
                <a:solidFill>
                  <a:srgbClr val="4B4B4B"/>
                </a:solidFill>
              </a:rPr>
              <a:t>38 V1 April 2016</a:t>
            </a:r>
            <a:endParaRPr lang="en-GB" sz="1000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</p:spPr>
        <p:txBody>
          <a:bodyPr/>
          <a:lstStyle/>
          <a:p>
            <a:r>
              <a:rPr lang="en-GB" sz="2400" dirty="0" smtClean="0"/>
              <a:t>Objectives for this presentation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40001" y="2108200"/>
            <a:ext cx="7401732" cy="3344333"/>
          </a:xfrm>
        </p:spPr>
        <p:txBody>
          <a:bodyPr/>
          <a:lstStyle/>
          <a:p>
            <a:pPr lvl="0"/>
            <a:r>
              <a:rPr lang="en-GB" dirty="0" smtClean="0"/>
              <a:t>To give you an </a:t>
            </a:r>
            <a:r>
              <a:rPr lang="en-GB" dirty="0"/>
              <a:t>overview and explanation of the </a:t>
            </a:r>
            <a:r>
              <a:rPr lang="en-GB" dirty="0" smtClean="0"/>
              <a:t>AS and A-level French</a:t>
            </a:r>
            <a:r>
              <a:rPr lang="en-GB" dirty="0"/>
              <a:t>, German and Spanish resources currently </a:t>
            </a:r>
            <a:r>
              <a:rPr lang="en-GB" dirty="0" smtClean="0"/>
              <a:t>available</a:t>
            </a:r>
          </a:p>
          <a:p>
            <a:pPr lvl="0"/>
            <a:endParaRPr lang="en-GB" dirty="0"/>
          </a:p>
          <a:p>
            <a:pPr lvl="0"/>
            <a:r>
              <a:rPr lang="en-GB" dirty="0" smtClean="0"/>
              <a:t>To give you further </a:t>
            </a:r>
            <a:r>
              <a:rPr lang="en-GB" dirty="0"/>
              <a:t>information about the specific resources available when you teach our specifications</a:t>
            </a:r>
            <a:br>
              <a:rPr lang="en-GB" dirty="0"/>
            </a:br>
            <a:r>
              <a:rPr lang="en-GB" dirty="0"/>
              <a:t> </a:t>
            </a:r>
          </a:p>
          <a:p>
            <a:pPr lvl="0"/>
            <a:r>
              <a:rPr lang="en-GB" dirty="0" smtClean="0"/>
              <a:t>To update you </a:t>
            </a:r>
            <a:r>
              <a:rPr lang="en-GB" dirty="0"/>
              <a:t>on </a:t>
            </a:r>
            <a:r>
              <a:rPr lang="en-GB" dirty="0" smtClean="0"/>
              <a:t>new resources </a:t>
            </a:r>
            <a:r>
              <a:rPr lang="en-GB" dirty="0"/>
              <a:t>which will be coming soon.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4818_base Image_V3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7" b="2858"/>
          <a:stretch/>
        </p:blipFill>
        <p:spPr>
          <a:xfrm>
            <a:off x="122916" y="4324373"/>
            <a:ext cx="8709934" cy="2015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Download webinar attachments now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5333" y="1376113"/>
            <a:ext cx="8045200" cy="440680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If you would like to download a copy </a:t>
            </a:r>
          </a:p>
          <a:p>
            <a:pPr marL="0" indent="0">
              <a:buNone/>
            </a:pPr>
            <a:r>
              <a:rPr lang="en-GB" dirty="0" smtClean="0"/>
              <a:t>of today’s presentation, click on the </a:t>
            </a:r>
          </a:p>
          <a:p>
            <a:pPr marL="0" indent="0">
              <a:buNone/>
            </a:pPr>
            <a:r>
              <a:rPr lang="en-GB" b="1" dirty="0" smtClean="0"/>
              <a:t>attachments</a:t>
            </a:r>
            <a:r>
              <a:rPr lang="en-GB" dirty="0" smtClean="0"/>
              <a:t> tab above the screen.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You can also find webpage links to the specimen assessment materials </a:t>
            </a:r>
            <a:br>
              <a:rPr lang="en-GB" dirty="0" smtClean="0"/>
            </a:br>
            <a:r>
              <a:rPr lang="en-GB" dirty="0" smtClean="0"/>
              <a:t>and our latest list of frequently asked questions here.</a:t>
            </a:r>
          </a:p>
        </p:txBody>
      </p:sp>
      <p:pic>
        <p:nvPicPr>
          <p:cNvPr id="11" name="Picture 10" descr="Inline images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89" y="1306846"/>
            <a:ext cx="4394080" cy="1997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5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Where to find resources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1" b="7032"/>
          <a:stretch/>
        </p:blipFill>
        <p:spPr bwMode="auto">
          <a:xfrm>
            <a:off x="182900" y="1285875"/>
            <a:ext cx="8566961" cy="4657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39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</p:spPr>
        <p:txBody>
          <a:bodyPr/>
          <a:lstStyle/>
          <a:p>
            <a:r>
              <a:rPr lang="en-GB" sz="2400" dirty="0" smtClean="0"/>
              <a:t>What resources are available now?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40001" y="1499191"/>
            <a:ext cx="6743668" cy="4774017"/>
          </a:xfrm>
        </p:spPr>
        <p:txBody>
          <a:bodyPr/>
          <a:lstStyle/>
          <a:p>
            <a:r>
              <a:rPr lang="en-GB" b="1" dirty="0" smtClean="0"/>
              <a:t>Plan</a:t>
            </a:r>
          </a:p>
          <a:p>
            <a:pPr lvl="1"/>
            <a:r>
              <a:rPr lang="en-GB" sz="1800" dirty="0" smtClean="0"/>
              <a:t>Co-teaching guide</a:t>
            </a:r>
          </a:p>
          <a:p>
            <a:pPr lvl="1"/>
            <a:r>
              <a:rPr lang="en-GB" sz="1800" dirty="0" smtClean="0"/>
              <a:t>Summary of changes</a:t>
            </a:r>
          </a:p>
          <a:p>
            <a:pPr lvl="1"/>
            <a:r>
              <a:rPr lang="en-GB" sz="1800" dirty="0" smtClean="0"/>
              <a:t>How to switch to AQA</a:t>
            </a:r>
          </a:p>
          <a:p>
            <a:pPr lvl="1"/>
            <a:r>
              <a:rPr lang="en-GB" sz="1800" dirty="0" smtClean="0"/>
              <a:t>Webinars and launch meeting webcast</a:t>
            </a:r>
          </a:p>
          <a:p>
            <a:pPr lvl="1"/>
            <a:r>
              <a:rPr lang="en-GB" sz="1800" dirty="0" smtClean="0"/>
              <a:t>Your questions answered</a:t>
            </a:r>
          </a:p>
          <a:p>
            <a:r>
              <a:rPr lang="en-GB" b="1" dirty="0" smtClean="0"/>
              <a:t>Teach</a:t>
            </a:r>
          </a:p>
          <a:p>
            <a:pPr lvl="1"/>
            <a:r>
              <a:rPr lang="en-GB" sz="1800" dirty="0" smtClean="0"/>
              <a:t>Schemes of work</a:t>
            </a:r>
          </a:p>
          <a:p>
            <a:pPr lvl="1"/>
            <a:r>
              <a:rPr lang="en-GB" sz="1800" dirty="0" smtClean="0"/>
              <a:t>Guides to teaching literature and film</a:t>
            </a:r>
          </a:p>
          <a:p>
            <a:pPr lvl="1"/>
            <a:r>
              <a:rPr lang="en-GB" sz="1800" dirty="0" smtClean="0"/>
              <a:t>Guide to the A-level individual research project</a:t>
            </a:r>
          </a:p>
          <a:p>
            <a:pPr lvl="1"/>
            <a:r>
              <a:rPr lang="en-GB" sz="1800" dirty="0" smtClean="0"/>
              <a:t>Grammar resources</a:t>
            </a:r>
          </a:p>
          <a:p>
            <a:r>
              <a:rPr lang="en-GB" b="1" dirty="0" smtClean="0"/>
              <a:t>Assess</a:t>
            </a:r>
          </a:p>
          <a:p>
            <a:pPr lvl="1"/>
            <a:r>
              <a:rPr lang="en-GB" sz="1800" dirty="0" smtClean="0"/>
              <a:t>A full set of specimen papers (sound files to follow by start of  Autumn term or before)</a:t>
            </a:r>
          </a:p>
          <a:p>
            <a:pPr lvl="1"/>
            <a:r>
              <a:rPr lang="en-GB" sz="1800" dirty="0"/>
              <a:t>D</a:t>
            </a:r>
            <a:r>
              <a:rPr lang="en-GB" sz="1800" dirty="0" smtClean="0"/>
              <a:t>etailed </a:t>
            </a:r>
            <a:r>
              <a:rPr lang="en-GB" sz="1800" i="1" dirty="0" smtClean="0"/>
              <a:t>Instructions for Speaking Tests</a:t>
            </a:r>
          </a:p>
          <a:p>
            <a:pPr lvl="1"/>
            <a:endParaRPr lang="en-GB" sz="1800" i="1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33" y="1702676"/>
            <a:ext cx="2964546" cy="247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6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</p:spPr>
        <p:txBody>
          <a:bodyPr/>
          <a:lstStyle/>
          <a:p>
            <a:r>
              <a:rPr lang="en-GB" sz="2400" dirty="0" smtClean="0"/>
              <a:t>AS and A-level schemes of work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40001" y="1457325"/>
            <a:ext cx="6743668" cy="4152900"/>
          </a:xfrm>
        </p:spPr>
        <p:txBody>
          <a:bodyPr/>
          <a:lstStyle/>
          <a:p>
            <a:r>
              <a:rPr lang="en-GB" dirty="0" smtClean="0"/>
              <a:t>Suggested schemes of work for French, German and Spanish using slightly different but interchangeable models</a:t>
            </a:r>
          </a:p>
          <a:p>
            <a:endParaRPr lang="en-GB" dirty="0" smtClean="0"/>
          </a:p>
          <a:p>
            <a:r>
              <a:rPr lang="en-GB" dirty="0" smtClean="0"/>
              <a:t>Available on the ‘Teach’ pages</a:t>
            </a:r>
          </a:p>
          <a:p>
            <a:endParaRPr lang="en-GB" dirty="0" smtClean="0"/>
          </a:p>
          <a:p>
            <a:r>
              <a:rPr lang="en-GB" dirty="0" smtClean="0"/>
              <a:t>Fully editable so you can customise for your own students</a:t>
            </a:r>
          </a:p>
          <a:p>
            <a:endParaRPr lang="en-GB" dirty="0" smtClean="0"/>
          </a:p>
          <a:p>
            <a:r>
              <a:rPr lang="en-GB" dirty="0" smtClean="0"/>
              <a:t>Built-in opportunities for revision and recap</a:t>
            </a:r>
          </a:p>
          <a:p>
            <a:endParaRPr lang="en-GB" dirty="0" smtClean="0"/>
          </a:p>
          <a:p>
            <a:r>
              <a:rPr lang="en-GB" dirty="0" smtClean="0"/>
              <a:t>Sequencing of grammar builds on prior learning</a:t>
            </a:r>
          </a:p>
          <a:p>
            <a:endParaRPr lang="en-GB" dirty="0" smtClean="0"/>
          </a:p>
          <a:p>
            <a:r>
              <a:rPr lang="en-GB" dirty="0" smtClean="0"/>
              <a:t>Suggested sequencing of language content, including translation and summarising skills, as well as integrating work on set text(s) and film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Scheme of work (1) – coverage of themes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15363" name="Picture 3"/>
          <p:cNvPicPr preferRelativeResize="0">
            <a:picLocks noGrp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" t="8931" r="50245" b="26590"/>
          <a:stretch/>
        </p:blipFill>
        <p:spPr bwMode="auto">
          <a:xfrm>
            <a:off x="1447800" y="1076325"/>
            <a:ext cx="5915025" cy="5038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786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Scheme of work (2) – AS/A-level year 1 grammar coverage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9223" r="12111" b="31488"/>
          <a:stretch/>
        </p:blipFill>
        <p:spPr bwMode="auto">
          <a:xfrm>
            <a:off x="305384" y="1266825"/>
            <a:ext cx="8619541" cy="475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770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Guides on teaching film and literature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62294" y="1309019"/>
            <a:ext cx="3635033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0" t="15436" r="34542" b="57830"/>
          <a:stretch/>
        </p:blipFill>
        <p:spPr bwMode="auto">
          <a:xfrm>
            <a:off x="257175" y="1133475"/>
            <a:ext cx="2981326" cy="163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42" name="Picture 1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0" t="11204" r="34657" b="56773"/>
          <a:stretch/>
        </p:blipFill>
        <p:spPr bwMode="auto">
          <a:xfrm>
            <a:off x="469107" y="2638425"/>
            <a:ext cx="3014662" cy="2000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13"/>
          <p:cNvPicPr/>
          <p:nvPr/>
        </p:nvPicPr>
        <p:blipFill rotWithShape="1">
          <a:blip r:embed="rId4"/>
          <a:srcRect l="19269" t="10903" r="17110" b="69232"/>
          <a:stretch/>
        </p:blipFill>
        <p:spPr bwMode="auto">
          <a:xfrm>
            <a:off x="2310888" y="1555032"/>
            <a:ext cx="6604512" cy="1388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4"/>
          <a:srcRect l="19269" t="52346" r="17110" b="4521"/>
          <a:stretch/>
        </p:blipFill>
        <p:spPr bwMode="auto">
          <a:xfrm>
            <a:off x="2310888" y="2943225"/>
            <a:ext cx="6680712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07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A-level speaking test – individual research project (IRP)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7" t="17089" r="36159" b="57831"/>
          <a:stretch/>
        </p:blipFill>
        <p:spPr bwMode="auto">
          <a:xfrm>
            <a:off x="285750" y="1117526"/>
            <a:ext cx="2714626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/>
          <p:cNvPicPr/>
          <p:nvPr/>
        </p:nvPicPr>
        <p:blipFill rotWithShape="1">
          <a:blip r:embed="rId3"/>
          <a:srcRect l="27260" t="11969" r="27859" b="7712"/>
          <a:stretch/>
        </p:blipFill>
        <p:spPr bwMode="auto">
          <a:xfrm>
            <a:off x="3390901" y="1428749"/>
            <a:ext cx="5076823" cy="4591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0041505"/>
      </p:ext>
    </p:extLst>
  </p:cSld>
  <p:clrMapOvr>
    <a:masterClrMapping/>
  </p:clrMapOvr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Presentation</Template>
  <TotalTime>11111</TotalTime>
  <Words>750</Words>
  <Application>Microsoft Office PowerPoint</Application>
  <PresentationFormat>On-screen Show (4:3)</PresentationFormat>
  <Paragraphs>139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AQA Presentation</vt:lpstr>
      <vt:lpstr>1_AQA Presentation</vt:lpstr>
      <vt:lpstr>2_AQA Presentation</vt:lpstr>
      <vt:lpstr>AS and A-level languages our resource package explained </vt:lpstr>
      <vt:lpstr>Objectives for this presentation</vt:lpstr>
      <vt:lpstr>Where to find resources</vt:lpstr>
      <vt:lpstr>What resources are available now?</vt:lpstr>
      <vt:lpstr>AS and A-level schemes of work</vt:lpstr>
      <vt:lpstr>Scheme of work (1) – coverage of themes</vt:lpstr>
      <vt:lpstr>Scheme of work (2) – AS/A-level year 1 grammar coverage</vt:lpstr>
      <vt:lpstr>Guides on teaching film and literature</vt:lpstr>
      <vt:lpstr>A-level speaking test – individual research project (IRP)</vt:lpstr>
      <vt:lpstr>Grammar resources</vt:lpstr>
      <vt:lpstr>Grammar resources – French</vt:lpstr>
      <vt:lpstr>Grammar resources – German</vt:lpstr>
      <vt:lpstr>Grammar resources – Spanish</vt:lpstr>
      <vt:lpstr>PowerPoint Presentation</vt:lpstr>
      <vt:lpstr>What other resources are coming soon?</vt:lpstr>
      <vt:lpstr>Exampro question bank</vt:lpstr>
      <vt:lpstr>PowerPoint Presentation</vt:lpstr>
      <vt:lpstr>Teacher Support for the new specifications</vt:lpstr>
      <vt:lpstr> </vt:lpstr>
      <vt:lpstr>Download webinar attachments 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and A-level Languages our resource package explained</dc:title>
  <dc:creator>AQA</dc:creator>
  <cp:lastPrinted>2016-03-15T12:05:17Z</cp:lastPrinted>
  <dcterms:created xsi:type="dcterms:W3CDTF">2014-10-30T13:19:37Z</dcterms:created>
  <dcterms:modified xsi:type="dcterms:W3CDTF">2019-09-10T08:43:16Z</dcterms:modified>
</cp:coreProperties>
</file>