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E5196E20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90" r:id="rId2"/>
    <p:sldId id="325" r:id="rId3"/>
    <p:sldId id="326" r:id="rId4"/>
    <p:sldId id="327" r:id="rId5"/>
    <p:sldId id="346" r:id="rId6"/>
    <p:sldId id="347" r:id="rId7"/>
    <p:sldId id="348" r:id="rId8"/>
    <p:sldId id="349" r:id="rId9"/>
    <p:sldId id="328" r:id="rId10"/>
    <p:sldId id="350" r:id="rId11"/>
    <p:sldId id="351" r:id="rId12"/>
    <p:sldId id="352" r:id="rId13"/>
    <p:sldId id="353" r:id="rId14"/>
    <p:sldId id="329" r:id="rId15"/>
    <p:sldId id="354" r:id="rId16"/>
    <p:sldId id="355" r:id="rId17"/>
    <p:sldId id="356" r:id="rId18"/>
    <p:sldId id="357" r:id="rId19"/>
    <p:sldId id="333" r:id="rId20"/>
    <p:sldId id="280" r:id="rId21"/>
    <p:sldId id="330" r:id="rId22"/>
    <p:sldId id="297" r:id="rId23"/>
    <p:sldId id="331" r:id="rId24"/>
    <p:sldId id="332" r:id="rId25"/>
    <p:sldId id="334" r:id="rId26"/>
    <p:sldId id="337" r:id="rId27"/>
    <p:sldId id="338" r:id="rId28"/>
    <p:sldId id="302" r:id="rId29"/>
    <p:sldId id="339" r:id="rId30"/>
    <p:sldId id="303" r:id="rId31"/>
    <p:sldId id="340" r:id="rId32"/>
    <p:sldId id="361" r:id="rId33"/>
    <p:sldId id="304" r:id="rId34"/>
    <p:sldId id="341" r:id="rId35"/>
    <p:sldId id="344" r:id="rId36"/>
    <p:sldId id="363" r:id="rId37"/>
    <p:sldId id="311" r:id="rId38"/>
    <p:sldId id="364" r:id="rId39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4B4B4B"/>
    <a:srgbClr val="401370"/>
    <a:srgbClr val="F08A08"/>
    <a:srgbClr val="311864"/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32" autoAdjust="0"/>
  </p:normalViewPr>
  <p:slideViewPr>
    <p:cSldViewPr snapToGrid="0" snapToObjects="1" showGuides="1">
      <p:cViewPr>
        <p:scale>
          <a:sx n="100" d="100"/>
          <a:sy n="100" d="100"/>
        </p:scale>
        <p:origin x="-1944" y="-420"/>
      </p:cViewPr>
      <p:guideLst>
        <p:guide orient="horz" pos="2157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9099" cy="497206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5" y="2"/>
            <a:ext cx="2949099" cy="497206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445172"/>
            <a:ext cx="2949099" cy="497206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5" y="9445172"/>
            <a:ext cx="2949099" cy="497206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9099" cy="497206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5" y="2"/>
            <a:ext cx="2949099" cy="497206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7713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0" tIns="45694" rIns="91390" bIns="456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53"/>
            <a:ext cx="5444490" cy="4474846"/>
          </a:xfrm>
          <a:prstGeom prst="rect">
            <a:avLst/>
          </a:prstGeom>
        </p:spPr>
        <p:txBody>
          <a:bodyPr vert="horz" lIns="91390" tIns="45694" rIns="91390" bIns="4569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445172"/>
            <a:ext cx="2949099" cy="497206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5" y="9445172"/>
            <a:ext cx="2949099" cy="497206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6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5196E20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18533" y="-76200"/>
            <a:ext cx="9381066" cy="70950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14818_Hero Image_V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r="39746"/>
          <a:stretch/>
        </p:blipFill>
        <p:spPr>
          <a:xfrm>
            <a:off x="-296786" y="2763061"/>
            <a:ext cx="9661372" cy="4255805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 descr="AQA_New_logo_no_strapline_WHITEOUT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9504"/>
            <a:ext cx="1664720" cy="5739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135524" y="38329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Picture 16" descr="AQA_New_logo_strapline_RGB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9" y="302883"/>
            <a:ext cx="1689607" cy="750936"/>
          </a:xfrm>
          <a:prstGeom prst="rect">
            <a:avLst/>
          </a:prstGeom>
        </p:spPr>
      </p:pic>
      <p:pic>
        <p:nvPicPr>
          <p:cNvPr id="15" name="Picture 14" descr="flags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9"/>
          <a:stretch/>
        </p:blipFill>
        <p:spPr>
          <a:xfrm rot="396239">
            <a:off x="7267126" y="1369485"/>
            <a:ext cx="2082322" cy="287651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9999" y="1685925"/>
            <a:ext cx="7051425" cy="1591733"/>
          </a:xfrm>
        </p:spPr>
        <p:txBody>
          <a:bodyPr/>
          <a:lstStyle/>
          <a:p>
            <a:r>
              <a:rPr lang="en-US" sz="4400" b="1" dirty="0" smtClean="0">
                <a:solidFill>
                  <a:srgbClr val="401370"/>
                </a:solidFill>
              </a:rPr>
              <a:t>AS and A-level languages</a:t>
            </a:r>
            <a:r>
              <a:rPr lang="en-US" sz="3000" b="1" dirty="0" smtClean="0">
                <a:solidFill>
                  <a:srgbClr val="401370"/>
                </a:solidFill>
              </a:rPr>
              <a:t/>
            </a:r>
            <a:br>
              <a:rPr lang="en-US" sz="3000" b="1" dirty="0" smtClean="0">
                <a:solidFill>
                  <a:srgbClr val="401370"/>
                </a:solidFill>
              </a:rPr>
            </a:br>
            <a:r>
              <a:rPr lang="en-US" sz="3000" b="1" dirty="0" smtClean="0">
                <a:solidFill>
                  <a:srgbClr val="401370"/>
                </a:solidFill>
              </a:rPr>
              <a:t>the accredited specification</a:t>
            </a:r>
            <a:br>
              <a:rPr lang="en-US" sz="3000" b="1" dirty="0" smtClean="0">
                <a:solidFill>
                  <a:srgbClr val="401370"/>
                </a:solidFill>
              </a:rPr>
            </a:br>
            <a:endParaRPr lang="en-US" sz="1050" b="1" dirty="0">
              <a:solidFill>
                <a:srgbClr val="401370"/>
              </a:solidFill>
            </a:endParaRPr>
          </a:p>
        </p:txBody>
      </p:sp>
      <p:pic>
        <p:nvPicPr>
          <p:cNvPr id="11" name="Picture 10" descr="_KWE026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7" y="3087158"/>
            <a:ext cx="2592380" cy="39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and A-level German themes and sub-themes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271339"/>
            <a:ext cx="8045200" cy="4406804"/>
          </a:xfrm>
        </p:spPr>
        <p:txBody>
          <a:bodyPr/>
          <a:lstStyle/>
          <a:p>
            <a:pPr marL="356400" indent="-3564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 smtClean="0"/>
              <a:t>Aspects </a:t>
            </a:r>
            <a:r>
              <a:rPr lang="en-GB" b="1" dirty="0"/>
              <a:t>of </a:t>
            </a:r>
            <a:r>
              <a:rPr lang="en-GB" b="1" dirty="0" smtClean="0"/>
              <a:t>German-speaking society  (AS and A-level)</a:t>
            </a:r>
          </a:p>
          <a:p>
            <a:pPr marL="356400" indent="-356400">
              <a:lnSpc>
                <a:spcPct val="100000"/>
              </a:lnSpc>
              <a:spcBef>
                <a:spcPts val="0"/>
              </a:spcBef>
              <a:buNone/>
            </a:pPr>
            <a:endParaRPr lang="en-GB" b="1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Die </a:t>
            </a:r>
            <a:r>
              <a:rPr lang="en-GB" sz="1600" b="1" dirty="0" err="1" smtClean="0"/>
              <a:t>Familie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im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Wandel</a:t>
            </a:r>
            <a:r>
              <a:rPr lang="en-GB" sz="1600" b="1" dirty="0" smtClean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 smtClean="0"/>
              <a:t>	_   </a:t>
            </a:r>
            <a:r>
              <a:rPr lang="en-GB" sz="1400" dirty="0" err="1" smtClean="0"/>
              <a:t>Beziehungen</a:t>
            </a:r>
            <a:r>
              <a:rPr lang="en-GB" sz="1400" dirty="0" smtClean="0"/>
              <a:t> </a:t>
            </a:r>
            <a:r>
              <a:rPr lang="en-GB" sz="1400" dirty="0" err="1"/>
              <a:t>innerhalb</a:t>
            </a:r>
            <a:r>
              <a:rPr lang="en-GB" sz="1400" dirty="0"/>
              <a:t> der </a:t>
            </a:r>
            <a:r>
              <a:rPr lang="en-GB" sz="1400" dirty="0" err="1"/>
              <a:t>Familie</a:t>
            </a:r>
            <a:endParaRPr lang="en-GB" sz="1400" dirty="0"/>
          </a:p>
          <a:p>
            <a:pPr lvl="1"/>
            <a:r>
              <a:rPr lang="en-GB" sz="1400" dirty="0" err="1"/>
              <a:t>Partnerschaft</a:t>
            </a:r>
            <a:r>
              <a:rPr lang="en-GB" sz="1400" dirty="0"/>
              <a:t> und </a:t>
            </a:r>
            <a:r>
              <a:rPr lang="en-GB" sz="1400" dirty="0" err="1"/>
              <a:t>Ehe</a:t>
            </a:r>
            <a:endParaRPr lang="en-GB" sz="1400" dirty="0"/>
          </a:p>
          <a:p>
            <a:pPr lvl="1"/>
            <a:r>
              <a:rPr lang="en-GB" sz="1400" dirty="0" err="1"/>
              <a:t>Verschiedene</a:t>
            </a:r>
            <a:r>
              <a:rPr lang="en-GB" sz="1400" dirty="0"/>
              <a:t> </a:t>
            </a:r>
            <a:r>
              <a:rPr lang="en-GB" sz="1400" dirty="0" err="1"/>
              <a:t>Familienformen</a:t>
            </a:r>
            <a:endParaRPr lang="en-GB" sz="1400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Die </a:t>
            </a:r>
            <a:r>
              <a:rPr lang="en-GB" sz="1600" b="1" dirty="0" err="1" smtClean="0"/>
              <a:t>digitale</a:t>
            </a:r>
            <a:r>
              <a:rPr lang="en-GB" sz="1600" b="1" dirty="0" smtClean="0"/>
              <a:t> Welt</a:t>
            </a:r>
          </a:p>
          <a:p>
            <a:pPr lvl="1"/>
            <a:r>
              <a:rPr lang="en-GB" sz="1400" dirty="0"/>
              <a:t>Das Internet</a:t>
            </a:r>
          </a:p>
          <a:p>
            <a:pPr lvl="1"/>
            <a:r>
              <a:rPr lang="en-GB" sz="1400" dirty="0" err="1"/>
              <a:t>Soziale</a:t>
            </a:r>
            <a:r>
              <a:rPr lang="en-GB" sz="1400" dirty="0"/>
              <a:t> </a:t>
            </a:r>
            <a:r>
              <a:rPr lang="en-GB" sz="1400" dirty="0" err="1"/>
              <a:t>Netzwerke</a:t>
            </a:r>
            <a:endParaRPr lang="en-GB" sz="1400" dirty="0"/>
          </a:p>
          <a:p>
            <a:pPr lvl="1"/>
            <a:r>
              <a:rPr lang="en-GB" sz="1400" dirty="0"/>
              <a:t>Die </a:t>
            </a:r>
            <a:r>
              <a:rPr lang="en-GB" sz="1400" dirty="0" err="1"/>
              <a:t>Digitalisierung</a:t>
            </a:r>
            <a:r>
              <a:rPr lang="en-GB" sz="1400" dirty="0"/>
              <a:t> der </a:t>
            </a:r>
            <a:r>
              <a:rPr lang="en-GB" sz="1400" dirty="0" err="1"/>
              <a:t>Gesellschaft</a:t>
            </a:r>
            <a:endParaRPr lang="en-GB" sz="1400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 err="1" smtClean="0"/>
              <a:t>Jugendkultur</a:t>
            </a:r>
            <a:r>
              <a:rPr lang="en-GB" sz="1800" b="1" dirty="0" smtClean="0"/>
              <a:t>: Mode, </a:t>
            </a:r>
            <a:r>
              <a:rPr lang="en-GB" sz="1800" b="1" dirty="0" err="1" smtClean="0"/>
              <a:t>Musik</a:t>
            </a:r>
            <a:r>
              <a:rPr lang="en-GB" sz="1800" b="1" dirty="0" smtClean="0"/>
              <a:t> und </a:t>
            </a:r>
            <a:r>
              <a:rPr lang="en-GB" sz="1800" b="1" dirty="0" err="1" smtClean="0"/>
              <a:t>Fernsehen</a:t>
            </a:r>
            <a:endParaRPr lang="en-GB" sz="1800" b="1" dirty="0" smtClean="0"/>
          </a:p>
          <a:p>
            <a:pPr lvl="1"/>
            <a:r>
              <a:rPr lang="en-GB" sz="1400" dirty="0"/>
              <a:t>Mode und Image</a:t>
            </a:r>
          </a:p>
          <a:p>
            <a:pPr lvl="1"/>
            <a:r>
              <a:rPr lang="en-GB" sz="1400" dirty="0"/>
              <a:t>Die </a:t>
            </a:r>
            <a:r>
              <a:rPr lang="en-GB" sz="1400" dirty="0" err="1"/>
              <a:t>Bedeutung</a:t>
            </a:r>
            <a:r>
              <a:rPr lang="en-GB" sz="1400" dirty="0"/>
              <a:t> der </a:t>
            </a:r>
            <a:r>
              <a:rPr lang="en-GB" sz="1400" dirty="0" err="1"/>
              <a:t>Musik</a:t>
            </a:r>
            <a:r>
              <a:rPr lang="en-GB" sz="1400" dirty="0"/>
              <a:t> </a:t>
            </a:r>
            <a:r>
              <a:rPr lang="en-GB" sz="1400" dirty="0" err="1"/>
              <a:t>für</a:t>
            </a:r>
            <a:r>
              <a:rPr lang="en-GB" sz="1400" dirty="0"/>
              <a:t> </a:t>
            </a:r>
            <a:r>
              <a:rPr lang="en-GB" sz="1400" dirty="0" err="1"/>
              <a:t>Jugendliche</a:t>
            </a:r>
            <a:endParaRPr lang="en-GB" sz="1400" dirty="0"/>
          </a:p>
          <a:p>
            <a:pPr lvl="1"/>
            <a:r>
              <a:rPr lang="en-GB" sz="1400" dirty="0"/>
              <a:t>Die </a:t>
            </a:r>
            <a:r>
              <a:rPr lang="en-GB" sz="1400" dirty="0" err="1"/>
              <a:t>Rolle</a:t>
            </a:r>
            <a:r>
              <a:rPr lang="en-GB" sz="1400" dirty="0"/>
              <a:t> des </a:t>
            </a:r>
            <a:r>
              <a:rPr lang="en-GB" sz="1400" dirty="0" err="1"/>
              <a:t>Fernsehens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10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4233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and A-level German themes and sub-themes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261814"/>
            <a:ext cx="8045200" cy="44068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/>
              <a:t>Artistic culture in the German-speaking world  (AS and A-level)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 err="1" smtClean="0"/>
              <a:t>Feste</a:t>
            </a:r>
            <a:r>
              <a:rPr lang="en-GB" sz="1600" b="1" dirty="0" smtClean="0"/>
              <a:t> und </a:t>
            </a:r>
            <a:r>
              <a:rPr lang="en-GB" sz="1600" b="1" dirty="0" err="1" smtClean="0"/>
              <a:t>Traditionen</a:t>
            </a:r>
            <a:endParaRPr lang="en-GB" sz="1600" b="1" dirty="0"/>
          </a:p>
          <a:p>
            <a:pPr lvl="1"/>
            <a:r>
              <a:rPr lang="en-GB" sz="1400" dirty="0" err="1"/>
              <a:t>Feste</a:t>
            </a:r>
            <a:r>
              <a:rPr lang="en-GB" sz="1400" dirty="0"/>
              <a:t> und </a:t>
            </a:r>
            <a:r>
              <a:rPr lang="en-GB" sz="1400" dirty="0" err="1"/>
              <a:t>Traditionen</a:t>
            </a:r>
            <a:r>
              <a:rPr lang="en-GB" sz="1400" dirty="0"/>
              <a:t> – </a:t>
            </a:r>
            <a:r>
              <a:rPr lang="en-GB" sz="1400" dirty="0" err="1"/>
              <a:t>ihre</a:t>
            </a:r>
            <a:r>
              <a:rPr lang="en-GB" sz="1400" dirty="0"/>
              <a:t> </a:t>
            </a:r>
            <a:r>
              <a:rPr lang="en-GB" sz="1400" dirty="0" err="1"/>
              <a:t>Wurzeln</a:t>
            </a:r>
            <a:r>
              <a:rPr lang="en-GB" sz="1400" dirty="0"/>
              <a:t> und </a:t>
            </a:r>
            <a:r>
              <a:rPr lang="en-GB" sz="1400" dirty="0" err="1"/>
              <a:t>Ursprünge</a:t>
            </a:r>
            <a:endParaRPr lang="en-GB" sz="1400" b="1" dirty="0"/>
          </a:p>
          <a:p>
            <a:pPr lvl="1"/>
            <a:r>
              <a:rPr lang="en-GB" sz="1400" dirty="0" err="1"/>
              <a:t>Feste</a:t>
            </a:r>
            <a:r>
              <a:rPr lang="en-GB" sz="1400" dirty="0"/>
              <a:t> und </a:t>
            </a:r>
            <a:r>
              <a:rPr lang="en-GB" sz="1400" dirty="0" err="1"/>
              <a:t>Traditionen</a:t>
            </a:r>
            <a:r>
              <a:rPr lang="en-GB" sz="1400" dirty="0"/>
              <a:t> – </a:t>
            </a:r>
            <a:r>
              <a:rPr lang="en-GB" sz="1400" dirty="0" err="1"/>
              <a:t>ihre</a:t>
            </a:r>
            <a:r>
              <a:rPr lang="en-GB" sz="1400" dirty="0"/>
              <a:t> </a:t>
            </a:r>
            <a:r>
              <a:rPr lang="en-GB" sz="1400" dirty="0" err="1"/>
              <a:t>soziale</a:t>
            </a:r>
            <a:r>
              <a:rPr lang="en-GB" sz="1400" dirty="0"/>
              <a:t> und </a:t>
            </a:r>
            <a:r>
              <a:rPr lang="en-GB" sz="1400" dirty="0" err="1"/>
              <a:t>wirtschaftliche</a:t>
            </a:r>
            <a:r>
              <a:rPr lang="en-GB" sz="1400" dirty="0"/>
              <a:t> </a:t>
            </a:r>
            <a:r>
              <a:rPr lang="en-GB" sz="1400" dirty="0" err="1"/>
              <a:t>Bedeutung</a:t>
            </a:r>
            <a:r>
              <a:rPr lang="en-GB" sz="1400" dirty="0"/>
              <a:t> </a:t>
            </a:r>
            <a:r>
              <a:rPr lang="en-GB" sz="1400" dirty="0" err="1"/>
              <a:t>heute</a:t>
            </a:r>
            <a:endParaRPr lang="en-GB" sz="1400" b="1" dirty="0"/>
          </a:p>
          <a:p>
            <a:pPr lvl="1"/>
            <a:r>
              <a:rPr lang="en-GB" sz="1400" dirty="0" err="1"/>
              <a:t>Vielfältige</a:t>
            </a:r>
            <a:r>
              <a:rPr lang="en-GB" sz="1400" dirty="0"/>
              <a:t> </a:t>
            </a:r>
            <a:r>
              <a:rPr lang="en-GB" sz="1400" dirty="0" err="1"/>
              <a:t>Feste</a:t>
            </a:r>
            <a:r>
              <a:rPr lang="en-GB" sz="1400" dirty="0"/>
              <a:t> und </a:t>
            </a:r>
            <a:r>
              <a:rPr lang="en-GB" sz="1400" dirty="0" err="1"/>
              <a:t>Traditionen</a:t>
            </a:r>
            <a:r>
              <a:rPr lang="en-GB" sz="1400" dirty="0"/>
              <a:t> in </a:t>
            </a:r>
            <a:r>
              <a:rPr lang="en-GB" sz="1400" dirty="0" err="1"/>
              <a:t>verschiedenen</a:t>
            </a:r>
            <a:r>
              <a:rPr lang="en-GB" sz="1400" dirty="0"/>
              <a:t> </a:t>
            </a:r>
            <a:r>
              <a:rPr lang="en-GB" sz="1400" dirty="0" err="1"/>
              <a:t>Regionen</a:t>
            </a:r>
            <a:endParaRPr lang="en-GB" sz="1400" b="1" dirty="0"/>
          </a:p>
          <a:p>
            <a:pPr marL="641350" lvl="1" indent="-641350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 err="1" smtClean="0"/>
              <a:t>Kunst</a:t>
            </a:r>
            <a:r>
              <a:rPr lang="en-GB" sz="1600" b="1" dirty="0" smtClean="0"/>
              <a:t> und </a:t>
            </a:r>
            <a:r>
              <a:rPr lang="en-GB" sz="1600" b="1" dirty="0" err="1" smtClean="0"/>
              <a:t>Architektur</a:t>
            </a:r>
            <a:endParaRPr lang="en-GB" sz="1600" b="1" dirty="0" smtClean="0"/>
          </a:p>
          <a:p>
            <a:pPr lvl="1"/>
            <a:r>
              <a:rPr lang="en-GB" sz="1400" dirty="0" err="1"/>
              <a:t>Künstler</a:t>
            </a:r>
            <a:r>
              <a:rPr lang="en-GB" sz="1400" dirty="0"/>
              <a:t> und </a:t>
            </a:r>
            <a:r>
              <a:rPr lang="en-GB" sz="1400" dirty="0" err="1"/>
              <a:t>Architekten</a:t>
            </a:r>
            <a:endParaRPr lang="en-GB" sz="1400" b="1" dirty="0"/>
          </a:p>
          <a:p>
            <a:pPr lvl="1"/>
            <a:r>
              <a:rPr lang="en-GB" sz="1400" dirty="0" err="1"/>
              <a:t>Kunst</a:t>
            </a:r>
            <a:r>
              <a:rPr lang="en-GB" sz="1400" dirty="0"/>
              <a:t> und </a:t>
            </a:r>
            <a:r>
              <a:rPr lang="en-GB" sz="1400" dirty="0" err="1"/>
              <a:t>Architektur</a:t>
            </a:r>
            <a:r>
              <a:rPr lang="en-GB" sz="1400" dirty="0"/>
              <a:t> </a:t>
            </a:r>
            <a:r>
              <a:rPr lang="en-GB" sz="1400" dirty="0" err="1"/>
              <a:t>im</a:t>
            </a:r>
            <a:r>
              <a:rPr lang="en-GB" sz="1400" dirty="0"/>
              <a:t> </a:t>
            </a:r>
            <a:r>
              <a:rPr lang="en-GB" sz="1400" dirty="0" err="1"/>
              <a:t>Alltag</a:t>
            </a:r>
            <a:endParaRPr lang="en-GB" sz="1400" b="1" dirty="0"/>
          </a:p>
          <a:p>
            <a:pPr lvl="1"/>
            <a:r>
              <a:rPr lang="en-GB" sz="1400" dirty="0" err="1"/>
              <a:t>Kunst</a:t>
            </a:r>
            <a:r>
              <a:rPr lang="en-GB" sz="1400" dirty="0"/>
              <a:t> und </a:t>
            </a:r>
            <a:r>
              <a:rPr lang="en-GB" sz="1400" dirty="0" err="1"/>
              <a:t>Architektur</a:t>
            </a:r>
            <a:r>
              <a:rPr lang="en-GB" sz="1400" dirty="0"/>
              <a:t> – </a:t>
            </a:r>
            <a:r>
              <a:rPr lang="en-GB" sz="1400" dirty="0" err="1"/>
              <a:t>Vergangenheit</a:t>
            </a:r>
            <a:r>
              <a:rPr lang="en-GB" sz="1400" dirty="0"/>
              <a:t>, </a:t>
            </a:r>
            <a:r>
              <a:rPr lang="en-GB" sz="1400" dirty="0" err="1"/>
              <a:t>Gegenwart</a:t>
            </a:r>
            <a:r>
              <a:rPr lang="en-GB" sz="1400" dirty="0"/>
              <a:t>, </a:t>
            </a:r>
            <a:r>
              <a:rPr lang="en-GB" sz="1400" dirty="0" err="1"/>
              <a:t>Zukunft</a:t>
            </a:r>
            <a:endParaRPr lang="en-GB" sz="1400" b="1" dirty="0"/>
          </a:p>
          <a:p>
            <a:pPr marL="641350" lvl="1" indent="-641350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Das Berliner </a:t>
            </a:r>
            <a:r>
              <a:rPr lang="en-GB" sz="1600" b="1" dirty="0" err="1" smtClean="0"/>
              <a:t>Kulturleben</a:t>
            </a:r>
            <a:r>
              <a:rPr lang="en-GB" sz="1600" b="1" dirty="0" smtClean="0"/>
              <a:t> – </a:t>
            </a:r>
            <a:r>
              <a:rPr lang="en-GB" sz="1600" b="1" dirty="0" err="1" smtClean="0"/>
              <a:t>damals</a:t>
            </a:r>
            <a:r>
              <a:rPr lang="en-GB" sz="1600" b="1" dirty="0" smtClean="0"/>
              <a:t> und </a:t>
            </a:r>
            <a:r>
              <a:rPr lang="en-GB" sz="1600" b="1" dirty="0" err="1" smtClean="0"/>
              <a:t>heute</a:t>
            </a:r>
            <a:endParaRPr lang="en-GB" sz="1600" b="1" dirty="0" smtClean="0"/>
          </a:p>
          <a:p>
            <a:pPr lvl="1"/>
            <a:r>
              <a:rPr lang="en-GB" sz="1400" dirty="0"/>
              <a:t>Berlin – </a:t>
            </a:r>
            <a:r>
              <a:rPr lang="en-GB" sz="1400" dirty="0" err="1"/>
              <a:t>geprägt</a:t>
            </a:r>
            <a:r>
              <a:rPr lang="en-GB" sz="1400" dirty="0"/>
              <a:t> </a:t>
            </a:r>
            <a:r>
              <a:rPr lang="en-GB" sz="1400" dirty="0" err="1"/>
              <a:t>durch</a:t>
            </a:r>
            <a:r>
              <a:rPr lang="en-GB" sz="1400" dirty="0"/>
              <a:t> seine Geschichte</a:t>
            </a:r>
            <a:endParaRPr lang="en-GB" sz="1400" b="1" dirty="0"/>
          </a:p>
          <a:p>
            <a:pPr lvl="1"/>
            <a:r>
              <a:rPr lang="en-GB" sz="1400" dirty="0" err="1"/>
              <a:t>Theater</a:t>
            </a:r>
            <a:r>
              <a:rPr lang="en-GB" sz="1400" dirty="0"/>
              <a:t>, </a:t>
            </a:r>
            <a:r>
              <a:rPr lang="en-GB" sz="1400" dirty="0" err="1"/>
              <a:t>Musik</a:t>
            </a:r>
            <a:r>
              <a:rPr lang="en-GB" sz="1400" dirty="0"/>
              <a:t> und </a:t>
            </a:r>
            <a:r>
              <a:rPr lang="en-GB" sz="1400" dirty="0" err="1"/>
              <a:t>Museen</a:t>
            </a:r>
            <a:r>
              <a:rPr lang="en-GB" sz="1400" dirty="0"/>
              <a:t> in Berlin</a:t>
            </a:r>
            <a:endParaRPr lang="en-GB" sz="1400" b="1" dirty="0"/>
          </a:p>
          <a:p>
            <a:pPr lvl="1"/>
            <a:r>
              <a:rPr lang="en-GB" sz="1400" dirty="0"/>
              <a:t>Die </a:t>
            </a:r>
            <a:r>
              <a:rPr lang="en-GB" sz="1400" dirty="0" err="1"/>
              <a:t>Vielfalt</a:t>
            </a:r>
            <a:r>
              <a:rPr lang="en-GB" sz="1400" dirty="0"/>
              <a:t> </a:t>
            </a:r>
            <a:r>
              <a:rPr lang="en-GB" sz="1400" dirty="0" err="1"/>
              <a:t>innerhalb</a:t>
            </a:r>
            <a:r>
              <a:rPr lang="en-GB" sz="1400" dirty="0"/>
              <a:t> der </a:t>
            </a:r>
            <a:r>
              <a:rPr lang="en-GB" sz="1400" dirty="0" err="1"/>
              <a:t>Bevölkerung</a:t>
            </a:r>
            <a:r>
              <a:rPr lang="en-GB" sz="1400" dirty="0"/>
              <a:t> Berlins</a:t>
            </a:r>
            <a:endParaRPr lang="en-GB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11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3529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</a:t>
            </a:r>
            <a:r>
              <a:rPr lang="en-GB" dirty="0"/>
              <a:t>German themes and sub-themes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242764"/>
            <a:ext cx="8045200" cy="4406804"/>
          </a:xfrm>
        </p:spPr>
        <p:txBody>
          <a:bodyPr/>
          <a:lstStyle/>
          <a:p>
            <a:pPr marL="324000" indent="-3564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 smtClean="0"/>
              <a:t>Multiculturalism in German-speaking society  (A-level only)</a:t>
            </a:r>
          </a:p>
          <a:p>
            <a:pPr marL="324000" indent="-356400">
              <a:lnSpc>
                <a:spcPct val="100000"/>
              </a:lnSpc>
              <a:spcBef>
                <a:spcPts val="0"/>
              </a:spcBef>
              <a:buNone/>
            </a:pPr>
            <a:endParaRPr lang="en-GB" b="1" dirty="0"/>
          </a:p>
          <a:p>
            <a:pPr marL="3240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err="1" smtClean="0"/>
              <a:t>Einwanderung</a:t>
            </a:r>
            <a:endParaRPr lang="en-GB" sz="1600" b="1" dirty="0"/>
          </a:p>
          <a:p>
            <a:pPr lvl="1"/>
            <a:r>
              <a:rPr lang="en-GB" sz="1400" dirty="0"/>
              <a:t>Die </a:t>
            </a:r>
            <a:r>
              <a:rPr lang="en-GB" sz="1400" dirty="0" err="1"/>
              <a:t>Gründe</a:t>
            </a:r>
            <a:r>
              <a:rPr lang="en-GB" sz="1400" dirty="0"/>
              <a:t> </a:t>
            </a:r>
            <a:r>
              <a:rPr lang="en-GB" sz="1400" dirty="0" err="1"/>
              <a:t>für</a:t>
            </a:r>
            <a:r>
              <a:rPr lang="en-GB" sz="1400" dirty="0"/>
              <a:t> Migration</a:t>
            </a:r>
          </a:p>
          <a:p>
            <a:pPr lvl="1"/>
            <a:r>
              <a:rPr lang="en-GB" sz="1400" dirty="0" err="1"/>
              <a:t>Vor</a:t>
            </a:r>
            <a:r>
              <a:rPr lang="en-GB" sz="1400" dirty="0"/>
              <a:t>- und </a:t>
            </a:r>
            <a:r>
              <a:rPr lang="en-GB" sz="1400" dirty="0" err="1"/>
              <a:t>Nachteile</a:t>
            </a:r>
            <a:r>
              <a:rPr lang="en-GB" sz="1400" dirty="0"/>
              <a:t> der </a:t>
            </a:r>
            <a:r>
              <a:rPr lang="en-GB" sz="1400" dirty="0" err="1"/>
              <a:t>Einwanderung</a:t>
            </a:r>
            <a:r>
              <a:rPr lang="en-GB" sz="1400" dirty="0"/>
              <a:t> </a:t>
            </a:r>
          </a:p>
          <a:p>
            <a:pPr lvl="1"/>
            <a:r>
              <a:rPr lang="en-GB" sz="1400" dirty="0" err="1"/>
              <a:t>Migrationspolitik</a:t>
            </a:r>
            <a:endParaRPr lang="en-GB" sz="1400" dirty="0"/>
          </a:p>
          <a:p>
            <a:pPr marL="3240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Integration</a:t>
            </a:r>
          </a:p>
          <a:p>
            <a:pPr lvl="1"/>
            <a:r>
              <a:rPr lang="en-GB" sz="1400" dirty="0" err="1"/>
              <a:t>Maßnahmen</a:t>
            </a:r>
            <a:r>
              <a:rPr lang="en-GB" sz="1400" dirty="0"/>
              <a:t> </a:t>
            </a:r>
            <a:r>
              <a:rPr lang="en-GB" sz="1400" dirty="0" err="1"/>
              <a:t>zur</a:t>
            </a:r>
            <a:r>
              <a:rPr lang="en-GB" sz="1400" dirty="0"/>
              <a:t> Integration</a:t>
            </a:r>
          </a:p>
          <a:p>
            <a:pPr lvl="1"/>
            <a:r>
              <a:rPr lang="en-GB" sz="1400" dirty="0" err="1"/>
              <a:t>Hindernisse</a:t>
            </a:r>
            <a:r>
              <a:rPr lang="en-GB" sz="1400" dirty="0"/>
              <a:t> </a:t>
            </a:r>
            <a:r>
              <a:rPr lang="en-GB" sz="1400" dirty="0" err="1"/>
              <a:t>für</a:t>
            </a:r>
            <a:r>
              <a:rPr lang="en-GB" sz="1400" dirty="0"/>
              <a:t> die Integration</a:t>
            </a:r>
          </a:p>
          <a:p>
            <a:pPr lvl="1"/>
            <a:r>
              <a:rPr lang="en-GB" sz="1400" dirty="0"/>
              <a:t>Die </a:t>
            </a:r>
            <a:r>
              <a:rPr lang="en-GB" sz="1400" dirty="0" err="1"/>
              <a:t>Erfahrungen</a:t>
            </a:r>
            <a:r>
              <a:rPr lang="en-GB" sz="1400" dirty="0"/>
              <a:t> </a:t>
            </a:r>
            <a:r>
              <a:rPr lang="en-GB" sz="1400" dirty="0" err="1"/>
              <a:t>verschiedener</a:t>
            </a:r>
            <a:r>
              <a:rPr lang="en-GB" sz="1400" dirty="0"/>
              <a:t> </a:t>
            </a:r>
            <a:r>
              <a:rPr lang="en-GB" sz="1400" dirty="0" err="1"/>
              <a:t>Migrantengruppen</a:t>
            </a:r>
            <a:endParaRPr lang="en-GB" sz="1400" dirty="0" smtClean="0"/>
          </a:p>
          <a:p>
            <a:pPr marL="3240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err="1" smtClean="0"/>
              <a:t>Rassismus</a:t>
            </a:r>
            <a:endParaRPr lang="en-GB" sz="1600" b="1" dirty="0" smtClean="0"/>
          </a:p>
          <a:p>
            <a:pPr lvl="1"/>
            <a:r>
              <a:rPr lang="en-GB" sz="1400" dirty="0"/>
              <a:t>Die </a:t>
            </a:r>
            <a:r>
              <a:rPr lang="en-GB" sz="1400" dirty="0" err="1"/>
              <a:t>Opfer</a:t>
            </a:r>
            <a:r>
              <a:rPr lang="en-GB" sz="1400" dirty="0"/>
              <a:t> des </a:t>
            </a:r>
            <a:r>
              <a:rPr lang="en-GB" sz="1400" dirty="0" err="1"/>
              <a:t>Rassismus</a:t>
            </a:r>
            <a:r>
              <a:rPr lang="en-GB" sz="1400" dirty="0"/>
              <a:t>  </a:t>
            </a:r>
          </a:p>
          <a:p>
            <a:pPr lvl="1"/>
            <a:r>
              <a:rPr lang="en-GB" sz="1400" dirty="0"/>
              <a:t>Die </a:t>
            </a:r>
            <a:r>
              <a:rPr lang="en-GB" sz="1400" dirty="0" err="1"/>
              <a:t>Ursprünge</a:t>
            </a:r>
            <a:r>
              <a:rPr lang="en-GB" sz="1400" dirty="0"/>
              <a:t> des </a:t>
            </a:r>
            <a:r>
              <a:rPr lang="en-GB" sz="1400" dirty="0" err="1"/>
              <a:t>Rassismus</a:t>
            </a:r>
            <a:endParaRPr lang="en-GB" sz="1400" dirty="0"/>
          </a:p>
          <a:p>
            <a:pPr lvl="1"/>
            <a:r>
              <a:rPr lang="en-GB" sz="1400" dirty="0"/>
              <a:t>Der </a:t>
            </a:r>
            <a:r>
              <a:rPr lang="en-GB" sz="1400" dirty="0" err="1"/>
              <a:t>Kampf</a:t>
            </a:r>
            <a:r>
              <a:rPr lang="en-GB" sz="1400" dirty="0"/>
              <a:t> </a:t>
            </a:r>
            <a:r>
              <a:rPr lang="en-GB" sz="1400" dirty="0" err="1"/>
              <a:t>gegen</a:t>
            </a:r>
            <a:r>
              <a:rPr lang="en-GB" sz="1400" dirty="0"/>
              <a:t> </a:t>
            </a:r>
            <a:r>
              <a:rPr lang="en-GB" sz="1400" dirty="0" err="1"/>
              <a:t>Rassismus</a:t>
            </a:r>
            <a:r>
              <a:rPr lang="en-GB" sz="1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12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9221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</a:t>
            </a:r>
            <a:r>
              <a:rPr lang="en-GB" dirty="0"/>
              <a:t>German themes and sub-themes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271339"/>
            <a:ext cx="8045200" cy="4406804"/>
          </a:xfrm>
        </p:spPr>
        <p:txBody>
          <a:bodyPr/>
          <a:lstStyle/>
          <a:p>
            <a:pPr marL="0" indent="-3564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 smtClean="0"/>
              <a:t>Aspects of political life in the German-speaking world  (A-level only)</a:t>
            </a:r>
          </a:p>
          <a:p>
            <a:pPr marL="0" indent="-356400">
              <a:lnSpc>
                <a:spcPct val="100000"/>
              </a:lnSpc>
              <a:spcBef>
                <a:spcPts val="0"/>
              </a:spcBef>
              <a:buNone/>
            </a:pPr>
            <a:endParaRPr lang="en-GB" sz="1600" b="1" dirty="0"/>
          </a:p>
          <a:p>
            <a:pPr marL="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Deutschland und die </a:t>
            </a:r>
            <a:r>
              <a:rPr lang="en-GB" sz="1600" b="1" dirty="0" err="1" smtClean="0"/>
              <a:t>Europäische</a:t>
            </a:r>
            <a:r>
              <a:rPr lang="en-GB" sz="1600" b="1" dirty="0" smtClean="0"/>
              <a:t> Union</a:t>
            </a:r>
            <a:endParaRPr lang="en-GB" sz="1600" b="1" dirty="0"/>
          </a:p>
          <a:p>
            <a:pPr lvl="1"/>
            <a:r>
              <a:rPr lang="en-GB" sz="1400" dirty="0"/>
              <a:t>Die </a:t>
            </a:r>
            <a:r>
              <a:rPr lang="en-GB" sz="1400" dirty="0" err="1"/>
              <a:t>Rolle</a:t>
            </a:r>
            <a:r>
              <a:rPr lang="en-GB" sz="1400" dirty="0"/>
              <a:t> </a:t>
            </a:r>
            <a:r>
              <a:rPr lang="en-GB" sz="1400" dirty="0" err="1"/>
              <a:t>Deutschlands</a:t>
            </a:r>
            <a:r>
              <a:rPr lang="en-GB" sz="1400" dirty="0"/>
              <a:t> in Europa</a:t>
            </a:r>
            <a:endParaRPr lang="en-GB" sz="1400" b="1" dirty="0"/>
          </a:p>
          <a:p>
            <a:pPr lvl="1"/>
            <a:r>
              <a:rPr lang="en-GB" sz="1400" dirty="0" err="1"/>
              <a:t>Vor</a:t>
            </a:r>
            <a:r>
              <a:rPr lang="en-GB" sz="1400" dirty="0"/>
              <a:t>- und </a:t>
            </a:r>
            <a:r>
              <a:rPr lang="en-GB" sz="1400" dirty="0" err="1"/>
              <a:t>Nachteile</a:t>
            </a:r>
            <a:r>
              <a:rPr lang="en-GB" sz="1400" dirty="0"/>
              <a:t> der EU </a:t>
            </a:r>
            <a:r>
              <a:rPr lang="en-GB" sz="1400" dirty="0" err="1"/>
              <a:t>für</a:t>
            </a:r>
            <a:r>
              <a:rPr lang="en-GB" sz="1400" dirty="0"/>
              <a:t> Deutschland</a:t>
            </a:r>
            <a:endParaRPr lang="en-GB" sz="1400" b="1" dirty="0"/>
          </a:p>
          <a:p>
            <a:pPr lvl="1"/>
            <a:r>
              <a:rPr lang="en-GB" sz="1400" dirty="0"/>
              <a:t>Die </a:t>
            </a:r>
            <a:r>
              <a:rPr lang="en-GB" sz="1400" dirty="0" err="1"/>
              <a:t>Auswirkungen</a:t>
            </a:r>
            <a:r>
              <a:rPr lang="en-GB" sz="1400" dirty="0"/>
              <a:t> der EU-</a:t>
            </a:r>
            <a:r>
              <a:rPr lang="en-GB" sz="1400" dirty="0" err="1"/>
              <a:t>Erweiterung</a:t>
            </a:r>
            <a:r>
              <a:rPr lang="en-GB" sz="1400" dirty="0"/>
              <a:t> auf Deutschland</a:t>
            </a:r>
            <a:endParaRPr lang="es-ES_tradnl" sz="1400" dirty="0" smtClean="0"/>
          </a:p>
          <a:p>
            <a:pPr marL="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Die </a:t>
            </a:r>
            <a:r>
              <a:rPr lang="en-GB" sz="1600" b="1" dirty="0" err="1" smtClean="0"/>
              <a:t>Politik</a:t>
            </a:r>
            <a:r>
              <a:rPr lang="en-GB" sz="1600" b="1" dirty="0" smtClean="0"/>
              <a:t> und die </a:t>
            </a:r>
            <a:r>
              <a:rPr lang="en-GB" sz="1600" b="1" dirty="0" err="1" smtClean="0"/>
              <a:t>Jugend</a:t>
            </a:r>
            <a:endParaRPr lang="en-GB" sz="1600" b="1" dirty="0" smtClean="0"/>
          </a:p>
          <a:p>
            <a:pPr lvl="1"/>
            <a:r>
              <a:rPr lang="en-GB" sz="1400" dirty="0" err="1"/>
              <a:t>Politisches</a:t>
            </a:r>
            <a:r>
              <a:rPr lang="en-GB" sz="1400" dirty="0"/>
              <a:t> Engagement </a:t>
            </a:r>
            <a:r>
              <a:rPr lang="en-GB" sz="1400" dirty="0" err="1"/>
              <a:t>Jugendlicher</a:t>
            </a:r>
            <a:endParaRPr lang="en-GB" sz="1400" b="1" dirty="0"/>
          </a:p>
          <a:p>
            <a:pPr lvl="1"/>
            <a:r>
              <a:rPr lang="en-GB" sz="1400" dirty="0" err="1"/>
              <a:t>Schwerpunkte</a:t>
            </a:r>
            <a:r>
              <a:rPr lang="en-GB" sz="1400" dirty="0"/>
              <a:t> der </a:t>
            </a:r>
            <a:r>
              <a:rPr lang="en-GB" sz="1400" dirty="0" err="1"/>
              <a:t>Jugendpolitik</a:t>
            </a:r>
            <a:endParaRPr lang="en-GB" sz="1400" b="1" dirty="0"/>
          </a:p>
          <a:p>
            <a:pPr lvl="1"/>
            <a:r>
              <a:rPr lang="en-GB" sz="1400" dirty="0" err="1"/>
              <a:t>Werte</a:t>
            </a:r>
            <a:r>
              <a:rPr lang="en-GB" sz="1400" dirty="0"/>
              <a:t> und </a:t>
            </a:r>
            <a:r>
              <a:rPr lang="en-GB" sz="1400" dirty="0" err="1"/>
              <a:t>Ideale</a:t>
            </a:r>
            <a:endParaRPr lang="en-GB" sz="1400" b="1" dirty="0"/>
          </a:p>
          <a:p>
            <a:pPr marL="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Die </a:t>
            </a:r>
            <a:r>
              <a:rPr lang="en-GB" sz="1600" b="1" dirty="0" err="1" smtClean="0"/>
              <a:t>Wiedervereinigung</a:t>
            </a:r>
            <a:r>
              <a:rPr lang="en-GB" sz="1600" b="1" dirty="0" smtClean="0"/>
              <a:t> und </a:t>
            </a:r>
            <a:r>
              <a:rPr lang="en-GB" sz="1600" b="1" dirty="0" err="1" smtClean="0"/>
              <a:t>ihre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Folgen</a:t>
            </a:r>
            <a:endParaRPr lang="en-GB" sz="1600" b="1" dirty="0" smtClean="0"/>
          </a:p>
          <a:p>
            <a:pPr lvl="1"/>
            <a:r>
              <a:rPr lang="en-GB" sz="1400" dirty="0" err="1"/>
              <a:t>Friedliche</a:t>
            </a:r>
            <a:r>
              <a:rPr lang="en-GB" sz="1400" dirty="0"/>
              <a:t> Revolution in der DDR</a:t>
            </a:r>
            <a:endParaRPr lang="en-GB" sz="1400" b="1" dirty="0"/>
          </a:p>
          <a:p>
            <a:pPr lvl="1"/>
            <a:r>
              <a:rPr lang="en-GB" sz="1400" dirty="0"/>
              <a:t>Die </a:t>
            </a:r>
            <a:r>
              <a:rPr lang="en-GB" sz="1400" dirty="0" err="1"/>
              <a:t>Wiedervereinigung</a:t>
            </a:r>
            <a:r>
              <a:rPr lang="en-GB" sz="1400" dirty="0"/>
              <a:t> – </a:t>
            </a:r>
            <a:r>
              <a:rPr lang="en-GB" sz="1400" dirty="0" err="1"/>
              <a:t>Wunsch</a:t>
            </a:r>
            <a:r>
              <a:rPr lang="en-GB" sz="1400" dirty="0"/>
              <a:t> und </a:t>
            </a:r>
            <a:r>
              <a:rPr lang="en-GB" sz="1400" dirty="0" err="1"/>
              <a:t>Wirklichkeit</a:t>
            </a:r>
            <a:endParaRPr lang="en-GB" sz="1400" b="1" dirty="0"/>
          </a:p>
          <a:p>
            <a:pPr lvl="1"/>
            <a:r>
              <a:rPr lang="en-GB" sz="1400" dirty="0" err="1"/>
              <a:t>Alte</a:t>
            </a:r>
            <a:r>
              <a:rPr lang="en-GB" sz="1400" dirty="0"/>
              <a:t> und </a:t>
            </a:r>
            <a:r>
              <a:rPr lang="en-GB" sz="1400" dirty="0" err="1"/>
              <a:t>neue</a:t>
            </a:r>
            <a:r>
              <a:rPr lang="en-GB" sz="1400" dirty="0"/>
              <a:t> </a:t>
            </a:r>
            <a:r>
              <a:rPr lang="en-GB" sz="1400" dirty="0" err="1"/>
              <a:t>Bundesländer</a:t>
            </a:r>
            <a:r>
              <a:rPr lang="en-GB" sz="1400" dirty="0"/>
              <a:t> – </a:t>
            </a:r>
            <a:r>
              <a:rPr lang="en-GB" sz="1400" dirty="0" err="1"/>
              <a:t>Kultur</a:t>
            </a:r>
            <a:r>
              <a:rPr lang="en-GB" sz="1400" dirty="0"/>
              <a:t> und </a:t>
            </a:r>
            <a:r>
              <a:rPr lang="en-GB" sz="1400" dirty="0" err="1"/>
              <a:t>Identität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13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7896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and A-level Spanish themes and sub-themes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152000"/>
            <a:ext cx="8045200" cy="49362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b="1" dirty="0" smtClean="0"/>
              <a:t>Aspects </a:t>
            </a:r>
            <a:r>
              <a:rPr lang="en-GB" sz="1600" b="1" dirty="0"/>
              <a:t>of Hispanic </a:t>
            </a:r>
            <a:r>
              <a:rPr lang="en-GB" sz="1600" b="1" dirty="0" smtClean="0"/>
              <a:t>society  (AS and A-level)</a:t>
            </a:r>
            <a:endParaRPr lang="en-GB" sz="1600" b="1" dirty="0"/>
          </a:p>
          <a:p>
            <a:pPr>
              <a:lnSpc>
                <a:spcPct val="100000"/>
              </a:lnSpc>
            </a:pPr>
            <a:r>
              <a:rPr lang="es-ES" sz="1600" dirty="0" smtClean="0"/>
              <a:t>Modern </a:t>
            </a:r>
            <a:r>
              <a:rPr lang="es-ES" sz="1600" dirty="0"/>
              <a:t>and traditional </a:t>
            </a:r>
            <a:r>
              <a:rPr lang="es-ES" sz="1600" dirty="0" err="1"/>
              <a:t>values</a:t>
            </a:r>
            <a:r>
              <a:rPr lang="es-ES" sz="1600" dirty="0"/>
              <a:t> 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Cyberspace </a:t>
            </a:r>
            <a:endParaRPr lang="en-GB" sz="1600" dirty="0"/>
          </a:p>
          <a:p>
            <a:pPr>
              <a:lnSpc>
                <a:spcPct val="100000"/>
              </a:lnSpc>
            </a:pPr>
            <a:r>
              <a:rPr lang="es-ES" sz="1600" dirty="0" smtClean="0"/>
              <a:t>Equal </a:t>
            </a:r>
            <a:r>
              <a:rPr lang="es-ES" sz="1600" dirty="0" err="1"/>
              <a:t>rights</a:t>
            </a:r>
            <a:r>
              <a:rPr lang="es-ES" sz="16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 smtClean="0"/>
              <a:t>Artistic </a:t>
            </a:r>
            <a:r>
              <a:rPr lang="en-GB" sz="1600" b="1" dirty="0"/>
              <a:t>culture in the Hispanic </a:t>
            </a:r>
            <a:r>
              <a:rPr lang="en-GB" sz="1600" b="1" dirty="0" smtClean="0"/>
              <a:t>world  (AS and A-level)</a:t>
            </a:r>
            <a:endParaRPr lang="en-GB" sz="1600" b="1" dirty="0"/>
          </a:p>
          <a:p>
            <a:pPr>
              <a:lnSpc>
                <a:spcPct val="100000"/>
              </a:lnSpc>
            </a:pPr>
            <a:r>
              <a:rPr lang="es-ES" sz="1600" dirty="0" smtClean="0"/>
              <a:t>Modern </a:t>
            </a:r>
            <a:r>
              <a:rPr lang="es-ES" sz="1600" dirty="0"/>
              <a:t>day </a:t>
            </a:r>
            <a:r>
              <a:rPr lang="es-ES" sz="1600" dirty="0" err="1"/>
              <a:t>idols</a:t>
            </a:r>
            <a:r>
              <a:rPr lang="es-ES" sz="1600" dirty="0"/>
              <a:t> </a:t>
            </a:r>
          </a:p>
          <a:p>
            <a:pPr>
              <a:lnSpc>
                <a:spcPct val="100000"/>
              </a:lnSpc>
            </a:pPr>
            <a:r>
              <a:rPr lang="es-ES" sz="1600" dirty="0" smtClean="0"/>
              <a:t>Spanish </a:t>
            </a:r>
            <a:r>
              <a:rPr lang="es-ES" sz="1600" dirty="0"/>
              <a:t>regional </a:t>
            </a:r>
            <a:r>
              <a:rPr lang="es-ES" sz="1600" dirty="0" err="1"/>
              <a:t>identity</a:t>
            </a:r>
            <a:r>
              <a:rPr lang="es-ES" sz="1600" dirty="0"/>
              <a:t> </a:t>
            </a:r>
            <a:endParaRPr lang="es-ES" sz="1600" dirty="0" smtClean="0"/>
          </a:p>
          <a:p>
            <a:pPr>
              <a:lnSpc>
                <a:spcPct val="100000"/>
              </a:lnSpc>
            </a:pPr>
            <a:r>
              <a:rPr lang="en-GB" sz="1600" dirty="0" smtClean="0"/>
              <a:t>Cultural </a:t>
            </a:r>
            <a:r>
              <a:rPr lang="en-GB" sz="1600" dirty="0"/>
              <a:t>heritage </a:t>
            </a:r>
            <a:endParaRPr lang="en-GB" sz="1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 smtClean="0"/>
              <a:t>Multiculturalism </a:t>
            </a:r>
            <a:r>
              <a:rPr lang="en-GB" sz="1600" b="1" dirty="0"/>
              <a:t>in Hispanic </a:t>
            </a:r>
            <a:r>
              <a:rPr lang="en-GB" sz="1600" b="1" dirty="0" smtClean="0"/>
              <a:t>society  (A-level only)</a:t>
            </a:r>
            <a:endParaRPr lang="en-GB" sz="1600" b="1" dirty="0"/>
          </a:p>
          <a:p>
            <a:pPr>
              <a:lnSpc>
                <a:spcPct val="100000"/>
              </a:lnSpc>
            </a:pPr>
            <a:r>
              <a:rPr lang="en-GB" sz="1600" dirty="0"/>
              <a:t>Immigration 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Racism 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Integration </a:t>
            </a:r>
            <a:endParaRPr lang="en-GB" sz="1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 smtClean="0"/>
              <a:t>Aspects </a:t>
            </a:r>
            <a:r>
              <a:rPr lang="en-GB" sz="1600" b="1" dirty="0"/>
              <a:t>of political life in the Hispanic </a:t>
            </a:r>
            <a:r>
              <a:rPr lang="en-GB" sz="1600" b="1" dirty="0" smtClean="0"/>
              <a:t>world (A-level only)</a:t>
            </a:r>
            <a:endParaRPr lang="en-GB" sz="1600" b="1" dirty="0"/>
          </a:p>
          <a:p>
            <a:pPr>
              <a:lnSpc>
                <a:spcPct val="100000"/>
              </a:lnSpc>
            </a:pPr>
            <a:r>
              <a:rPr lang="es-ES" sz="1600" dirty="0" smtClean="0"/>
              <a:t>Today's </a:t>
            </a:r>
            <a:r>
              <a:rPr lang="es-ES" sz="1600" dirty="0"/>
              <a:t>youth, tomorrow's </a:t>
            </a:r>
            <a:r>
              <a:rPr lang="es-ES" sz="1600" dirty="0" err="1"/>
              <a:t>citizens</a:t>
            </a:r>
            <a:r>
              <a:rPr lang="es-ES" sz="1600" dirty="0"/>
              <a:t> </a:t>
            </a:r>
          </a:p>
          <a:p>
            <a:pPr>
              <a:lnSpc>
                <a:spcPct val="100000"/>
              </a:lnSpc>
            </a:pPr>
            <a:r>
              <a:rPr lang="es-ES" sz="1600" dirty="0" err="1" smtClean="0"/>
              <a:t>Monarchies</a:t>
            </a:r>
            <a:r>
              <a:rPr lang="es-ES" sz="1600" dirty="0" smtClean="0"/>
              <a:t> and </a:t>
            </a:r>
            <a:r>
              <a:rPr lang="es-ES" sz="1600" dirty="0" err="1"/>
              <a:t>dictatorships</a:t>
            </a:r>
            <a:r>
              <a:rPr lang="es-ES" sz="1600" dirty="0"/>
              <a:t> 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Popular </a:t>
            </a:r>
            <a:r>
              <a:rPr lang="en-GB" sz="1600" dirty="0"/>
              <a:t>movements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14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8554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and A-level Spanish themes and sub-themes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223714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Social issues and trends – aspects of </a:t>
            </a:r>
            <a:r>
              <a:rPr lang="en-GB" b="1" dirty="0"/>
              <a:t>H</a:t>
            </a:r>
            <a:r>
              <a:rPr lang="en-GB" b="1" dirty="0" smtClean="0"/>
              <a:t>ispanic society  (AS and A-level)</a:t>
            </a:r>
          </a:p>
          <a:p>
            <a:pPr marL="0" indent="0">
              <a:buNone/>
            </a:pPr>
            <a:endParaRPr lang="en-GB" dirty="0" smtClean="0"/>
          </a:p>
          <a:p>
            <a:pPr lvl="0"/>
            <a:r>
              <a:rPr lang="es-ES_tradnl" dirty="0" smtClean="0"/>
              <a:t>Los </a:t>
            </a:r>
            <a:r>
              <a:rPr lang="es-ES_tradnl" dirty="0"/>
              <a:t>valores tradicionales y modernos</a:t>
            </a:r>
            <a:endParaRPr lang="en-GB" dirty="0"/>
          </a:p>
          <a:p>
            <a:pPr lvl="1"/>
            <a:r>
              <a:rPr lang="es-ES_tradnl" dirty="0"/>
              <a:t>Los cambios en la familia</a:t>
            </a:r>
            <a:endParaRPr lang="en-GB" dirty="0"/>
          </a:p>
          <a:p>
            <a:pPr lvl="1"/>
            <a:r>
              <a:rPr lang="es-ES_tradnl" dirty="0"/>
              <a:t>Actitudes hacia el matrimonio/el divorcio</a:t>
            </a:r>
            <a:endParaRPr lang="en-GB" dirty="0"/>
          </a:p>
          <a:p>
            <a:pPr lvl="1"/>
            <a:r>
              <a:rPr lang="es-ES_tradnl" dirty="0"/>
              <a:t>La influencia de la </a:t>
            </a:r>
            <a:r>
              <a:rPr lang="es-ES_tradnl" dirty="0" smtClean="0"/>
              <a:t>Iglesia Católica</a:t>
            </a:r>
            <a:endParaRPr lang="en-GB" dirty="0"/>
          </a:p>
          <a:p>
            <a:pPr lvl="0"/>
            <a:r>
              <a:rPr lang="es-ES_tradnl" dirty="0"/>
              <a:t>El ciberespacio</a:t>
            </a:r>
            <a:endParaRPr lang="en-GB" dirty="0"/>
          </a:p>
          <a:p>
            <a:pPr lvl="1"/>
            <a:r>
              <a:rPr lang="es-ES_tradnl" dirty="0"/>
              <a:t>La influencia de Internet</a:t>
            </a:r>
            <a:endParaRPr lang="en-GB" dirty="0"/>
          </a:p>
          <a:p>
            <a:pPr lvl="1"/>
            <a:r>
              <a:rPr lang="es-ES_tradnl" dirty="0"/>
              <a:t>Las redes sociales: beneficios y peligros</a:t>
            </a:r>
            <a:endParaRPr lang="en-GB" dirty="0"/>
          </a:p>
          <a:p>
            <a:pPr lvl="1"/>
            <a:r>
              <a:rPr lang="es-ES_tradnl" dirty="0"/>
              <a:t>Los móviles inteligentes en nuestra sociedad</a:t>
            </a:r>
            <a:endParaRPr lang="en-GB" dirty="0"/>
          </a:p>
          <a:p>
            <a:pPr lvl="0"/>
            <a:r>
              <a:rPr lang="es-ES_tradnl" dirty="0"/>
              <a:t>La igualdad de los sexos</a:t>
            </a:r>
            <a:endParaRPr lang="en-GB" dirty="0"/>
          </a:p>
          <a:p>
            <a:pPr lvl="1"/>
            <a:r>
              <a:rPr lang="es-ES_tradnl" dirty="0"/>
              <a:t>La mujer en el mercado laboral</a:t>
            </a:r>
            <a:endParaRPr lang="en-GB" dirty="0"/>
          </a:p>
          <a:p>
            <a:pPr lvl="1"/>
            <a:r>
              <a:rPr lang="es-ES_tradnl" dirty="0"/>
              <a:t>El machismo y el feminismo</a:t>
            </a:r>
            <a:endParaRPr lang="en-GB" dirty="0"/>
          </a:p>
          <a:p>
            <a:pPr lvl="1"/>
            <a:r>
              <a:rPr lang="es-ES_tradnl" dirty="0"/>
              <a:t>Los derechos de los </a:t>
            </a:r>
            <a:r>
              <a:rPr lang="es-ES_tradnl" dirty="0" err="1"/>
              <a:t>gays</a:t>
            </a:r>
            <a:r>
              <a:rPr lang="en-US" dirty="0"/>
              <a:t> y </a:t>
            </a:r>
            <a:r>
              <a:rPr lang="en-US" dirty="0" err="1"/>
              <a:t>las</a:t>
            </a:r>
            <a:r>
              <a:rPr lang="en-US" dirty="0"/>
              <a:t> personas </a:t>
            </a:r>
            <a:r>
              <a:rPr lang="en-US" dirty="0" err="1"/>
              <a:t>transgénero</a:t>
            </a:r>
            <a:endParaRPr lang="en-GB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15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1790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and A-level Spanish themes and sub-themes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0950" y="1233239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Artistic </a:t>
            </a:r>
            <a:r>
              <a:rPr lang="en-US" b="1" dirty="0"/>
              <a:t>culture in the Hispanic </a:t>
            </a:r>
            <a:r>
              <a:rPr lang="en-US" b="1" dirty="0" smtClean="0"/>
              <a:t>world  (AS and A-level)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s-ES_tradnl" dirty="0"/>
              <a:t>La influencia de los ídolos</a:t>
            </a:r>
            <a:endParaRPr lang="en-GB" dirty="0"/>
          </a:p>
          <a:p>
            <a:pPr lvl="1"/>
            <a:r>
              <a:rPr lang="es-ES_tradnl" dirty="0"/>
              <a:t>Cantantes y músicos</a:t>
            </a:r>
            <a:endParaRPr lang="en-GB" dirty="0"/>
          </a:p>
          <a:p>
            <a:pPr lvl="1"/>
            <a:r>
              <a:rPr lang="es-ES_tradnl" dirty="0"/>
              <a:t>Estrellas de televisión y cine</a:t>
            </a:r>
            <a:endParaRPr lang="en-GB" dirty="0"/>
          </a:p>
          <a:p>
            <a:pPr lvl="1"/>
            <a:r>
              <a:rPr lang="es-ES_tradnl" dirty="0"/>
              <a:t>Modelos</a:t>
            </a:r>
            <a:endParaRPr lang="en-GB" dirty="0"/>
          </a:p>
          <a:p>
            <a:pPr lvl="0"/>
            <a:r>
              <a:rPr lang="es-ES_tradnl" dirty="0"/>
              <a:t>La identidad regional en España</a:t>
            </a:r>
            <a:endParaRPr lang="en-GB" dirty="0"/>
          </a:p>
          <a:p>
            <a:pPr lvl="1"/>
            <a:r>
              <a:rPr lang="es-ES_tradnl" dirty="0"/>
              <a:t>Tradiciones y costumbres</a:t>
            </a:r>
            <a:endParaRPr lang="en-GB" dirty="0"/>
          </a:p>
          <a:p>
            <a:pPr lvl="1"/>
            <a:r>
              <a:rPr lang="es-ES_tradnl" dirty="0"/>
              <a:t>La gastronomía</a:t>
            </a:r>
            <a:endParaRPr lang="en-GB" dirty="0"/>
          </a:p>
          <a:p>
            <a:pPr lvl="1"/>
            <a:r>
              <a:rPr lang="es-ES_tradnl" dirty="0"/>
              <a:t>Las lenguas</a:t>
            </a:r>
            <a:endParaRPr lang="en-GB" dirty="0"/>
          </a:p>
          <a:p>
            <a:pPr lvl="0"/>
            <a:r>
              <a:rPr lang="es-ES_tradnl" dirty="0"/>
              <a:t>El patrimonio cultural</a:t>
            </a:r>
            <a:endParaRPr lang="en-GB" dirty="0"/>
          </a:p>
          <a:p>
            <a:pPr lvl="1"/>
            <a:r>
              <a:rPr lang="es-ES_tradnl" dirty="0"/>
              <a:t>Sitios turísticos y civilizaciones prehispánicas (Machu Picchu, la Alhambra)</a:t>
            </a:r>
            <a:endParaRPr lang="en-GB" dirty="0"/>
          </a:p>
          <a:p>
            <a:pPr lvl="1"/>
            <a:r>
              <a:rPr lang="es-ES_tradnl" dirty="0"/>
              <a:t>Arte y arquitectura</a:t>
            </a:r>
            <a:endParaRPr lang="en-GB" dirty="0"/>
          </a:p>
          <a:p>
            <a:pPr lvl="1"/>
            <a:r>
              <a:rPr lang="es-ES_tradnl" dirty="0"/>
              <a:t>El patrimonio musical y su diversidad</a:t>
            </a:r>
            <a:endParaRPr lang="en-GB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16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5864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</a:t>
            </a:r>
            <a:r>
              <a:rPr lang="en-GB" dirty="0"/>
              <a:t>Spanish themes and sub-themes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338014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Multiculturalism in Hispanic </a:t>
            </a:r>
            <a:r>
              <a:rPr lang="en-US" b="1" dirty="0" smtClean="0"/>
              <a:t>society  (A-level only)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s-ES_tradnl" dirty="0"/>
              <a:t>La Inmigración</a:t>
            </a:r>
            <a:endParaRPr lang="en-GB" dirty="0"/>
          </a:p>
          <a:p>
            <a:pPr lvl="1"/>
            <a:r>
              <a:rPr lang="es-ES_tradnl" dirty="0"/>
              <a:t>Los beneficios y los aspectos negativos</a:t>
            </a:r>
            <a:endParaRPr lang="en-GB" dirty="0"/>
          </a:p>
          <a:p>
            <a:pPr lvl="1"/>
            <a:r>
              <a:rPr lang="es-ES_tradnl" dirty="0"/>
              <a:t>La inmigración en el mundo hispánico</a:t>
            </a:r>
            <a:endParaRPr lang="en-GB" dirty="0"/>
          </a:p>
          <a:p>
            <a:pPr lvl="1"/>
            <a:r>
              <a:rPr lang="es-ES_tradnl" dirty="0"/>
              <a:t>Los indocumentados - problemas</a:t>
            </a:r>
            <a:endParaRPr lang="en-GB" dirty="0"/>
          </a:p>
          <a:p>
            <a:pPr lvl="0"/>
            <a:r>
              <a:rPr lang="es-ES_tradnl" dirty="0"/>
              <a:t>El Racismo</a:t>
            </a:r>
            <a:endParaRPr lang="en-GB" dirty="0"/>
          </a:p>
          <a:p>
            <a:pPr lvl="1"/>
            <a:r>
              <a:rPr lang="es-ES_tradnl" dirty="0"/>
              <a:t>Las actitudes racistas y xenófobas</a:t>
            </a:r>
            <a:endParaRPr lang="en-GB" dirty="0"/>
          </a:p>
          <a:p>
            <a:pPr lvl="1"/>
            <a:r>
              <a:rPr lang="es-ES_tradnl" dirty="0"/>
              <a:t>Las medidas contra el racismo</a:t>
            </a:r>
            <a:endParaRPr lang="en-GB" dirty="0"/>
          </a:p>
          <a:p>
            <a:pPr lvl="1"/>
            <a:r>
              <a:rPr lang="es-ES_tradnl" dirty="0"/>
              <a:t>La legislación anti-racista</a:t>
            </a:r>
            <a:endParaRPr lang="en-GB" dirty="0"/>
          </a:p>
          <a:p>
            <a:pPr lvl="0"/>
            <a:r>
              <a:rPr lang="es-ES_tradnl" dirty="0"/>
              <a:t>La Convivencia</a:t>
            </a:r>
            <a:endParaRPr lang="en-GB" dirty="0"/>
          </a:p>
          <a:p>
            <a:pPr lvl="1"/>
            <a:r>
              <a:rPr lang="es-ES_tradnl" dirty="0"/>
              <a:t>La convivencia de culturas</a:t>
            </a:r>
            <a:endParaRPr lang="en-GB" dirty="0"/>
          </a:p>
          <a:p>
            <a:pPr lvl="1"/>
            <a:r>
              <a:rPr lang="es-ES_tradnl" dirty="0"/>
              <a:t>La educación</a:t>
            </a:r>
            <a:endParaRPr lang="en-GB" dirty="0"/>
          </a:p>
          <a:p>
            <a:pPr lvl="1"/>
            <a:r>
              <a:rPr lang="es-ES_tradnl" dirty="0"/>
              <a:t>Las religiones</a:t>
            </a:r>
            <a:endParaRPr lang="en-GB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17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32495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A-level Spanish themes and sub-themes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299914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Aspects of political life in the Hispanic </a:t>
            </a:r>
            <a:r>
              <a:rPr lang="en-US" b="1" dirty="0" smtClean="0"/>
              <a:t>world  (A-level only)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s-ES_tradnl" dirty="0"/>
              <a:t>Jóvenes de hoy, ciudadanos de mañana</a:t>
            </a:r>
            <a:endParaRPr lang="en-GB" dirty="0"/>
          </a:p>
          <a:p>
            <a:pPr lvl="1"/>
            <a:r>
              <a:rPr lang="es-ES_tradnl" dirty="0"/>
              <a:t>Los jóvenes y su actitud hacia la política : activismo o apatía</a:t>
            </a:r>
            <a:endParaRPr lang="en-GB" dirty="0"/>
          </a:p>
          <a:p>
            <a:pPr lvl="1"/>
            <a:r>
              <a:rPr lang="es-ES_tradnl" dirty="0"/>
              <a:t>El paro entre los jóvenes</a:t>
            </a:r>
            <a:endParaRPr lang="en-GB" dirty="0"/>
          </a:p>
          <a:p>
            <a:pPr lvl="1"/>
            <a:r>
              <a:rPr lang="es-ES_tradnl" dirty="0"/>
              <a:t>Su sociedad ideal</a:t>
            </a:r>
            <a:endParaRPr lang="en-GB" dirty="0"/>
          </a:p>
          <a:p>
            <a:pPr lvl="0"/>
            <a:r>
              <a:rPr lang="es-ES_tradnl" dirty="0"/>
              <a:t>Monarquías y dictaduras</a:t>
            </a:r>
            <a:endParaRPr lang="en-GB" dirty="0"/>
          </a:p>
          <a:p>
            <a:pPr lvl="1"/>
            <a:r>
              <a:rPr lang="es-ES_tradnl" dirty="0"/>
              <a:t>La dictadura de Franco  </a:t>
            </a:r>
            <a:endParaRPr lang="en-GB" dirty="0"/>
          </a:p>
          <a:p>
            <a:pPr lvl="1"/>
            <a:r>
              <a:rPr lang="es-ES_tradnl" dirty="0"/>
              <a:t>La evolución de la monarquía en España </a:t>
            </a:r>
            <a:endParaRPr lang="en-GB" dirty="0"/>
          </a:p>
          <a:p>
            <a:pPr lvl="1"/>
            <a:r>
              <a:rPr lang="es-ES_tradnl" dirty="0"/>
              <a:t>Dictadores latinoamericanos</a:t>
            </a:r>
            <a:endParaRPr lang="en-GB" dirty="0"/>
          </a:p>
          <a:p>
            <a:pPr lvl="0"/>
            <a:r>
              <a:rPr lang="es-ES_tradnl" dirty="0"/>
              <a:t>Movimientos populares</a:t>
            </a:r>
            <a:endParaRPr lang="en-GB" dirty="0"/>
          </a:p>
          <a:p>
            <a:pPr lvl="1"/>
            <a:r>
              <a:rPr lang="es-ES_tradnl" dirty="0"/>
              <a:t>La efectividad de las manifestaciones y las huelgas </a:t>
            </a:r>
            <a:endParaRPr lang="en-GB" dirty="0"/>
          </a:p>
          <a:p>
            <a:pPr lvl="1"/>
            <a:r>
              <a:rPr lang="es-ES_tradnl" dirty="0"/>
              <a:t>El poder de los sindicatos</a:t>
            </a:r>
            <a:endParaRPr lang="en-GB" dirty="0"/>
          </a:p>
          <a:p>
            <a:pPr lvl="1"/>
            <a:r>
              <a:rPr lang="es-ES_tradnl" dirty="0"/>
              <a:t>Ejemplos de protestas sociales (El 15-M, las </a:t>
            </a:r>
            <a:r>
              <a:rPr lang="es-ES_tradnl" dirty="0" smtClean="0"/>
              <a:t>Madres </a:t>
            </a:r>
            <a:r>
              <a:rPr lang="es-ES_tradnl" dirty="0"/>
              <a:t>de la </a:t>
            </a:r>
          </a:p>
          <a:p>
            <a:pPr marL="457200" lvl="1" indent="0">
              <a:buNone/>
            </a:pPr>
            <a:r>
              <a:rPr lang="es-ES_tradnl" dirty="0" smtClean="0"/>
              <a:t>Plaza </a:t>
            </a:r>
            <a:r>
              <a:rPr lang="es-ES_tradnl" dirty="0"/>
              <a:t>de Mayo)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18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82102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AS/A-level Spanish – books and films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40001" y="58847"/>
            <a:ext cx="754672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1600" b="1" dirty="0" smtClean="0"/>
              <a:t>Texts</a:t>
            </a:r>
            <a:endParaRPr lang="en-GB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Gabriel </a:t>
            </a:r>
            <a:r>
              <a:rPr lang="en-GB" sz="1600" dirty="0" err="1"/>
              <a:t>García</a:t>
            </a:r>
            <a:r>
              <a:rPr lang="en-GB" sz="1600" dirty="0"/>
              <a:t> </a:t>
            </a:r>
            <a:r>
              <a:rPr lang="en-GB" sz="1600" dirty="0" err="1"/>
              <a:t>Márquez</a:t>
            </a:r>
            <a:r>
              <a:rPr lang="en-GB" sz="1600" dirty="0"/>
              <a:t> </a:t>
            </a:r>
            <a:r>
              <a:rPr lang="en-GB" sz="1600" i="1" dirty="0" err="1"/>
              <a:t>Crónica</a:t>
            </a:r>
            <a:r>
              <a:rPr lang="en-GB" sz="1600" i="1" dirty="0"/>
              <a:t> de </a:t>
            </a:r>
            <a:r>
              <a:rPr lang="en-GB" sz="1600" i="1" dirty="0" err="1"/>
              <a:t>una</a:t>
            </a:r>
            <a:r>
              <a:rPr lang="en-GB" sz="1600" i="1" dirty="0"/>
              <a:t> </a:t>
            </a:r>
            <a:r>
              <a:rPr lang="en-GB" sz="1600" i="1" dirty="0" err="1"/>
              <a:t>muerte</a:t>
            </a:r>
            <a:r>
              <a:rPr lang="en-GB" sz="1600" i="1" dirty="0"/>
              <a:t> </a:t>
            </a:r>
            <a:r>
              <a:rPr lang="en-GB" sz="1600" i="1" dirty="0" err="1"/>
              <a:t>anunciada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Esquivel </a:t>
            </a:r>
            <a:r>
              <a:rPr lang="en-GB" sz="1600" i="1" dirty="0"/>
              <a:t>Como </a:t>
            </a:r>
            <a:r>
              <a:rPr lang="en-GB" sz="1600" i="1" dirty="0" err="1"/>
              <a:t>agua</a:t>
            </a:r>
            <a:r>
              <a:rPr lang="en-GB" sz="1600" i="1" dirty="0"/>
              <a:t> para chocolate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Lorca </a:t>
            </a:r>
            <a:r>
              <a:rPr lang="en-GB" sz="1600" i="1" dirty="0"/>
              <a:t>La Casa de </a:t>
            </a:r>
            <a:r>
              <a:rPr lang="en-GB" sz="1600" i="1" dirty="0" err="1"/>
              <a:t>Bernarda</a:t>
            </a:r>
            <a:r>
              <a:rPr lang="en-GB" sz="1600" i="1" dirty="0"/>
              <a:t> Alba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Zafón</a:t>
            </a:r>
            <a:r>
              <a:rPr lang="en-GB" sz="1600" dirty="0"/>
              <a:t> </a:t>
            </a:r>
            <a:r>
              <a:rPr lang="en-GB" sz="1600" i="1" dirty="0"/>
              <a:t>La </a:t>
            </a:r>
            <a:r>
              <a:rPr lang="en-GB" sz="1600" i="1" dirty="0" err="1"/>
              <a:t>sombra</a:t>
            </a:r>
            <a:r>
              <a:rPr lang="en-GB" sz="1600" i="1" dirty="0"/>
              <a:t> del </a:t>
            </a:r>
            <a:r>
              <a:rPr lang="en-GB" sz="1600" i="1" dirty="0" err="1"/>
              <a:t>viento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Isabel Allende </a:t>
            </a:r>
            <a:r>
              <a:rPr lang="en-GB" sz="1600" i="1" dirty="0"/>
              <a:t>La casa de los </a:t>
            </a:r>
            <a:r>
              <a:rPr lang="en-GB" sz="1600" i="1" dirty="0" err="1"/>
              <a:t>espíritus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Sender </a:t>
            </a:r>
            <a:r>
              <a:rPr lang="en-GB" sz="1600" i="1" dirty="0" err="1"/>
              <a:t>Réquiem</a:t>
            </a:r>
            <a:r>
              <a:rPr lang="en-GB" sz="1600" i="1" dirty="0"/>
              <a:t> </a:t>
            </a:r>
            <a:r>
              <a:rPr lang="en-GB" sz="1600" i="1" dirty="0" err="1"/>
              <a:t>por</a:t>
            </a:r>
            <a:r>
              <a:rPr lang="en-GB" sz="1600" i="1" dirty="0"/>
              <a:t> un </a:t>
            </a:r>
            <a:r>
              <a:rPr lang="en-GB" sz="1600" i="1" dirty="0" err="1"/>
              <a:t>campesino</a:t>
            </a:r>
            <a:r>
              <a:rPr lang="en-GB" sz="1600" i="1" dirty="0"/>
              <a:t> </a:t>
            </a:r>
            <a:r>
              <a:rPr lang="en-GB" sz="1600" i="1" dirty="0" err="1"/>
              <a:t>español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Bécquer</a:t>
            </a:r>
            <a:r>
              <a:rPr lang="en-GB" sz="1600" dirty="0"/>
              <a:t> </a:t>
            </a:r>
            <a:r>
              <a:rPr lang="en-GB" sz="1600" i="1" dirty="0" err="1"/>
              <a:t>Rimas</a:t>
            </a:r>
            <a:r>
              <a:rPr lang="en-GB" sz="1600" i="1" dirty="0"/>
              <a:t> y </a:t>
            </a:r>
            <a:r>
              <a:rPr lang="en-GB" sz="1600" i="1" dirty="0" err="1"/>
              <a:t>leyendas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Fernando </a:t>
            </a:r>
            <a:r>
              <a:rPr lang="en-GB" sz="1600" dirty="0" err="1"/>
              <a:t>Fernán</a:t>
            </a:r>
            <a:r>
              <a:rPr lang="en-GB" sz="1600" dirty="0"/>
              <a:t>-Gómez </a:t>
            </a:r>
            <a:r>
              <a:rPr lang="en-GB" sz="1600" i="1" dirty="0"/>
              <a:t>Las </a:t>
            </a:r>
            <a:r>
              <a:rPr lang="en-GB" sz="1600" i="1" dirty="0" err="1"/>
              <a:t>bicicletas</a:t>
            </a:r>
            <a:r>
              <a:rPr lang="en-GB" sz="1600" i="1" dirty="0"/>
              <a:t> son para el </a:t>
            </a:r>
            <a:r>
              <a:rPr lang="en-GB" sz="1600" i="1" dirty="0" err="1"/>
              <a:t>verano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/>
                </a:solidFill>
              </a:rPr>
              <a:t>Luis de </a:t>
            </a:r>
            <a:r>
              <a:rPr lang="en-GB" sz="1600" dirty="0" err="1" smtClean="0">
                <a:solidFill>
                  <a:schemeClr val="accent1"/>
                </a:solidFill>
              </a:rPr>
              <a:t>Castresana</a:t>
            </a:r>
            <a:r>
              <a:rPr lang="en-GB" sz="1600" dirty="0" smtClean="0">
                <a:solidFill>
                  <a:schemeClr val="accent1"/>
                </a:solidFill>
              </a:rPr>
              <a:t> </a:t>
            </a:r>
            <a:r>
              <a:rPr lang="en-GB" sz="1600" i="1" dirty="0">
                <a:solidFill>
                  <a:schemeClr val="accent1"/>
                </a:solidFill>
              </a:rPr>
              <a:t>El </a:t>
            </a:r>
            <a:r>
              <a:rPr lang="en-GB" sz="1600" i="1" dirty="0" err="1" smtClean="0">
                <a:solidFill>
                  <a:schemeClr val="accent1"/>
                </a:solidFill>
              </a:rPr>
              <a:t>otro</a:t>
            </a:r>
            <a:r>
              <a:rPr lang="en-GB" sz="1600" i="1" dirty="0" smtClean="0">
                <a:solidFill>
                  <a:schemeClr val="accent1"/>
                </a:solidFill>
              </a:rPr>
              <a:t> </a:t>
            </a:r>
            <a:r>
              <a:rPr lang="en-GB" sz="1600" i="1" dirty="0" err="1" smtClean="0">
                <a:solidFill>
                  <a:schemeClr val="accent1"/>
                </a:solidFill>
              </a:rPr>
              <a:t>árbol</a:t>
            </a:r>
            <a:r>
              <a:rPr lang="en-GB" sz="1600" i="1" dirty="0" smtClean="0">
                <a:solidFill>
                  <a:schemeClr val="accent1"/>
                </a:solidFill>
              </a:rPr>
              <a:t> de Guernica</a:t>
            </a:r>
            <a:endParaRPr lang="en-GB" sz="1600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Gabriel </a:t>
            </a:r>
            <a:r>
              <a:rPr lang="en-GB" sz="1600" dirty="0" err="1"/>
              <a:t>García</a:t>
            </a:r>
            <a:r>
              <a:rPr lang="en-GB" sz="1600" dirty="0"/>
              <a:t> </a:t>
            </a:r>
            <a:r>
              <a:rPr lang="en-GB" sz="1600" dirty="0" err="1"/>
              <a:t>Márquez</a:t>
            </a:r>
            <a:r>
              <a:rPr lang="en-GB" sz="1600" dirty="0"/>
              <a:t> </a:t>
            </a:r>
            <a:r>
              <a:rPr lang="en-GB" sz="1600" i="1" dirty="0"/>
              <a:t>El coronel no </a:t>
            </a:r>
            <a:r>
              <a:rPr lang="en-GB" sz="1600" i="1" dirty="0" err="1"/>
              <a:t>tiene</a:t>
            </a:r>
            <a:r>
              <a:rPr lang="en-GB" sz="1600" i="1" dirty="0"/>
              <a:t> a </a:t>
            </a:r>
            <a:r>
              <a:rPr lang="en-GB" sz="1600" i="1" dirty="0" err="1"/>
              <a:t>quien</a:t>
            </a:r>
            <a:r>
              <a:rPr lang="en-GB" sz="1600" i="1" dirty="0"/>
              <a:t> le </a:t>
            </a:r>
            <a:r>
              <a:rPr lang="en-GB" sz="1600" i="1" dirty="0" err="1"/>
              <a:t>escriba</a:t>
            </a:r>
            <a:endParaRPr lang="en-GB" sz="1600" dirty="0"/>
          </a:p>
          <a:p>
            <a:r>
              <a:rPr lang="en-GB" sz="1600" i="1" dirty="0"/>
              <a:t> </a:t>
            </a:r>
            <a:endParaRPr lang="en-GB" sz="1600" dirty="0"/>
          </a:p>
          <a:p>
            <a:r>
              <a:rPr lang="en-GB" sz="1600" b="1" dirty="0" smtClean="0"/>
              <a:t>Films</a:t>
            </a:r>
            <a:endParaRPr lang="en-GB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 err="1"/>
              <a:t>Volver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/>
              <a:t>El </a:t>
            </a:r>
            <a:r>
              <a:rPr lang="en-GB" sz="1600" i="1" dirty="0" err="1"/>
              <a:t>laberinto</a:t>
            </a:r>
            <a:r>
              <a:rPr lang="en-GB" sz="1600" i="1" dirty="0"/>
              <a:t> del </a:t>
            </a:r>
            <a:r>
              <a:rPr lang="en-GB" sz="1600" i="1" dirty="0" err="1"/>
              <a:t>fauno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 err="1"/>
              <a:t>Ocho</a:t>
            </a:r>
            <a:r>
              <a:rPr lang="en-GB" sz="1600" i="1" dirty="0"/>
              <a:t> </a:t>
            </a:r>
            <a:r>
              <a:rPr lang="en-GB" sz="1600" i="1" dirty="0" err="1"/>
              <a:t>apellidos</a:t>
            </a:r>
            <a:r>
              <a:rPr lang="en-GB" sz="1600" i="1" dirty="0"/>
              <a:t> </a:t>
            </a:r>
            <a:r>
              <a:rPr lang="en-GB" sz="1600" i="1" dirty="0" err="1"/>
              <a:t>vascos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 err="1"/>
              <a:t>María</a:t>
            </a:r>
            <a:r>
              <a:rPr lang="en-GB" sz="1600" i="1" dirty="0"/>
              <a:t>, </a:t>
            </a:r>
            <a:r>
              <a:rPr lang="en-GB" sz="1600" i="1" dirty="0" err="1"/>
              <a:t>llena</a:t>
            </a:r>
            <a:r>
              <a:rPr lang="en-GB" sz="1600" i="1" dirty="0"/>
              <a:t> </a:t>
            </a:r>
            <a:r>
              <a:rPr lang="en-GB" sz="1600" i="1" dirty="0" err="1"/>
              <a:t>eres</a:t>
            </a:r>
            <a:r>
              <a:rPr lang="en-GB" sz="1600" i="1" dirty="0"/>
              <a:t> de </a:t>
            </a:r>
            <a:r>
              <a:rPr lang="en-GB" sz="1600" i="1" dirty="0" err="1"/>
              <a:t>gracia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1"/>
                </a:solidFill>
              </a:rPr>
              <a:t>Abel</a:t>
            </a:r>
            <a:endParaRPr lang="en-GB" sz="1600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/>
              <a:t>Las 13 </a:t>
            </a:r>
            <a:r>
              <a:rPr lang="en-GB" sz="1600" i="1" dirty="0" err="1"/>
              <a:t>rosas</a:t>
            </a:r>
            <a:endParaRPr lang="en-GB" sz="1600" dirty="0"/>
          </a:p>
          <a:p>
            <a:r>
              <a:rPr lang="en-GB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19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5026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Specification at a glance: AS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40000" y="1066800"/>
            <a:ext cx="8046000" cy="516636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AS Paper 1 </a:t>
            </a:r>
          </a:p>
          <a:p>
            <a:r>
              <a:rPr lang="en-GB" dirty="0" smtClean="0"/>
              <a:t>Written exam: 1 hour 45 minutes</a:t>
            </a:r>
          </a:p>
          <a:p>
            <a:r>
              <a:rPr lang="en-GB" dirty="0" smtClean="0"/>
              <a:t>Listening, Reading, Translation into English</a:t>
            </a:r>
          </a:p>
          <a:p>
            <a:r>
              <a:rPr lang="en-GB" dirty="0" smtClean="0"/>
              <a:t>90 marks </a:t>
            </a:r>
          </a:p>
          <a:p>
            <a:r>
              <a:rPr lang="en-GB" dirty="0" smtClean="0"/>
              <a:t>45% of AS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AS Paper 2 </a:t>
            </a:r>
          </a:p>
          <a:p>
            <a:r>
              <a:rPr lang="en-GB" dirty="0" smtClean="0"/>
              <a:t>Written exam: 1 hour 30 minutes </a:t>
            </a:r>
          </a:p>
          <a:p>
            <a:r>
              <a:rPr lang="en-GB" dirty="0" smtClean="0"/>
              <a:t>Translation into target language, Essay on set text or film </a:t>
            </a:r>
          </a:p>
          <a:p>
            <a:r>
              <a:rPr lang="en-GB" dirty="0" smtClean="0"/>
              <a:t>50 marks </a:t>
            </a:r>
          </a:p>
          <a:p>
            <a:r>
              <a:rPr lang="en-GB" dirty="0" smtClean="0"/>
              <a:t>25% of AS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AS Paper 3</a:t>
            </a:r>
          </a:p>
          <a:p>
            <a:r>
              <a:rPr lang="en-GB" dirty="0" smtClean="0"/>
              <a:t>Oral exam: 12-14 minutes (plus 15 minutes preparation time)</a:t>
            </a:r>
          </a:p>
          <a:p>
            <a:r>
              <a:rPr lang="en-GB" dirty="0" smtClean="0"/>
              <a:t>Discussion of two sub-themes, based on stimulus cards </a:t>
            </a:r>
          </a:p>
          <a:p>
            <a:r>
              <a:rPr lang="en-GB" dirty="0" smtClean="0"/>
              <a:t>60 marks</a:t>
            </a:r>
          </a:p>
          <a:p>
            <a:r>
              <a:rPr lang="en-GB" dirty="0" smtClean="0"/>
              <a:t>30% of AS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87968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Paper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41400"/>
            <a:ext cx="8138333" cy="4910850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/>
              <a:t>What's assessed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400" dirty="0" smtClean="0"/>
              <a:t>Aspects </a:t>
            </a:r>
            <a:r>
              <a:rPr lang="en-GB" sz="1400" dirty="0"/>
              <a:t>of </a:t>
            </a:r>
            <a:r>
              <a:rPr lang="en-GB" sz="1400" dirty="0" smtClean="0"/>
              <a:t>French/German-speaking/Hispanic society</a:t>
            </a:r>
            <a:endParaRPr lang="en-GB" sz="1400" dirty="0"/>
          </a:p>
          <a:p>
            <a:r>
              <a:rPr lang="en-GB" sz="1400" dirty="0" smtClean="0"/>
              <a:t>Artistic </a:t>
            </a:r>
            <a:r>
              <a:rPr lang="en-GB" sz="1400" dirty="0"/>
              <a:t>culture in the </a:t>
            </a:r>
            <a:r>
              <a:rPr lang="en-GB" sz="1400" dirty="0" smtClean="0"/>
              <a:t>French/German-speaking/Hispanic </a:t>
            </a:r>
            <a:r>
              <a:rPr lang="en-GB" sz="1400" dirty="0"/>
              <a:t>world</a:t>
            </a:r>
          </a:p>
          <a:p>
            <a:r>
              <a:rPr lang="en-GB" sz="1400" dirty="0" smtClean="0"/>
              <a:t>Grammar</a:t>
            </a:r>
            <a:endParaRPr lang="en-GB" sz="1400" dirty="0"/>
          </a:p>
          <a:p>
            <a:pPr marL="0" indent="0">
              <a:buNone/>
            </a:pPr>
            <a:r>
              <a:rPr lang="en-GB" sz="1400" b="1" dirty="0"/>
              <a:t>How it's assessed</a:t>
            </a:r>
          </a:p>
          <a:p>
            <a:r>
              <a:rPr lang="en-GB" sz="1400" dirty="0" smtClean="0"/>
              <a:t>Written </a:t>
            </a:r>
            <a:r>
              <a:rPr lang="en-GB" sz="1400" dirty="0"/>
              <a:t>exam: 1 hour 45 minutes</a:t>
            </a:r>
          </a:p>
          <a:p>
            <a:r>
              <a:rPr lang="en-GB" sz="1400" dirty="0" smtClean="0"/>
              <a:t>90 </a:t>
            </a:r>
            <a:r>
              <a:rPr lang="en-GB" sz="1400" dirty="0"/>
              <a:t>marks</a:t>
            </a:r>
          </a:p>
          <a:p>
            <a:r>
              <a:rPr lang="en-GB" sz="1400" dirty="0" smtClean="0"/>
              <a:t>45% </a:t>
            </a:r>
            <a:r>
              <a:rPr lang="en-GB" sz="1400" dirty="0"/>
              <a:t>of </a:t>
            </a:r>
            <a:r>
              <a:rPr lang="en-GB" sz="1400" dirty="0" smtClean="0"/>
              <a:t>AS-level</a:t>
            </a:r>
            <a:endParaRPr lang="en-GB" sz="1400" b="1" dirty="0" smtClean="0"/>
          </a:p>
          <a:p>
            <a:pPr marL="0" indent="0">
              <a:buNone/>
            </a:pPr>
            <a:r>
              <a:rPr lang="en-GB" sz="1400" b="1" dirty="0" smtClean="0"/>
              <a:t>Questions</a:t>
            </a:r>
            <a:endParaRPr lang="en-GB" sz="1400" b="1" dirty="0"/>
          </a:p>
          <a:p>
            <a:r>
              <a:rPr lang="en-GB" sz="1400" dirty="0" smtClean="0"/>
              <a:t>Listening </a:t>
            </a:r>
            <a:r>
              <a:rPr lang="en-GB" sz="1400" dirty="0"/>
              <a:t>and responding to spoken passages from a range of contexts and </a:t>
            </a:r>
            <a:r>
              <a:rPr lang="en-GB" sz="1400" dirty="0" smtClean="0"/>
              <a:t>sources.</a:t>
            </a:r>
            <a:endParaRPr lang="en-GB" sz="1400" dirty="0"/>
          </a:p>
          <a:p>
            <a:r>
              <a:rPr lang="en-GB" sz="1400" dirty="0" smtClean="0"/>
              <a:t>Questions </a:t>
            </a:r>
            <a:r>
              <a:rPr lang="en-GB" sz="1400" dirty="0"/>
              <a:t>in </a:t>
            </a:r>
            <a:r>
              <a:rPr lang="en-GB" sz="1400" dirty="0" smtClean="0"/>
              <a:t>the target language </a:t>
            </a:r>
            <a:r>
              <a:rPr lang="en-GB" sz="1400" dirty="0"/>
              <a:t>to be answered with non-verbal responses or in </a:t>
            </a:r>
            <a:r>
              <a:rPr lang="en-GB" sz="1400" dirty="0" smtClean="0"/>
              <a:t>the target language </a:t>
            </a:r>
            <a:r>
              <a:rPr lang="en-GB" sz="1400" dirty="0"/>
              <a:t>(35 </a:t>
            </a:r>
            <a:r>
              <a:rPr lang="en-GB" sz="1400" dirty="0" smtClean="0"/>
              <a:t>marks)</a:t>
            </a:r>
            <a:endParaRPr lang="en-GB" sz="1400" dirty="0"/>
          </a:p>
          <a:p>
            <a:r>
              <a:rPr lang="en-GB" sz="1400" dirty="0" smtClean="0"/>
              <a:t>Reading </a:t>
            </a:r>
            <a:r>
              <a:rPr lang="en-GB" sz="1400" dirty="0"/>
              <a:t>and responding to a variety of texts written for different </a:t>
            </a:r>
            <a:r>
              <a:rPr lang="en-GB" sz="1400" dirty="0" smtClean="0"/>
              <a:t>purposes</a:t>
            </a:r>
            <a:endParaRPr lang="en-GB" sz="1400" dirty="0"/>
          </a:p>
          <a:p>
            <a:r>
              <a:rPr lang="en-GB" sz="1400" dirty="0" smtClean="0"/>
              <a:t>Questions </a:t>
            </a:r>
            <a:r>
              <a:rPr lang="en-GB" sz="1400" dirty="0"/>
              <a:t>in </a:t>
            </a:r>
            <a:r>
              <a:rPr lang="en-GB" sz="1400" dirty="0" smtClean="0"/>
              <a:t>the target language </a:t>
            </a:r>
            <a:r>
              <a:rPr lang="en-GB" sz="1400" dirty="0"/>
              <a:t>to be answered with non-verbal responses or in </a:t>
            </a:r>
            <a:r>
              <a:rPr lang="en-GB" sz="1400" dirty="0" smtClean="0"/>
              <a:t>the target language (45 </a:t>
            </a:r>
            <a:r>
              <a:rPr lang="en-GB" sz="1400" dirty="0"/>
              <a:t>marks)</a:t>
            </a:r>
          </a:p>
          <a:p>
            <a:r>
              <a:rPr lang="en-GB" sz="1400" dirty="0" smtClean="0"/>
              <a:t>Translation </a:t>
            </a:r>
            <a:r>
              <a:rPr lang="en-GB" sz="1400" dirty="0"/>
              <a:t>into English; a passage of minimum 70 words (10 marks)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20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356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Paper 1 Marking Guidance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00175"/>
            <a:ext cx="65516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21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24688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66" y="441132"/>
            <a:ext cx="8189134" cy="431181"/>
          </a:xfrm>
        </p:spPr>
        <p:txBody>
          <a:bodyPr/>
          <a:lstStyle/>
          <a:p>
            <a:r>
              <a:rPr lang="en-GB" dirty="0" smtClean="0"/>
              <a:t>AS Paper 2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0000" y="1227667"/>
            <a:ext cx="7757333" cy="49108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066" y="1227666"/>
            <a:ext cx="5398489" cy="4910851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What's assessed</a:t>
            </a:r>
          </a:p>
          <a:p>
            <a:pPr>
              <a:spcBef>
                <a:spcPts val="1200"/>
              </a:spcBef>
            </a:pPr>
            <a:r>
              <a:rPr lang="en-GB" sz="1600" dirty="0" smtClean="0"/>
              <a:t>One </a:t>
            </a:r>
            <a:r>
              <a:rPr lang="en-GB" sz="1600" dirty="0"/>
              <a:t>book or one film from the lists in the specification</a:t>
            </a:r>
          </a:p>
          <a:p>
            <a:r>
              <a:rPr lang="en-GB" sz="1600" dirty="0" smtClean="0"/>
              <a:t>Grammar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600" b="1" dirty="0"/>
              <a:t>How it's assessed</a:t>
            </a:r>
          </a:p>
          <a:p>
            <a:pPr>
              <a:spcBef>
                <a:spcPts val="1200"/>
              </a:spcBef>
            </a:pPr>
            <a:r>
              <a:rPr lang="en-GB" sz="1600" dirty="0" smtClean="0"/>
              <a:t>Written </a:t>
            </a:r>
            <a:r>
              <a:rPr lang="en-GB" sz="1600" dirty="0"/>
              <a:t>exam: 1 hour </a:t>
            </a:r>
            <a:r>
              <a:rPr lang="en-GB" sz="1600" dirty="0" smtClean="0"/>
              <a:t>30 </a:t>
            </a:r>
            <a:r>
              <a:rPr lang="en-GB" sz="1600" dirty="0"/>
              <a:t>minutes</a:t>
            </a:r>
          </a:p>
          <a:p>
            <a:r>
              <a:rPr lang="en-GB" sz="1600" dirty="0"/>
              <a:t>5</a:t>
            </a:r>
            <a:r>
              <a:rPr lang="en-GB" sz="1600" dirty="0" smtClean="0"/>
              <a:t>0 </a:t>
            </a:r>
            <a:r>
              <a:rPr lang="en-GB" sz="1600" dirty="0"/>
              <a:t>marks</a:t>
            </a:r>
          </a:p>
          <a:p>
            <a:r>
              <a:rPr lang="en-GB" sz="1600" dirty="0" smtClean="0"/>
              <a:t>25% </a:t>
            </a:r>
            <a:r>
              <a:rPr lang="en-GB" sz="1600" dirty="0"/>
              <a:t>of </a:t>
            </a:r>
            <a:r>
              <a:rPr lang="en-GB" sz="1600" dirty="0" smtClean="0"/>
              <a:t>AS level</a:t>
            </a:r>
            <a:endParaRPr lang="en-GB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GB" sz="1600" b="1" dirty="0" smtClean="0"/>
              <a:t>Questions</a:t>
            </a:r>
            <a:endParaRPr lang="en-GB" sz="1600" b="1" dirty="0"/>
          </a:p>
          <a:p>
            <a:pPr>
              <a:spcBef>
                <a:spcPts val="1200"/>
              </a:spcBef>
            </a:pPr>
            <a:r>
              <a:rPr lang="en-GB" sz="1600" dirty="0" smtClean="0"/>
              <a:t>Translation </a:t>
            </a:r>
            <a:r>
              <a:rPr lang="en-GB" sz="1600" dirty="0"/>
              <a:t>into </a:t>
            </a:r>
            <a:r>
              <a:rPr lang="en-GB" sz="1600" dirty="0" smtClean="0"/>
              <a:t>target language; 5 sentences amounting to a minimum of </a:t>
            </a:r>
            <a:r>
              <a:rPr lang="en-GB" sz="1600" dirty="0"/>
              <a:t>70 words (15 marks).</a:t>
            </a:r>
          </a:p>
          <a:p>
            <a:r>
              <a:rPr lang="en-GB" sz="1600" dirty="0" smtClean="0"/>
              <a:t>Either </a:t>
            </a:r>
            <a:r>
              <a:rPr lang="en-GB" sz="1600" dirty="0"/>
              <a:t>one question </a:t>
            </a:r>
            <a:r>
              <a:rPr lang="en-GB" sz="1600" dirty="0" smtClean="0"/>
              <a:t>on </a:t>
            </a:r>
            <a:r>
              <a:rPr lang="en-GB" sz="1600" dirty="0"/>
              <a:t>a set text </a:t>
            </a:r>
            <a:r>
              <a:rPr lang="en-GB" sz="1600" b="1" dirty="0" smtClean="0"/>
              <a:t>OR</a:t>
            </a:r>
            <a:r>
              <a:rPr lang="en-GB" sz="1600" dirty="0" smtClean="0"/>
              <a:t> one question on a </a:t>
            </a:r>
            <a:r>
              <a:rPr lang="en-GB" sz="1600" dirty="0"/>
              <a:t>set film </a:t>
            </a:r>
            <a:r>
              <a:rPr lang="en-GB" sz="1600" dirty="0" smtClean="0"/>
              <a:t>(</a:t>
            </a:r>
            <a:r>
              <a:rPr lang="en-GB" sz="1600" dirty="0"/>
              <a:t>3</a:t>
            </a:r>
            <a:r>
              <a:rPr lang="en-GB" sz="1600" dirty="0" smtClean="0"/>
              <a:t>5 </a:t>
            </a:r>
            <a:r>
              <a:rPr lang="en-GB" sz="1600" dirty="0"/>
              <a:t>marks)</a:t>
            </a:r>
          </a:p>
          <a:p>
            <a:r>
              <a:rPr lang="en-GB" sz="1600" dirty="0" smtClean="0"/>
              <a:t>All </a:t>
            </a:r>
            <a:r>
              <a:rPr lang="en-GB" sz="1600" dirty="0"/>
              <a:t>questions will require a critical response </a:t>
            </a:r>
          </a:p>
          <a:p>
            <a:r>
              <a:rPr lang="en-GB" sz="1600" dirty="0" smtClean="0"/>
              <a:t>No </a:t>
            </a:r>
            <a:r>
              <a:rPr lang="en-GB" sz="1600" dirty="0"/>
              <a:t>access to texts or films during the </a:t>
            </a:r>
            <a:r>
              <a:rPr lang="en-GB" sz="1600" dirty="0" smtClean="0"/>
              <a:t>assessment</a:t>
            </a:r>
            <a:endParaRPr lang="en-GB" sz="1600" dirty="0"/>
          </a:p>
        </p:txBody>
      </p:sp>
      <p:pic>
        <p:nvPicPr>
          <p:cNvPr id="11" name="Picture 10" descr="dictionary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573"/>
          <a:stretch/>
        </p:blipFill>
        <p:spPr>
          <a:xfrm>
            <a:off x="5914887" y="3147923"/>
            <a:ext cx="662104" cy="3198727"/>
          </a:xfrm>
          <a:prstGeom prst="rect">
            <a:avLst/>
          </a:prstGeom>
        </p:spPr>
      </p:pic>
      <p:pic>
        <p:nvPicPr>
          <p:cNvPr id="9" name="Picture 8" descr="14818_Film_V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37" y="3355082"/>
            <a:ext cx="2223662" cy="2968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22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189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Paper 2 Marking Guidance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75" y="1316830"/>
            <a:ext cx="6870450" cy="436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23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81460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Paper 2 Marking </a:t>
            </a:r>
            <a:r>
              <a:rPr lang="en-GB" dirty="0" smtClean="0"/>
              <a:t>Guidance (</a:t>
            </a:r>
            <a:r>
              <a:rPr lang="en-GB" dirty="0" err="1" smtClean="0"/>
              <a:t>cont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81900" y="1905000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247775"/>
            <a:ext cx="65992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24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58775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French Speaking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49551" y="2449622"/>
            <a:ext cx="7546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/>
              <a:t> 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149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87" y="2722940"/>
            <a:ext cx="3216151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4" y="4428334"/>
            <a:ext cx="5301580" cy="71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4" y="5138737"/>
            <a:ext cx="57054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114425"/>
            <a:ext cx="48910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25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0077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AS Speaking Assessment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143125"/>
            <a:ext cx="60960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26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36151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Sequence Table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598" y="1162050"/>
            <a:ext cx="8089651" cy="177165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 smtClean="0">
                <a:latin typeface="+mj-lt"/>
              </a:rPr>
              <a:t>The teacher-examiner must give the student two cards from one of the 6 AS sub-themes as shown in the sequence table below </a:t>
            </a:r>
            <a:r>
              <a:rPr lang="en-GB" sz="1600" b="1" dirty="0" err="1" smtClean="0">
                <a:latin typeface="+mj-lt"/>
              </a:rPr>
              <a:t>eg</a:t>
            </a:r>
            <a:r>
              <a:rPr lang="en-GB" sz="1600" b="1" dirty="0" smtClean="0">
                <a:latin typeface="+mj-lt"/>
              </a:rPr>
              <a:t> Card A and Card B. The teacher-examiner will also give the student two further cards, one from each of the two sub-themes from the other theme as shown in the sequence in the table below </a:t>
            </a:r>
            <a:r>
              <a:rPr lang="en-GB" sz="1600" b="1" dirty="0" err="1" smtClean="0">
                <a:latin typeface="+mj-lt"/>
              </a:rPr>
              <a:t>eg</a:t>
            </a:r>
            <a:r>
              <a:rPr lang="en-GB" sz="1600" b="1" dirty="0" smtClean="0">
                <a:latin typeface="+mj-lt"/>
              </a:rPr>
              <a:t> Card G and Card I. The student will choose one of the two cards for the first sub-theme </a:t>
            </a:r>
            <a:r>
              <a:rPr lang="en-GB" sz="1600" b="1" dirty="0" err="1" smtClean="0">
                <a:latin typeface="+mj-lt"/>
              </a:rPr>
              <a:t>ie</a:t>
            </a:r>
            <a:r>
              <a:rPr lang="en-GB" sz="1600" b="1" dirty="0" smtClean="0">
                <a:latin typeface="+mj-lt"/>
              </a:rPr>
              <a:t> either Card A or Card B and one from the other two cards </a:t>
            </a:r>
            <a:r>
              <a:rPr lang="en-GB" sz="1600" b="1" dirty="0" err="1" smtClean="0">
                <a:latin typeface="+mj-lt"/>
              </a:rPr>
              <a:t>ie</a:t>
            </a:r>
            <a:r>
              <a:rPr lang="en-GB" sz="1600" b="1" dirty="0" smtClean="0">
                <a:latin typeface="+mj-lt"/>
              </a:rPr>
              <a:t> either Card G or Card I. Schools/colleges with more than 36 students should begin the sequence again from number 1.</a:t>
            </a:r>
            <a:endParaRPr lang="en-GB" sz="1600" b="1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3209925"/>
            <a:ext cx="54959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27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02859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Paper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99" y="990600"/>
            <a:ext cx="8341534" cy="534162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/>
              <a:t>What's assessed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 smtClean="0"/>
              <a:t>Aspects </a:t>
            </a:r>
            <a:r>
              <a:rPr lang="en-GB" sz="1400" dirty="0"/>
              <a:t>of </a:t>
            </a:r>
            <a:r>
              <a:rPr lang="en-GB" sz="1400" dirty="0" smtClean="0"/>
              <a:t>French-speaking </a:t>
            </a:r>
            <a:r>
              <a:rPr lang="en-GB" sz="1400" dirty="0"/>
              <a:t>society: current </a:t>
            </a:r>
            <a:r>
              <a:rPr lang="en-GB" sz="1400" dirty="0" smtClean="0"/>
              <a:t>trends/Aspects of German-speaking society/Aspects of Hispanic society</a:t>
            </a:r>
            <a:endParaRPr lang="en-GB" sz="14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 smtClean="0"/>
              <a:t>Aspects </a:t>
            </a:r>
            <a:r>
              <a:rPr lang="en-GB" sz="1400" dirty="0"/>
              <a:t>of </a:t>
            </a:r>
            <a:r>
              <a:rPr lang="en-GB" sz="1400" dirty="0" smtClean="0"/>
              <a:t>French-speaking </a:t>
            </a:r>
            <a:r>
              <a:rPr lang="en-GB" sz="1400" dirty="0"/>
              <a:t>society: current </a:t>
            </a:r>
            <a:r>
              <a:rPr lang="en-GB" sz="1400" dirty="0" smtClean="0"/>
              <a:t>issues/Multiculturalism in German-speaking society/Multiculturalism in Hispanic society</a:t>
            </a:r>
            <a:endParaRPr lang="en-GB" sz="14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 smtClean="0"/>
              <a:t>Artistic </a:t>
            </a:r>
            <a:r>
              <a:rPr lang="en-GB" sz="1400" dirty="0"/>
              <a:t>culture in the </a:t>
            </a:r>
            <a:r>
              <a:rPr lang="en-GB" sz="1400" dirty="0" smtClean="0"/>
              <a:t>French-speaking/German-speaking/Hispanic </a:t>
            </a:r>
            <a:r>
              <a:rPr lang="en-GB" sz="1400" dirty="0"/>
              <a:t>world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 smtClean="0"/>
              <a:t>Aspects </a:t>
            </a:r>
            <a:r>
              <a:rPr lang="en-GB" sz="1400" dirty="0"/>
              <a:t>of political life in the </a:t>
            </a:r>
            <a:r>
              <a:rPr lang="en-GB" sz="1400" dirty="0" smtClean="0"/>
              <a:t>French-speaking/German-speaking/Hispanic </a:t>
            </a:r>
            <a:r>
              <a:rPr lang="en-GB" sz="1400" dirty="0"/>
              <a:t>world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 smtClean="0"/>
              <a:t>Grammar</a:t>
            </a:r>
            <a:endParaRPr lang="en-GB" sz="1400" dirty="0"/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GB" sz="1400" b="1" dirty="0"/>
              <a:t>How it's assessed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 smtClean="0"/>
              <a:t>Written </a:t>
            </a:r>
            <a:r>
              <a:rPr lang="en-GB" sz="1400" dirty="0"/>
              <a:t>exam: 2.5 hours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 smtClean="0"/>
              <a:t>100 </a:t>
            </a:r>
            <a:r>
              <a:rPr lang="en-GB" sz="1400" dirty="0"/>
              <a:t>marks in total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/>
              <a:t>5</a:t>
            </a:r>
            <a:r>
              <a:rPr lang="en-GB" sz="1400" dirty="0" smtClean="0"/>
              <a:t>0</a:t>
            </a:r>
            <a:r>
              <a:rPr lang="en-GB" sz="1400" dirty="0"/>
              <a:t>% </a:t>
            </a:r>
            <a:r>
              <a:rPr lang="en-GB" sz="1400" dirty="0" smtClean="0"/>
              <a:t>of A-level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GB" sz="1400" b="1" dirty="0" smtClean="0"/>
              <a:t>Questions</a:t>
            </a:r>
            <a:endParaRPr lang="en-GB" sz="1400" b="1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 smtClean="0"/>
              <a:t>Listening </a:t>
            </a:r>
            <a:r>
              <a:rPr lang="en-GB" sz="1400" dirty="0"/>
              <a:t>and responding to spoken passages from a range of contexts and sources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 smtClean="0"/>
              <a:t>Questions </a:t>
            </a:r>
            <a:r>
              <a:rPr lang="en-GB" sz="1400" dirty="0"/>
              <a:t>in </a:t>
            </a:r>
            <a:r>
              <a:rPr lang="en-GB" sz="1400" dirty="0" smtClean="0"/>
              <a:t>the target language to </a:t>
            </a:r>
            <a:r>
              <a:rPr lang="en-GB" sz="1400" dirty="0"/>
              <a:t>be answered with non-verbal responses or in </a:t>
            </a:r>
            <a:r>
              <a:rPr lang="en-GB" sz="1400" dirty="0" smtClean="0"/>
              <a:t>the target language (30 </a:t>
            </a:r>
            <a:r>
              <a:rPr lang="en-GB" sz="1400" dirty="0"/>
              <a:t>marks)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/>
              <a:t>R</a:t>
            </a:r>
            <a:r>
              <a:rPr lang="en-GB" sz="1400" dirty="0" smtClean="0"/>
              <a:t>eading </a:t>
            </a:r>
            <a:r>
              <a:rPr lang="en-GB" sz="1400" dirty="0"/>
              <a:t>and responding to a variety of texts written for different </a:t>
            </a:r>
            <a:r>
              <a:rPr lang="en-GB" sz="1400" dirty="0" smtClean="0"/>
              <a:t>purposes</a:t>
            </a:r>
            <a:endParaRPr lang="en-GB" sz="14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 smtClean="0"/>
              <a:t>Questions </a:t>
            </a:r>
            <a:r>
              <a:rPr lang="en-GB" sz="1400" dirty="0"/>
              <a:t>in </a:t>
            </a:r>
            <a:r>
              <a:rPr lang="en-GB" sz="1400" dirty="0" smtClean="0"/>
              <a:t>the target language </a:t>
            </a:r>
            <a:r>
              <a:rPr lang="en-GB" sz="1400" dirty="0"/>
              <a:t>to be answered with non-verbal responses or in </a:t>
            </a:r>
            <a:r>
              <a:rPr lang="en-GB" sz="1400" dirty="0" smtClean="0"/>
              <a:t>the target language (50 </a:t>
            </a:r>
            <a:r>
              <a:rPr lang="en-GB" sz="1400" dirty="0"/>
              <a:t>marks)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 smtClean="0"/>
              <a:t>Translation </a:t>
            </a:r>
            <a:r>
              <a:rPr lang="en-GB" sz="1400" dirty="0"/>
              <a:t>into English; a passage of minimum 100 words </a:t>
            </a:r>
            <a:r>
              <a:rPr lang="en-GB" sz="1400" dirty="0" smtClean="0"/>
              <a:t>(10 </a:t>
            </a:r>
            <a:r>
              <a:rPr lang="en-GB" sz="1400" dirty="0"/>
              <a:t>marks)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400" dirty="0" smtClean="0"/>
              <a:t>Translation </a:t>
            </a:r>
            <a:r>
              <a:rPr lang="en-GB" sz="1400" dirty="0"/>
              <a:t>into </a:t>
            </a:r>
            <a:r>
              <a:rPr lang="en-GB" sz="1400" dirty="0" smtClean="0"/>
              <a:t>the target language; </a:t>
            </a:r>
            <a:r>
              <a:rPr lang="en-GB" sz="1400" dirty="0"/>
              <a:t>a passage of minimum 100 words </a:t>
            </a:r>
            <a:r>
              <a:rPr lang="en-GB" sz="1400" dirty="0" smtClean="0"/>
              <a:t>(10 </a:t>
            </a:r>
            <a:r>
              <a:rPr lang="en-GB" sz="1400" dirty="0"/>
              <a:t>marks</a:t>
            </a:r>
            <a:r>
              <a:rPr lang="en-GB" sz="1400" dirty="0" smtClean="0"/>
              <a:t>).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28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122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Paper 1 Marking Guidance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90650"/>
            <a:ext cx="66659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29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9805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Specification at a glance</a:t>
            </a:r>
            <a:r>
              <a:rPr lang="en-GB" smtClean="0"/>
              <a:t>: A-level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40000" y="1028700"/>
            <a:ext cx="8046000" cy="52959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A-level Paper 1 </a:t>
            </a:r>
          </a:p>
          <a:p>
            <a:r>
              <a:rPr lang="en-GB" dirty="0" smtClean="0"/>
              <a:t>Written exam: 2 hours 30 minutes </a:t>
            </a:r>
          </a:p>
          <a:p>
            <a:r>
              <a:rPr lang="en-GB" dirty="0" smtClean="0"/>
              <a:t>Listening, Reading, Translation into English, Translation into target language</a:t>
            </a:r>
          </a:p>
          <a:p>
            <a:r>
              <a:rPr lang="en-GB" dirty="0" smtClean="0"/>
              <a:t>100 marks</a:t>
            </a:r>
          </a:p>
          <a:p>
            <a:r>
              <a:rPr lang="en-GB" dirty="0" smtClean="0"/>
              <a:t>50% of A-level </a:t>
            </a:r>
          </a:p>
          <a:p>
            <a:pPr marL="0" indent="0">
              <a:buNone/>
            </a:pPr>
            <a:r>
              <a:rPr lang="en-GB" b="1" dirty="0" smtClean="0"/>
              <a:t>A-level Paper 2 </a:t>
            </a:r>
          </a:p>
          <a:p>
            <a:r>
              <a:rPr lang="en-GB" dirty="0" smtClean="0"/>
              <a:t>Written exam: 2 hours </a:t>
            </a:r>
          </a:p>
          <a:p>
            <a:r>
              <a:rPr lang="en-GB" dirty="0" smtClean="0"/>
              <a:t>2 essays on set texts/films</a:t>
            </a:r>
          </a:p>
          <a:p>
            <a:r>
              <a:rPr lang="en-GB" dirty="0" smtClean="0"/>
              <a:t>80 marks </a:t>
            </a:r>
          </a:p>
          <a:p>
            <a:r>
              <a:rPr lang="en-GB" dirty="0" smtClean="0"/>
              <a:t>20% of A-level </a:t>
            </a:r>
          </a:p>
          <a:p>
            <a:pPr marL="0" indent="0">
              <a:buNone/>
            </a:pPr>
            <a:r>
              <a:rPr lang="en-GB" b="1" dirty="0" smtClean="0"/>
              <a:t>A-level Paper 3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Oral exam 21-23 minutes (including 5 minutes preparation time)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Discussion of a sub-theme based on a stimulus card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Presentation and discussion of individual research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60 marks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30% of A-level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3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29662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Paper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34" y="1172913"/>
            <a:ext cx="8045200" cy="440680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/>
              <a:t>What's assessed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600" dirty="0" smtClean="0"/>
              <a:t>One </a:t>
            </a:r>
            <a:r>
              <a:rPr lang="en-GB" sz="1600" dirty="0"/>
              <a:t>book and one film or two books from the list set in the specification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 smtClean="0"/>
              <a:t>Grammar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/>
              <a:t>How it's assessed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600" dirty="0" smtClean="0"/>
              <a:t>Written </a:t>
            </a:r>
            <a:r>
              <a:rPr lang="en-GB" sz="1600" dirty="0"/>
              <a:t>exam: 2 hours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 smtClean="0"/>
              <a:t>80 </a:t>
            </a:r>
            <a:r>
              <a:rPr lang="en-GB" sz="1600" dirty="0"/>
              <a:t>marks in total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 smtClean="0"/>
              <a:t>20% </a:t>
            </a:r>
            <a:r>
              <a:rPr lang="en-GB" sz="1600" dirty="0"/>
              <a:t>of </a:t>
            </a:r>
            <a:r>
              <a:rPr lang="en-GB" sz="1600" dirty="0" smtClean="0"/>
              <a:t>A-level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/>
              <a:t>Questions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600" dirty="0" smtClean="0"/>
              <a:t>Either </a:t>
            </a:r>
            <a:r>
              <a:rPr lang="en-GB" sz="1600" dirty="0"/>
              <a:t>one question </a:t>
            </a:r>
            <a:r>
              <a:rPr lang="en-GB" sz="1600" dirty="0" smtClean="0"/>
              <a:t>on </a:t>
            </a:r>
            <a:r>
              <a:rPr lang="en-GB" sz="1600" dirty="0"/>
              <a:t>a set text </a:t>
            </a:r>
            <a:r>
              <a:rPr lang="en-GB" sz="1600" dirty="0" smtClean="0"/>
              <a:t>and </a:t>
            </a:r>
            <a:r>
              <a:rPr lang="en-GB" sz="1600" dirty="0"/>
              <a:t>one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question on </a:t>
            </a:r>
            <a:r>
              <a:rPr lang="en-GB" sz="1600" dirty="0"/>
              <a:t>a set film </a:t>
            </a:r>
            <a:r>
              <a:rPr lang="en-GB" sz="1600" b="1" dirty="0" smtClean="0"/>
              <a:t>OR</a:t>
            </a:r>
            <a:r>
              <a:rPr lang="en-GB" sz="1600" dirty="0" smtClean="0"/>
              <a:t> </a:t>
            </a:r>
            <a:r>
              <a:rPr lang="en-GB" sz="1600" dirty="0"/>
              <a:t>two questions </a:t>
            </a:r>
            <a:r>
              <a:rPr lang="en-GB" sz="1600" dirty="0" smtClean="0"/>
              <a:t>on </a:t>
            </a:r>
            <a:r>
              <a:rPr lang="en-GB" sz="1600" dirty="0"/>
              <a:t>set </a:t>
            </a:r>
            <a:r>
              <a:rPr lang="en-GB" sz="1600" dirty="0" smtClean="0"/>
              <a:t>texts 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/>
              <a:t>A</a:t>
            </a:r>
            <a:r>
              <a:rPr lang="en-GB" sz="1600" dirty="0" smtClean="0"/>
              <a:t>ll </a:t>
            </a:r>
            <a:r>
              <a:rPr lang="en-GB" sz="1600" dirty="0"/>
              <a:t>questions will require a critical appreciation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600" dirty="0" smtClean="0"/>
              <a:t>No </a:t>
            </a:r>
            <a:r>
              <a:rPr lang="en-GB" sz="1600" dirty="0"/>
              <a:t>access to texts or films during the </a:t>
            </a:r>
            <a:r>
              <a:rPr lang="en-GB" sz="1600" dirty="0" smtClean="0"/>
              <a:t>assessment</a:t>
            </a:r>
            <a:endParaRPr lang="en-GB" sz="1600" dirty="0"/>
          </a:p>
        </p:txBody>
      </p:sp>
      <p:pic>
        <p:nvPicPr>
          <p:cNvPr id="9" name="Picture 8" descr="dictionary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573"/>
          <a:stretch/>
        </p:blipFill>
        <p:spPr>
          <a:xfrm>
            <a:off x="5914887" y="3147923"/>
            <a:ext cx="662104" cy="3198727"/>
          </a:xfrm>
          <a:prstGeom prst="rect">
            <a:avLst/>
          </a:prstGeom>
        </p:spPr>
      </p:pic>
      <p:pic>
        <p:nvPicPr>
          <p:cNvPr id="10" name="Picture 9" descr="14818_Film_V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37" y="3355082"/>
            <a:ext cx="2223662" cy="2968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30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733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Paper 2 Marking Guidance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57300"/>
            <a:ext cx="78470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31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65778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Paper 2 Marking Guidance (</a:t>
            </a:r>
            <a:r>
              <a:rPr lang="en-GB" dirty="0" err="1" smtClean="0"/>
              <a:t>cont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990600"/>
            <a:ext cx="6618287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32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47567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Paper 3: Speaking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1181380"/>
            <a:ext cx="6433876" cy="501622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What's assessed</a:t>
            </a:r>
          </a:p>
          <a:p>
            <a:pPr>
              <a:spcBef>
                <a:spcPts val="1200"/>
              </a:spcBef>
            </a:pPr>
            <a:r>
              <a:rPr lang="en-GB" sz="1600" dirty="0" smtClean="0"/>
              <a:t>Individual </a:t>
            </a:r>
            <a:r>
              <a:rPr lang="en-GB" sz="1600" dirty="0"/>
              <a:t>research project</a:t>
            </a:r>
          </a:p>
          <a:p>
            <a:r>
              <a:rPr lang="en-GB" sz="1600" dirty="0" smtClean="0"/>
              <a:t>One </a:t>
            </a:r>
            <a:r>
              <a:rPr lang="en-GB" sz="1600"/>
              <a:t>of </a:t>
            </a:r>
            <a:r>
              <a:rPr lang="en-GB" sz="1600" smtClean="0"/>
              <a:t>12 sub-themes </a:t>
            </a:r>
            <a:endParaRPr lang="en-GB" sz="16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GB" sz="1600" b="1" dirty="0" smtClean="0"/>
              <a:t>How </a:t>
            </a:r>
            <a:r>
              <a:rPr lang="en-GB" sz="1600" b="1" dirty="0"/>
              <a:t>it's assessed</a:t>
            </a:r>
          </a:p>
          <a:p>
            <a:pPr>
              <a:spcBef>
                <a:spcPts val="1200"/>
              </a:spcBef>
            </a:pPr>
            <a:r>
              <a:rPr lang="en-GB" sz="1600" dirty="0" smtClean="0"/>
              <a:t>Oral </a:t>
            </a:r>
            <a:r>
              <a:rPr lang="en-GB" sz="1600" dirty="0"/>
              <a:t>exam: 21-23 minutes (including 5 minutes preparation time)</a:t>
            </a:r>
          </a:p>
          <a:p>
            <a:r>
              <a:rPr lang="en-GB" sz="1600" dirty="0" smtClean="0"/>
              <a:t>60 </a:t>
            </a:r>
            <a:r>
              <a:rPr lang="en-GB" sz="1600" dirty="0"/>
              <a:t>marks in total</a:t>
            </a:r>
          </a:p>
          <a:p>
            <a:r>
              <a:rPr lang="en-GB" sz="1600" dirty="0" smtClean="0"/>
              <a:t>30</a:t>
            </a:r>
            <a:r>
              <a:rPr lang="en-GB" sz="1600" dirty="0"/>
              <a:t>% of </a:t>
            </a:r>
            <a:r>
              <a:rPr lang="en-GB" sz="1600" dirty="0" smtClean="0"/>
              <a:t>A-level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600" b="1" dirty="0" smtClean="0"/>
              <a:t>Questions</a:t>
            </a:r>
            <a:endParaRPr lang="en-GB" sz="1600" b="1" dirty="0"/>
          </a:p>
          <a:p>
            <a:pPr>
              <a:spcBef>
                <a:spcPts val="1200"/>
              </a:spcBef>
            </a:pPr>
            <a:r>
              <a:rPr lang="en-GB" sz="1600" dirty="0" smtClean="0"/>
              <a:t>Discussion </a:t>
            </a:r>
            <a:r>
              <a:rPr lang="en-GB" sz="1600" dirty="0"/>
              <a:t>of a sub-theme with the discussion based on a stimulus card. The student </a:t>
            </a:r>
            <a:r>
              <a:rPr lang="en-GB" sz="1600" dirty="0" smtClean="0"/>
              <a:t>studies the </a:t>
            </a:r>
            <a:r>
              <a:rPr lang="en-GB" sz="1600" dirty="0"/>
              <a:t>card for 5 minutes at the start of the test (25 marks)</a:t>
            </a:r>
          </a:p>
          <a:p>
            <a:r>
              <a:rPr lang="en-GB" sz="1600" dirty="0" smtClean="0"/>
              <a:t>Presentation </a:t>
            </a:r>
            <a:r>
              <a:rPr lang="en-GB" sz="1600" dirty="0"/>
              <a:t>and discussion of individual research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project </a:t>
            </a:r>
            <a:r>
              <a:rPr lang="en-GB" sz="1600" dirty="0"/>
              <a:t>(35 marks</a:t>
            </a:r>
            <a:r>
              <a:rPr lang="en-GB" sz="1600" dirty="0" smtClean="0"/>
              <a:t>)</a:t>
            </a:r>
            <a:endParaRPr lang="en-GB" sz="1600" dirty="0"/>
          </a:p>
          <a:p>
            <a:r>
              <a:rPr lang="en-GB" sz="1600" dirty="0" smtClean="0"/>
              <a:t>Students </a:t>
            </a:r>
            <a:r>
              <a:rPr lang="en-GB" sz="1600" dirty="0"/>
              <a:t>may take the assessment only once before certification</a:t>
            </a:r>
          </a:p>
        </p:txBody>
      </p:sp>
      <p:pic>
        <p:nvPicPr>
          <p:cNvPr id="8" name="Picture 7" descr="microphone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30"/>
          <a:stretch/>
        </p:blipFill>
        <p:spPr>
          <a:xfrm>
            <a:off x="6973877" y="2165007"/>
            <a:ext cx="1941632" cy="4174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33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086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French Speaking 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1" y="2105024"/>
            <a:ext cx="33289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69" y="4707731"/>
            <a:ext cx="51482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7" y="1014412"/>
            <a:ext cx="4757736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838322"/>
            <a:ext cx="405765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94" y="5395914"/>
            <a:ext cx="49101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34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91225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Speaking Assessment </a:t>
            </a:r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1838325"/>
            <a:ext cx="7362826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36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68779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57300"/>
            <a:ext cx="8045200" cy="488121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8625" y="1257300"/>
            <a:ext cx="815657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dirty="0">
                <a:ea typeface="Times New Roman"/>
              </a:rPr>
              <a:t>Specimen materials - accredited set of materials on website; a further set  will be released  to schools on the secure AQA website only. </a:t>
            </a:r>
            <a:r>
              <a:rPr lang="en-GB" dirty="0" smtClean="0">
                <a:ea typeface="Times New Roman"/>
              </a:rPr>
              <a:t>Listening </a:t>
            </a:r>
            <a:r>
              <a:rPr lang="en-GB" dirty="0">
                <a:ea typeface="Times New Roman"/>
              </a:rPr>
              <a:t>materials will be available as soon as possible.</a:t>
            </a:r>
            <a:endParaRPr lang="en-GB" sz="105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dirty="0">
                <a:ea typeface="Times New Roman"/>
              </a:rPr>
              <a:t>Schemes of work - available now on the website.</a:t>
            </a:r>
            <a:endParaRPr lang="en-GB" sz="105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dirty="0">
                <a:ea typeface="Times New Roman"/>
              </a:rPr>
              <a:t>Guidance for teaching literature and film - available now on the website.</a:t>
            </a:r>
            <a:endParaRPr lang="en-GB" sz="105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dirty="0">
                <a:ea typeface="Times New Roman"/>
              </a:rPr>
              <a:t>Guide to Individual Research Project.</a:t>
            </a:r>
            <a:endParaRPr lang="en-GB" sz="105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dirty="0">
                <a:ea typeface="Times New Roman"/>
              </a:rPr>
              <a:t>Endorsed publisher resources.</a:t>
            </a:r>
            <a:endParaRPr lang="en-GB" sz="105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dirty="0">
                <a:ea typeface="Times New Roman"/>
              </a:rPr>
              <a:t>Resources on films and set texts.</a:t>
            </a:r>
            <a:endParaRPr lang="en-GB" sz="105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dirty="0">
                <a:ea typeface="Times New Roman"/>
              </a:rPr>
              <a:t>Translation </a:t>
            </a:r>
            <a:r>
              <a:rPr lang="en-GB" dirty="0" smtClean="0">
                <a:ea typeface="Times New Roman"/>
              </a:rPr>
              <a:t>practice.</a:t>
            </a:r>
            <a:endParaRPr lang="en-GB" sz="105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dirty="0">
                <a:ea typeface="Times New Roman"/>
              </a:rPr>
              <a:t>Marked student work with commentaries.</a:t>
            </a:r>
            <a:endParaRPr lang="en-GB" sz="105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dirty="0">
                <a:ea typeface="Times New Roman"/>
              </a:rPr>
              <a:t>Grammar </a:t>
            </a:r>
            <a:r>
              <a:rPr lang="en-GB" dirty="0" smtClean="0">
                <a:ea typeface="Times New Roman"/>
              </a:rPr>
              <a:t>practice.</a:t>
            </a:r>
            <a:endParaRPr lang="en-GB" sz="105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GB" dirty="0">
                <a:ea typeface="Times New Roman"/>
              </a:rPr>
              <a:t>Teacher support and CPD courses.</a:t>
            </a:r>
            <a:endParaRPr lang="en-GB" sz="105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dirty="0">
                <a:ea typeface="Times New Roman"/>
              </a:rPr>
              <a:t> </a:t>
            </a:r>
            <a:endParaRPr lang="en-GB" sz="105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37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52947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lag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9"/>
          <a:stretch/>
        </p:blipFill>
        <p:spPr>
          <a:xfrm>
            <a:off x="4729118" y="-209569"/>
            <a:ext cx="4414882" cy="6551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7253" y="254113"/>
            <a:ext cx="6417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08A08"/>
                </a:solidFill>
                <a:latin typeface="Arial"/>
                <a:cs typeface="Arial"/>
              </a:rPr>
              <a:t>Help and support</a:t>
            </a:r>
            <a:endParaRPr lang="en-US" sz="4000" dirty="0">
              <a:solidFill>
                <a:srgbClr val="F08A08"/>
              </a:solidFill>
              <a:latin typeface="Arial"/>
              <a:cs typeface="Arial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47254" y="1342421"/>
            <a:ext cx="5243922" cy="373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rgbClr val="401370"/>
                </a:solidFill>
                <a:latin typeface="Arial"/>
                <a:cs typeface="Arial"/>
              </a:rPr>
              <a:t>We’re here to support you throughout the exam changes and beyond.</a:t>
            </a:r>
          </a:p>
          <a:p>
            <a:pPr algn="l"/>
            <a:endParaRPr lang="en-US" sz="1600" dirty="0">
              <a:solidFill>
                <a:srgbClr val="401370"/>
              </a:solidFill>
              <a:latin typeface="Arial"/>
              <a:cs typeface="Arial"/>
            </a:endParaRPr>
          </a:p>
          <a:p>
            <a:pPr algn="l"/>
            <a:r>
              <a:rPr lang="en-US" sz="1600" dirty="0" smtClean="0">
                <a:solidFill>
                  <a:srgbClr val="401370"/>
                </a:solidFill>
                <a:latin typeface="Arial"/>
                <a:cs typeface="Arial"/>
              </a:rPr>
              <a:t>Sign up for our email updates to get information about the changes, details of free Prepare to teach meetings and available support materials</a:t>
            </a:r>
          </a:p>
          <a:p>
            <a:pPr algn="l"/>
            <a:endParaRPr lang="en-US" sz="1600" dirty="0" smtClean="0">
              <a:solidFill>
                <a:srgbClr val="401370"/>
              </a:solidFill>
              <a:latin typeface="Arial"/>
              <a:cs typeface="Arial"/>
            </a:endParaRPr>
          </a:p>
          <a:p>
            <a:pPr algn="l"/>
            <a:r>
              <a:rPr lang="en-US" sz="1600" b="1" dirty="0" smtClean="0">
                <a:solidFill>
                  <a:srgbClr val="401370"/>
                </a:solidFill>
                <a:cs typeface="Arial"/>
              </a:rPr>
              <a:t>aqa.org.uk/</a:t>
            </a:r>
            <a:r>
              <a:rPr lang="en-US" sz="1600" b="1" dirty="0" err="1" smtClean="0">
                <a:solidFill>
                  <a:srgbClr val="401370"/>
                </a:solidFill>
                <a:cs typeface="Arial"/>
              </a:rPr>
              <a:t>languagesupdates</a:t>
            </a:r>
            <a:endParaRPr lang="en-US" sz="1600" b="1" dirty="0">
              <a:solidFill>
                <a:srgbClr val="401370"/>
              </a:solidFill>
              <a:cs typeface="Arial"/>
            </a:endParaRPr>
          </a:p>
          <a:p>
            <a:pPr algn="l"/>
            <a:endParaRPr lang="en-US" sz="1600" dirty="0" smtClean="0">
              <a:solidFill>
                <a:srgbClr val="401370"/>
              </a:solidFill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1370"/>
                </a:solidFill>
                <a:latin typeface="Arial"/>
                <a:cs typeface="Arial"/>
              </a:rPr>
              <a:t>Visit </a:t>
            </a:r>
            <a:r>
              <a:rPr lang="en-US" sz="1600" b="1" dirty="0" smtClean="0">
                <a:solidFill>
                  <a:schemeClr val="tx2"/>
                </a:solidFill>
                <a:cs typeface="Arial"/>
              </a:rPr>
              <a:t>aqa.org.uk/digital/as-and-a-level-languages</a:t>
            </a:r>
            <a:r>
              <a:rPr lang="en-US" sz="1600" b="1" dirty="0" smtClean="0">
                <a:solidFill>
                  <a:srgbClr val="FF0000"/>
                </a:solidFill>
                <a:cs typeface="Arial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cs typeface="Arial"/>
              </a:rPr>
            </a:br>
            <a:r>
              <a:rPr lang="en-US" sz="1600" dirty="0" smtClean="0">
                <a:solidFill>
                  <a:srgbClr val="401370"/>
                </a:solidFill>
                <a:latin typeface="Arial"/>
                <a:cs typeface="Arial"/>
              </a:rPr>
              <a:t>Email </a:t>
            </a:r>
            <a:r>
              <a:rPr lang="en-US" sz="1600" b="1" dirty="0" smtClean="0">
                <a:solidFill>
                  <a:srgbClr val="401370"/>
                </a:solidFill>
                <a:latin typeface="Arial"/>
                <a:cs typeface="Arial"/>
              </a:rPr>
              <a:t>mfl@aqa.org.uk </a:t>
            </a:r>
            <a:endParaRPr lang="en-US" sz="1600" dirty="0">
              <a:solidFill>
                <a:srgbClr val="401370"/>
              </a:solidFill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1370"/>
                </a:solidFill>
                <a:latin typeface="Arial"/>
                <a:cs typeface="Arial"/>
              </a:rPr>
              <a:t>Call </a:t>
            </a:r>
            <a:r>
              <a:rPr lang="en-US" sz="1600" b="1" dirty="0" smtClean="0">
                <a:solidFill>
                  <a:srgbClr val="401370"/>
                </a:solidFill>
                <a:latin typeface="Arial"/>
                <a:cs typeface="Arial"/>
              </a:rPr>
              <a:t>01423 534381</a:t>
            </a:r>
          </a:p>
          <a:p>
            <a:pPr algn="l"/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en-US" sz="1600" dirty="0" smtClean="0">
                <a:solidFill>
                  <a:srgbClr val="401370"/>
                </a:solidFill>
                <a:latin typeface="Arial"/>
                <a:cs typeface="Arial"/>
              </a:rPr>
              <a:t>We speak your language.</a:t>
            </a:r>
            <a:endParaRPr lang="en-US" sz="1600" dirty="0">
              <a:solidFill>
                <a:srgbClr val="401370"/>
              </a:solidFill>
              <a:latin typeface="Arial"/>
              <a:cs typeface="Arial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mtClean="0"/>
              <a:t>38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179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4818_base Image_V3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7" b="2858"/>
          <a:stretch/>
        </p:blipFill>
        <p:spPr>
          <a:xfrm>
            <a:off x="122916" y="4324373"/>
            <a:ext cx="8709934" cy="2015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 webinar attachments now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333" y="1376113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If you would like to download a copy </a:t>
            </a:r>
          </a:p>
          <a:p>
            <a:pPr marL="0" indent="0">
              <a:buNone/>
            </a:pPr>
            <a:r>
              <a:rPr lang="en-GB" dirty="0" smtClean="0"/>
              <a:t>of today’s presentation, click on the </a:t>
            </a:r>
          </a:p>
          <a:p>
            <a:pPr marL="0" indent="0">
              <a:buNone/>
            </a:pPr>
            <a:r>
              <a:rPr lang="en-GB" b="1" dirty="0" smtClean="0"/>
              <a:t>attachments</a:t>
            </a:r>
            <a:r>
              <a:rPr lang="en-GB" dirty="0" smtClean="0"/>
              <a:t> tab above the screen.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can also find webpage links to the specimen assessment materials </a:t>
            </a:r>
            <a:br>
              <a:rPr lang="en-GB" dirty="0" smtClean="0"/>
            </a:br>
            <a:r>
              <a:rPr lang="en-GB" dirty="0" smtClean="0"/>
              <a:t>and free Preparing to Teach meetings.</a:t>
            </a:r>
          </a:p>
        </p:txBody>
      </p:sp>
      <p:pic>
        <p:nvPicPr>
          <p:cNvPr id="11" name="Picture 10" descr="Inline images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89" y="1306846"/>
            <a:ext cx="4394080" cy="1997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6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and A-level French themes and sub-themes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9075" y="1471364"/>
            <a:ext cx="7518150" cy="4406804"/>
          </a:xfrm>
        </p:spPr>
        <p:txBody>
          <a:bodyPr/>
          <a:lstStyle/>
          <a:p>
            <a:pPr marL="356400" indent="-3564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 smtClean="0"/>
              <a:t>Aspects </a:t>
            </a:r>
            <a:r>
              <a:rPr lang="en-GB" sz="1600" b="1" dirty="0"/>
              <a:t>of </a:t>
            </a:r>
            <a:r>
              <a:rPr lang="en-GB" sz="1600" b="1" dirty="0" smtClean="0"/>
              <a:t>French-speaking </a:t>
            </a:r>
            <a:r>
              <a:rPr lang="en-GB" sz="1600" b="1" dirty="0"/>
              <a:t>society: current </a:t>
            </a:r>
            <a:r>
              <a:rPr lang="en-GB" sz="1600" b="1" dirty="0" smtClean="0"/>
              <a:t>trends  (AS and A-level)</a:t>
            </a:r>
            <a:endParaRPr lang="en-GB" sz="1600" b="1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The </a:t>
            </a:r>
            <a:r>
              <a:rPr lang="en-GB" sz="1600" dirty="0"/>
              <a:t>changing nature of family </a:t>
            </a:r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The </a:t>
            </a:r>
            <a:r>
              <a:rPr lang="en-GB" sz="1600" dirty="0"/>
              <a:t>'cyber-society' </a:t>
            </a:r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The </a:t>
            </a:r>
            <a:r>
              <a:rPr lang="en-GB" sz="1600" dirty="0"/>
              <a:t>place </a:t>
            </a:r>
            <a:r>
              <a:rPr lang="en-GB" sz="1600" dirty="0" smtClean="0"/>
              <a:t>of </a:t>
            </a:r>
            <a:r>
              <a:rPr lang="en-GB" sz="1600" dirty="0"/>
              <a:t>voluntary work </a:t>
            </a:r>
            <a:endParaRPr lang="en-GB" sz="1600" dirty="0" smtClean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 smtClean="0"/>
              <a:t>Artistic </a:t>
            </a:r>
            <a:r>
              <a:rPr lang="en-GB" sz="1600" b="1" dirty="0"/>
              <a:t>culture in the </a:t>
            </a:r>
            <a:r>
              <a:rPr lang="en-GB" sz="1600" b="1" dirty="0" smtClean="0"/>
              <a:t>French-speaking world  (AS and A-level)</a:t>
            </a:r>
            <a:endParaRPr lang="en-GB" sz="1600" b="1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fr-FR" sz="1600" dirty="0" smtClean="0"/>
              <a:t>A </a:t>
            </a:r>
            <a:r>
              <a:rPr lang="fr-FR" sz="1600" dirty="0"/>
              <a:t>culture proud of its heritage </a:t>
            </a:r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fr-FR" sz="1600" dirty="0" smtClean="0"/>
              <a:t>Contemporary </a:t>
            </a:r>
            <a:r>
              <a:rPr lang="fr-FR" sz="1600" dirty="0"/>
              <a:t>francophone </a:t>
            </a:r>
            <a:r>
              <a:rPr lang="fr-FR" sz="1600" dirty="0" smtClean="0"/>
              <a:t>music</a:t>
            </a:r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Cinema</a:t>
            </a:r>
            <a:r>
              <a:rPr lang="en-GB" sz="1600" dirty="0"/>
              <a:t>: the 7th art form  </a:t>
            </a:r>
            <a:endParaRPr lang="en-GB" sz="1600" dirty="0" smtClean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 smtClean="0"/>
              <a:t>Aspects </a:t>
            </a:r>
            <a:r>
              <a:rPr lang="en-GB" sz="1600" b="1" dirty="0"/>
              <a:t>of French-speaking society: current </a:t>
            </a:r>
            <a:r>
              <a:rPr lang="en-GB" sz="1600" b="1" dirty="0" smtClean="0"/>
              <a:t>issues  (A-level only)</a:t>
            </a:r>
            <a:endParaRPr lang="en-GB" sz="1600" b="1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fr-FR" sz="1600" dirty="0"/>
              <a:t>Positive </a:t>
            </a:r>
            <a:r>
              <a:rPr lang="fr-FR" sz="1600" dirty="0" err="1"/>
              <a:t>features</a:t>
            </a:r>
            <a:r>
              <a:rPr lang="fr-FR" sz="1600" dirty="0"/>
              <a:t> of a diverse society </a:t>
            </a:r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fr-FR" sz="1600" dirty="0"/>
              <a:t>Life for the </a:t>
            </a:r>
            <a:r>
              <a:rPr lang="fr-FR" sz="1600" dirty="0" err="1"/>
              <a:t>marginalised</a:t>
            </a:r>
            <a:r>
              <a:rPr lang="fr-FR" sz="1600" dirty="0"/>
              <a:t> </a:t>
            </a:r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How criminals are treated </a:t>
            </a:r>
          </a:p>
          <a:p>
            <a:pPr marL="356400" indent="-3564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 smtClean="0"/>
              <a:t>Aspects </a:t>
            </a:r>
            <a:r>
              <a:rPr lang="en-GB" sz="1600" b="1" dirty="0"/>
              <a:t>of political life in the </a:t>
            </a:r>
            <a:r>
              <a:rPr lang="en-GB" sz="1600" b="1" dirty="0" smtClean="0"/>
              <a:t>French-speaking world  (A-level only)</a:t>
            </a:r>
            <a:endParaRPr lang="en-GB" sz="1600" b="1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Teenagers</a:t>
            </a:r>
            <a:r>
              <a:rPr lang="en-GB" sz="1600" dirty="0"/>
              <a:t>, the right to vote and political </a:t>
            </a:r>
            <a:r>
              <a:rPr lang="en-GB" sz="1600" dirty="0" smtClean="0"/>
              <a:t>commitment</a:t>
            </a:r>
            <a:endParaRPr lang="en-GB" sz="1600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fr-FR" sz="1600" dirty="0"/>
              <a:t>D</a:t>
            </a:r>
            <a:r>
              <a:rPr lang="fr-FR" sz="1600" dirty="0" smtClean="0"/>
              <a:t>emonstrations</a:t>
            </a:r>
            <a:r>
              <a:rPr lang="fr-FR" sz="1600" dirty="0"/>
              <a:t>, strikes </a:t>
            </a:r>
            <a:r>
              <a:rPr lang="fr-FR" sz="1600" dirty="0" smtClean="0"/>
              <a:t>– who </a:t>
            </a:r>
            <a:r>
              <a:rPr lang="fr-FR" sz="1600" dirty="0"/>
              <a:t>holds the power? </a:t>
            </a:r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fr-FR" sz="1600" dirty="0" smtClean="0"/>
              <a:t>Politics </a:t>
            </a:r>
            <a:r>
              <a:rPr lang="fr-FR" sz="1600" dirty="0"/>
              <a:t>and immigration 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4</a:t>
            </a:r>
            <a:r>
              <a:rPr lang="en-GB" sz="1000" dirty="0" smtClean="0"/>
              <a:t>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7459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and A-level French themes and sub-themes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357064"/>
            <a:ext cx="8045200" cy="4406804"/>
          </a:xfrm>
        </p:spPr>
        <p:txBody>
          <a:bodyPr/>
          <a:lstStyle/>
          <a:p>
            <a:pPr marL="356400" indent="-3564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 smtClean="0"/>
              <a:t>Aspects </a:t>
            </a:r>
            <a:r>
              <a:rPr lang="en-GB" b="1" dirty="0"/>
              <a:t>of </a:t>
            </a:r>
            <a:r>
              <a:rPr lang="en-GB" b="1" dirty="0" smtClean="0"/>
              <a:t>French-speaking </a:t>
            </a:r>
            <a:r>
              <a:rPr lang="en-GB" b="1" dirty="0"/>
              <a:t>society: current </a:t>
            </a:r>
            <a:r>
              <a:rPr lang="en-GB" b="1" dirty="0" smtClean="0"/>
              <a:t>trends  (AS and A-level)</a:t>
            </a:r>
          </a:p>
          <a:p>
            <a:pPr marL="356400" indent="-356400">
              <a:lnSpc>
                <a:spcPct val="100000"/>
              </a:lnSpc>
              <a:spcBef>
                <a:spcPts val="0"/>
              </a:spcBef>
              <a:buNone/>
            </a:pPr>
            <a:endParaRPr lang="en-GB" b="1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La </a:t>
            </a:r>
            <a:r>
              <a:rPr lang="en-GB" sz="1600" b="1" dirty="0" err="1" smtClean="0"/>
              <a:t>famille</a:t>
            </a:r>
            <a:r>
              <a:rPr lang="en-GB" sz="1600" b="1" dirty="0" smtClean="0"/>
              <a:t> en </a:t>
            </a:r>
            <a:r>
              <a:rPr lang="en-GB" sz="1600" b="1" dirty="0" err="1" smtClean="0"/>
              <a:t>voie</a:t>
            </a:r>
            <a:r>
              <a:rPr lang="en-GB" sz="1600" b="1" dirty="0" smtClean="0"/>
              <a:t> de </a:t>
            </a:r>
            <a:r>
              <a:rPr lang="en-GB" sz="1600" b="1" dirty="0" err="1" smtClean="0"/>
              <a:t>changement</a:t>
            </a:r>
            <a:endParaRPr lang="en-GB" sz="1600" b="1" dirty="0"/>
          </a:p>
          <a:p>
            <a:pPr marL="7564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/>
              <a:t>Grands</a:t>
            </a:r>
            <a:r>
              <a:rPr lang="en-GB" dirty="0" smtClean="0"/>
              <a:t>-parents, parents et </a:t>
            </a:r>
            <a:r>
              <a:rPr lang="en-GB" dirty="0" err="1" smtClean="0"/>
              <a:t>enfants</a:t>
            </a:r>
            <a:r>
              <a:rPr lang="en-GB" dirty="0" smtClean="0"/>
              <a:t> – </a:t>
            </a:r>
            <a:r>
              <a:rPr lang="en-GB" dirty="0" err="1" smtClean="0"/>
              <a:t>soucis</a:t>
            </a:r>
            <a:r>
              <a:rPr lang="en-GB" dirty="0" smtClean="0"/>
              <a:t> et </a:t>
            </a:r>
            <a:r>
              <a:rPr lang="en-GB" dirty="0" err="1" smtClean="0"/>
              <a:t>problèmes</a:t>
            </a:r>
            <a:endParaRPr lang="en-GB" dirty="0" smtClean="0"/>
          </a:p>
          <a:p>
            <a:pPr marL="7564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/>
              <a:t>Monoparentalité</a:t>
            </a:r>
            <a:r>
              <a:rPr lang="en-GB" dirty="0" smtClean="0"/>
              <a:t>, </a:t>
            </a:r>
            <a:r>
              <a:rPr lang="en-GB" dirty="0" err="1" smtClean="0"/>
              <a:t>homoparentalité</a:t>
            </a:r>
            <a:r>
              <a:rPr lang="en-GB" dirty="0" smtClean="0"/>
              <a:t>, </a:t>
            </a:r>
            <a:r>
              <a:rPr lang="en-GB" dirty="0" err="1" smtClean="0"/>
              <a:t>familles</a:t>
            </a:r>
            <a:r>
              <a:rPr lang="en-GB" dirty="0" smtClean="0"/>
              <a:t> </a:t>
            </a:r>
            <a:r>
              <a:rPr lang="en-GB" dirty="0" err="1" smtClean="0"/>
              <a:t>recomposées</a:t>
            </a:r>
            <a:endParaRPr lang="en-GB" dirty="0" smtClean="0"/>
          </a:p>
          <a:p>
            <a:pPr marL="7564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La vie de couple – </a:t>
            </a:r>
            <a:r>
              <a:rPr lang="en-GB" dirty="0" err="1" smtClean="0"/>
              <a:t>nouvelles</a:t>
            </a:r>
            <a:r>
              <a:rPr lang="en-GB" dirty="0" smtClean="0"/>
              <a:t> </a:t>
            </a:r>
            <a:r>
              <a:rPr lang="en-GB" dirty="0" err="1" smtClean="0"/>
              <a:t>tendances</a:t>
            </a:r>
            <a:endParaRPr lang="en-GB" dirty="0" smtClean="0"/>
          </a:p>
          <a:p>
            <a:pPr marL="756450" lvl="2" indent="-356400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La </a:t>
            </a:r>
            <a:r>
              <a:rPr lang="en-GB" sz="1600" b="1" dirty="0"/>
              <a:t>« cyber-</a:t>
            </a:r>
            <a:r>
              <a:rPr lang="en-GB" sz="1600" b="1" dirty="0" err="1"/>
              <a:t>société</a:t>
            </a:r>
            <a:r>
              <a:rPr lang="en-GB" sz="1600" b="1" dirty="0"/>
              <a:t> » </a:t>
            </a:r>
            <a:endParaRPr lang="en-GB" sz="1600" b="1" dirty="0" smtClean="0"/>
          </a:p>
          <a:p>
            <a:pPr marL="7564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Qui </a:t>
            </a:r>
            <a:r>
              <a:rPr lang="en-GB" dirty="0" err="1" smtClean="0"/>
              <a:t>sont</a:t>
            </a:r>
            <a:r>
              <a:rPr lang="en-GB" dirty="0" smtClean="0"/>
              <a:t> les </a:t>
            </a:r>
            <a:r>
              <a:rPr lang="en-GB" dirty="0" err="1" smtClean="0"/>
              <a:t>cybernautes</a:t>
            </a:r>
            <a:r>
              <a:rPr lang="en-GB" dirty="0" smtClean="0"/>
              <a:t>?</a:t>
            </a:r>
          </a:p>
          <a:p>
            <a:pPr marL="7564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Comment la </a:t>
            </a:r>
            <a:r>
              <a:rPr lang="en-GB" dirty="0" err="1" smtClean="0"/>
              <a:t>technologie</a:t>
            </a:r>
            <a:r>
              <a:rPr lang="en-GB" dirty="0" smtClean="0"/>
              <a:t> </a:t>
            </a:r>
            <a:r>
              <a:rPr lang="en-GB" dirty="0" err="1" smtClean="0"/>
              <a:t>facilite</a:t>
            </a:r>
            <a:r>
              <a:rPr lang="en-GB" dirty="0" smtClean="0"/>
              <a:t> la vie </a:t>
            </a:r>
            <a:r>
              <a:rPr lang="en-GB" dirty="0" err="1" smtClean="0"/>
              <a:t>quotidienne</a:t>
            </a:r>
            <a:r>
              <a:rPr lang="en-GB" dirty="0" smtClean="0"/>
              <a:t> ?</a:t>
            </a:r>
          </a:p>
          <a:p>
            <a:pPr marL="7564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err="1"/>
              <a:t>Quels</a:t>
            </a:r>
            <a:r>
              <a:rPr lang="en-GB" dirty="0"/>
              <a:t> dangers la « cyber-</a:t>
            </a:r>
            <a:r>
              <a:rPr lang="en-GB" dirty="0" err="1"/>
              <a:t>société</a:t>
            </a:r>
            <a:r>
              <a:rPr lang="en-GB" dirty="0"/>
              <a:t> » </a:t>
            </a:r>
            <a:r>
              <a:rPr lang="en-GB" dirty="0" smtClean="0"/>
              <a:t>pose-t-</a:t>
            </a:r>
            <a:r>
              <a:rPr lang="en-GB" dirty="0" err="1" smtClean="0"/>
              <a:t>elle</a:t>
            </a:r>
            <a:r>
              <a:rPr lang="en-GB" dirty="0" smtClean="0"/>
              <a:t> ? </a:t>
            </a:r>
          </a:p>
          <a:p>
            <a:pPr marL="756450" lvl="2" indent="-356400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marL="356400" indent="-356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/>
              <a:t>Le </a:t>
            </a:r>
            <a:r>
              <a:rPr lang="en-GB" sz="1800" b="1" dirty="0" err="1" smtClean="0"/>
              <a:t>rôle</a:t>
            </a:r>
            <a:r>
              <a:rPr lang="en-GB" sz="1800" b="1" dirty="0" smtClean="0"/>
              <a:t> du </a:t>
            </a:r>
            <a:r>
              <a:rPr lang="en-GB" sz="1800" b="1" dirty="0" err="1" smtClean="0"/>
              <a:t>bénévolat</a:t>
            </a:r>
            <a:endParaRPr lang="en-GB" sz="1800" b="1" dirty="0" smtClean="0"/>
          </a:p>
          <a:p>
            <a:pPr marL="7564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Qui </a:t>
            </a:r>
            <a:r>
              <a:rPr lang="en-GB" dirty="0" err="1" smtClean="0"/>
              <a:t>sont</a:t>
            </a:r>
            <a:r>
              <a:rPr lang="en-GB" dirty="0" smtClean="0"/>
              <a:t> et </a:t>
            </a:r>
            <a:r>
              <a:rPr lang="en-GB" dirty="0" err="1" smtClean="0"/>
              <a:t>que</a:t>
            </a:r>
            <a:r>
              <a:rPr lang="en-GB" dirty="0" smtClean="0"/>
              <a:t> font les </a:t>
            </a:r>
            <a:r>
              <a:rPr lang="en-GB" dirty="0" err="1" smtClean="0"/>
              <a:t>bénévolés</a:t>
            </a:r>
            <a:r>
              <a:rPr lang="en-GB" dirty="0" smtClean="0"/>
              <a:t>?</a:t>
            </a:r>
          </a:p>
          <a:p>
            <a:pPr marL="7564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Le </a:t>
            </a:r>
            <a:r>
              <a:rPr lang="en-GB" dirty="0" err="1" smtClean="0"/>
              <a:t>bénévolat</a:t>
            </a:r>
            <a:r>
              <a:rPr lang="en-GB" dirty="0" smtClean="0"/>
              <a:t> – </a:t>
            </a:r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valeur</a:t>
            </a:r>
            <a:r>
              <a:rPr lang="en-GB" dirty="0" smtClean="0"/>
              <a:t> pour </a:t>
            </a:r>
            <a:r>
              <a:rPr lang="en-GB" dirty="0" err="1" smtClean="0"/>
              <a:t>ceux</a:t>
            </a:r>
            <a:r>
              <a:rPr lang="en-GB" dirty="0" smtClean="0"/>
              <a:t> qui </a:t>
            </a:r>
            <a:r>
              <a:rPr lang="en-GB" dirty="0" err="1" smtClean="0"/>
              <a:t>sont</a:t>
            </a:r>
            <a:r>
              <a:rPr lang="en-GB" dirty="0" smtClean="0"/>
              <a:t> </a:t>
            </a:r>
            <a:r>
              <a:rPr lang="en-GB" dirty="0" err="1" smtClean="0"/>
              <a:t>aidés</a:t>
            </a:r>
            <a:r>
              <a:rPr lang="en-GB" dirty="0" smtClean="0"/>
              <a:t> ?</a:t>
            </a:r>
          </a:p>
          <a:p>
            <a:pPr marL="7564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Le </a:t>
            </a:r>
            <a:r>
              <a:rPr lang="en-GB" dirty="0" err="1"/>
              <a:t>bénévolat</a:t>
            </a:r>
            <a:r>
              <a:rPr lang="en-GB" dirty="0"/>
              <a:t> – </a:t>
            </a:r>
            <a:r>
              <a:rPr lang="en-GB" dirty="0" err="1"/>
              <a:t>quelle</a:t>
            </a:r>
            <a:r>
              <a:rPr lang="en-GB" dirty="0"/>
              <a:t> </a:t>
            </a:r>
            <a:r>
              <a:rPr lang="en-GB" dirty="0" err="1"/>
              <a:t>valeur</a:t>
            </a:r>
            <a:r>
              <a:rPr lang="en-GB" dirty="0"/>
              <a:t> pour </a:t>
            </a:r>
            <a:r>
              <a:rPr lang="en-GB" dirty="0" err="1"/>
              <a:t>ceux</a:t>
            </a:r>
            <a:r>
              <a:rPr lang="en-GB" dirty="0"/>
              <a:t> </a:t>
            </a:r>
            <a:r>
              <a:rPr lang="en-GB" dirty="0" smtClean="0"/>
              <a:t>qui </a:t>
            </a:r>
            <a:r>
              <a:rPr lang="en-GB" dirty="0" err="1" smtClean="0"/>
              <a:t>aident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5</a:t>
            </a:r>
            <a:r>
              <a:rPr lang="en-GB" sz="1000" dirty="0" smtClean="0"/>
              <a:t>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6766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and A-level French themes and sub-themes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461839"/>
            <a:ext cx="8045200" cy="440680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 smtClean="0"/>
              <a:t>Artistic culture in the French-speaking world  (AS and A-level)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 err="1" smtClean="0"/>
              <a:t>Une</a:t>
            </a:r>
            <a:r>
              <a:rPr lang="en-GB" sz="1600" b="1" dirty="0" smtClean="0"/>
              <a:t> culture </a:t>
            </a:r>
            <a:r>
              <a:rPr lang="en-GB" sz="1600" b="1" dirty="0" err="1" smtClean="0"/>
              <a:t>fière</a:t>
            </a:r>
            <a:r>
              <a:rPr lang="en-GB" sz="1600" b="1" dirty="0" smtClean="0"/>
              <a:t> de son </a:t>
            </a:r>
            <a:r>
              <a:rPr lang="en-GB" sz="1600" b="1" dirty="0" err="1" smtClean="0"/>
              <a:t>patrimoine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culturel</a:t>
            </a:r>
            <a:endParaRPr lang="en-GB" sz="1600" b="1" dirty="0"/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Le </a:t>
            </a:r>
            <a:r>
              <a:rPr lang="en-GB" dirty="0" err="1" smtClean="0"/>
              <a:t>patrimoine</a:t>
            </a:r>
            <a:r>
              <a:rPr lang="en-GB" dirty="0" smtClean="0"/>
              <a:t> </a:t>
            </a:r>
            <a:r>
              <a:rPr lang="en-GB" dirty="0" err="1" smtClean="0"/>
              <a:t>sur</a:t>
            </a:r>
            <a:r>
              <a:rPr lang="en-GB" dirty="0" smtClean="0"/>
              <a:t> le plan national, </a:t>
            </a:r>
            <a:r>
              <a:rPr lang="en-GB" dirty="0" err="1" smtClean="0"/>
              <a:t>régional</a:t>
            </a:r>
            <a:r>
              <a:rPr lang="en-GB" dirty="0" smtClean="0"/>
              <a:t> at local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Comment le </a:t>
            </a:r>
            <a:r>
              <a:rPr lang="en-GB" dirty="0" err="1" smtClean="0"/>
              <a:t>patrimoine</a:t>
            </a:r>
            <a:r>
              <a:rPr lang="en-GB" dirty="0" smtClean="0"/>
              <a:t> </a:t>
            </a:r>
            <a:r>
              <a:rPr lang="en-GB" dirty="0" err="1" smtClean="0"/>
              <a:t>reflète</a:t>
            </a:r>
            <a:r>
              <a:rPr lang="en-GB" dirty="0" smtClean="0"/>
              <a:t> la culture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Le </a:t>
            </a:r>
            <a:r>
              <a:rPr lang="en-GB" dirty="0" err="1" smtClean="0"/>
              <a:t>patrimoine</a:t>
            </a:r>
            <a:r>
              <a:rPr lang="en-GB" dirty="0" smtClean="0"/>
              <a:t> et le </a:t>
            </a:r>
            <a:r>
              <a:rPr lang="en-GB" dirty="0" err="1" smtClean="0"/>
              <a:t>tourisme</a:t>
            </a:r>
            <a:endParaRPr lang="en-GB" dirty="0" smtClean="0"/>
          </a:p>
          <a:p>
            <a:pPr marL="641350" lvl="1" indent="-641350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La </a:t>
            </a:r>
            <a:r>
              <a:rPr lang="en-GB" sz="1600" b="1" dirty="0" err="1" smtClean="0"/>
              <a:t>musique</a:t>
            </a:r>
            <a:r>
              <a:rPr lang="en-GB" sz="1600" b="1" dirty="0" smtClean="0"/>
              <a:t> francophone </a:t>
            </a:r>
            <a:r>
              <a:rPr lang="en-GB" sz="1600" b="1" dirty="0" err="1" smtClean="0"/>
              <a:t>contemporaine</a:t>
            </a:r>
            <a:endParaRPr lang="en-GB" sz="1600" b="1" dirty="0" smtClean="0"/>
          </a:p>
          <a:p>
            <a:pPr marL="685800" lvl="2" indent="-285750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La </a:t>
            </a:r>
            <a:r>
              <a:rPr lang="en-GB" dirty="0" err="1" smtClean="0"/>
              <a:t>diversité</a:t>
            </a:r>
            <a:r>
              <a:rPr lang="en-GB" dirty="0" smtClean="0"/>
              <a:t> de la </a:t>
            </a:r>
            <a:r>
              <a:rPr lang="en-GB" dirty="0" err="1" smtClean="0"/>
              <a:t>musique</a:t>
            </a:r>
            <a:r>
              <a:rPr lang="en-GB" dirty="0" smtClean="0"/>
              <a:t> francophone </a:t>
            </a:r>
            <a:r>
              <a:rPr lang="en-GB" dirty="0" err="1" smtClean="0"/>
              <a:t>contemporaine</a:t>
            </a:r>
            <a:endParaRPr lang="en-GB" dirty="0" smtClean="0"/>
          </a:p>
          <a:p>
            <a:pPr marL="685800" lvl="2" indent="-285750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Qui </a:t>
            </a:r>
            <a:r>
              <a:rPr lang="en-GB" dirty="0" err="1" smtClean="0"/>
              <a:t>écoute</a:t>
            </a:r>
            <a:r>
              <a:rPr lang="en-GB" dirty="0" smtClean="0"/>
              <a:t> et </a:t>
            </a:r>
            <a:r>
              <a:rPr lang="en-GB" dirty="0" err="1" smtClean="0"/>
              <a:t>apprécie</a:t>
            </a:r>
            <a:r>
              <a:rPr lang="en-GB" dirty="0" smtClean="0"/>
              <a:t> </a:t>
            </a:r>
            <a:r>
              <a:rPr lang="en-GB" dirty="0" err="1" smtClean="0"/>
              <a:t>cette</a:t>
            </a:r>
            <a:r>
              <a:rPr lang="en-GB" dirty="0" smtClean="0"/>
              <a:t> </a:t>
            </a:r>
            <a:r>
              <a:rPr lang="en-GB" dirty="0" err="1" smtClean="0"/>
              <a:t>musique</a:t>
            </a:r>
            <a:r>
              <a:rPr lang="en-GB" dirty="0" smtClean="0"/>
              <a:t> ?</a:t>
            </a:r>
          </a:p>
          <a:p>
            <a:pPr marL="685800" lvl="2" indent="-285750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Comment </a:t>
            </a:r>
            <a:r>
              <a:rPr lang="en-GB" dirty="0" err="1" smtClean="0"/>
              <a:t>sauvegarder</a:t>
            </a:r>
            <a:r>
              <a:rPr lang="en-GB" dirty="0" smtClean="0"/>
              <a:t> </a:t>
            </a:r>
            <a:r>
              <a:rPr lang="en-GB" dirty="0" err="1" smtClean="0"/>
              <a:t>cette</a:t>
            </a:r>
            <a:r>
              <a:rPr lang="en-GB" dirty="0" smtClean="0"/>
              <a:t> </a:t>
            </a:r>
            <a:r>
              <a:rPr lang="en-GB" dirty="0" err="1" smtClean="0"/>
              <a:t>musique</a:t>
            </a:r>
            <a:r>
              <a:rPr lang="en-GB" dirty="0" smtClean="0"/>
              <a:t> ?</a:t>
            </a:r>
          </a:p>
          <a:p>
            <a:pPr marL="641350" lvl="1" indent="-641350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 err="1" smtClean="0"/>
              <a:t>Cinéma</a:t>
            </a:r>
            <a:r>
              <a:rPr lang="en-GB" sz="1600" b="1" dirty="0" smtClean="0"/>
              <a:t> – le </a:t>
            </a:r>
            <a:r>
              <a:rPr lang="en-GB" sz="1600" b="1" dirty="0" err="1" smtClean="0"/>
              <a:t>septième</a:t>
            </a:r>
            <a:r>
              <a:rPr lang="en-GB" sz="1600" b="1" dirty="0" smtClean="0"/>
              <a:t> art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/>
              <a:t>Pourquoi</a:t>
            </a:r>
            <a:r>
              <a:rPr lang="en-GB" dirty="0" smtClean="0"/>
              <a:t> le </a:t>
            </a:r>
            <a:r>
              <a:rPr lang="en-GB" dirty="0" err="1" smtClean="0"/>
              <a:t>septième</a:t>
            </a:r>
            <a:r>
              <a:rPr lang="en-GB" dirty="0" smtClean="0"/>
              <a:t> art?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Le </a:t>
            </a:r>
            <a:r>
              <a:rPr lang="en-GB" dirty="0" err="1" smtClean="0"/>
              <a:t>cinéma</a:t>
            </a:r>
            <a:r>
              <a:rPr lang="en-GB" dirty="0" smtClean="0"/>
              <a:t> – </a:t>
            </a:r>
            <a:r>
              <a:rPr lang="en-GB" dirty="0" err="1" smtClean="0"/>
              <a:t>une</a:t>
            </a:r>
            <a:r>
              <a:rPr lang="en-GB" dirty="0" smtClean="0"/>
              <a:t> passion </a:t>
            </a:r>
            <a:r>
              <a:rPr lang="en-GB" dirty="0" err="1" smtClean="0"/>
              <a:t>nationale</a:t>
            </a:r>
            <a:r>
              <a:rPr lang="en-GB" dirty="0" smtClean="0"/>
              <a:t> ?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Evolution du </a:t>
            </a:r>
            <a:r>
              <a:rPr lang="en-GB" dirty="0" err="1" smtClean="0"/>
              <a:t>cinéma</a:t>
            </a:r>
            <a:r>
              <a:rPr lang="en-GB" dirty="0" smtClean="0"/>
              <a:t> – les </a:t>
            </a:r>
            <a:r>
              <a:rPr lang="en-GB" dirty="0" err="1" smtClean="0"/>
              <a:t>grandes</a:t>
            </a:r>
            <a:r>
              <a:rPr lang="en-GB" dirty="0" smtClean="0"/>
              <a:t> </a:t>
            </a:r>
            <a:r>
              <a:rPr lang="en-GB" dirty="0" err="1" smtClean="0"/>
              <a:t>lignes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6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0991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</a:t>
            </a:r>
            <a:r>
              <a:rPr lang="en-GB" dirty="0"/>
              <a:t>French themes and sub-themes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433264"/>
            <a:ext cx="8045200" cy="4406804"/>
          </a:xfrm>
        </p:spPr>
        <p:txBody>
          <a:bodyPr/>
          <a:lstStyle/>
          <a:p>
            <a:pPr marL="324000" indent="-3564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 smtClean="0"/>
              <a:t>Aspects of French-speaking society – current issues  (A-level only)</a:t>
            </a:r>
          </a:p>
          <a:p>
            <a:pPr marL="324000" indent="-356400">
              <a:lnSpc>
                <a:spcPct val="100000"/>
              </a:lnSpc>
              <a:spcBef>
                <a:spcPts val="0"/>
              </a:spcBef>
              <a:buNone/>
            </a:pPr>
            <a:endParaRPr lang="en-GB" b="1" dirty="0"/>
          </a:p>
          <a:p>
            <a:pPr marL="3240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Les aspects </a:t>
            </a:r>
            <a:r>
              <a:rPr lang="en-GB" sz="1600" b="1" dirty="0" err="1" smtClean="0"/>
              <a:t>positifs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d’une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société</a:t>
            </a:r>
            <a:r>
              <a:rPr lang="en-GB" sz="1600" b="1" dirty="0" smtClean="0"/>
              <a:t> diverse</a:t>
            </a:r>
            <a:endParaRPr lang="en-GB" sz="1600" b="1" dirty="0"/>
          </a:p>
          <a:p>
            <a:pPr marL="7240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/>
              <a:t>L’enrichissement</a:t>
            </a:r>
            <a:r>
              <a:rPr lang="en-GB" dirty="0" smtClean="0"/>
              <a:t> </a:t>
            </a:r>
            <a:r>
              <a:rPr lang="en-GB" dirty="0" err="1" smtClean="0"/>
              <a:t>dû</a:t>
            </a:r>
            <a:r>
              <a:rPr lang="en-GB" dirty="0" smtClean="0"/>
              <a:t> à la </a:t>
            </a:r>
            <a:r>
              <a:rPr lang="en-GB" dirty="0" err="1" smtClean="0"/>
              <a:t>mixité</a:t>
            </a:r>
            <a:r>
              <a:rPr lang="en-GB" dirty="0" smtClean="0"/>
              <a:t> </a:t>
            </a:r>
            <a:r>
              <a:rPr lang="en-GB" dirty="0" err="1" smtClean="0"/>
              <a:t>ethnique</a:t>
            </a:r>
            <a:endParaRPr lang="en-GB" dirty="0" smtClean="0"/>
          </a:p>
          <a:p>
            <a:pPr marL="7240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/>
              <a:t>Diversité</a:t>
            </a:r>
            <a:r>
              <a:rPr lang="en-GB" dirty="0" smtClean="0"/>
              <a:t>, </a:t>
            </a:r>
            <a:r>
              <a:rPr lang="en-GB" dirty="0" err="1" smtClean="0"/>
              <a:t>tolérance</a:t>
            </a:r>
            <a:r>
              <a:rPr lang="en-GB" dirty="0" smtClean="0"/>
              <a:t> et respect</a:t>
            </a:r>
          </a:p>
          <a:p>
            <a:pPr marL="7240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/>
              <a:t>Diversité</a:t>
            </a:r>
            <a:r>
              <a:rPr lang="en-GB" dirty="0" smtClean="0"/>
              <a:t> –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apprentissage</a:t>
            </a:r>
            <a:r>
              <a:rPr lang="en-GB" dirty="0" smtClean="0"/>
              <a:t> pour la vie</a:t>
            </a:r>
          </a:p>
          <a:p>
            <a:pPr marL="724050" lvl="2" indent="-356400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marL="3240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err="1" smtClean="0"/>
              <a:t>Quelle</a:t>
            </a:r>
            <a:r>
              <a:rPr lang="en-GB" sz="1600" b="1" dirty="0" smtClean="0"/>
              <a:t> vie pour les </a:t>
            </a:r>
            <a:r>
              <a:rPr lang="en-GB" sz="1600" b="1" dirty="0" err="1" smtClean="0"/>
              <a:t>marginalisés</a:t>
            </a:r>
            <a:r>
              <a:rPr lang="en-GB" sz="1600" b="1" dirty="0" smtClean="0"/>
              <a:t> ? </a:t>
            </a:r>
          </a:p>
          <a:p>
            <a:pPr marL="7240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Qui </a:t>
            </a:r>
            <a:r>
              <a:rPr lang="en-GB" dirty="0" err="1" smtClean="0"/>
              <a:t>sont</a:t>
            </a:r>
            <a:r>
              <a:rPr lang="en-GB" dirty="0" smtClean="0"/>
              <a:t> les </a:t>
            </a:r>
            <a:r>
              <a:rPr lang="en-GB" dirty="0" err="1" smtClean="0"/>
              <a:t>marginalisés</a:t>
            </a:r>
            <a:r>
              <a:rPr lang="en-GB" dirty="0" smtClean="0"/>
              <a:t> ?</a:t>
            </a:r>
          </a:p>
          <a:p>
            <a:pPr marL="7240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/>
              <a:t>Quelle</a:t>
            </a:r>
            <a:r>
              <a:rPr lang="en-GB" dirty="0" smtClean="0"/>
              <a:t> aide pour les </a:t>
            </a:r>
            <a:r>
              <a:rPr lang="en-GB" dirty="0" err="1" smtClean="0"/>
              <a:t>marginalisés</a:t>
            </a:r>
            <a:r>
              <a:rPr lang="en-GB" dirty="0" smtClean="0"/>
              <a:t> ?</a:t>
            </a:r>
          </a:p>
          <a:p>
            <a:pPr marL="7240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/>
              <a:t>Quelles</a:t>
            </a:r>
            <a:r>
              <a:rPr lang="en-GB" dirty="0" smtClean="0"/>
              <a:t> attitudes </a:t>
            </a:r>
            <a:r>
              <a:rPr lang="en-GB" dirty="0" err="1" smtClean="0"/>
              <a:t>envers</a:t>
            </a:r>
            <a:r>
              <a:rPr lang="en-GB" dirty="0" smtClean="0"/>
              <a:t> les </a:t>
            </a:r>
            <a:r>
              <a:rPr lang="en-GB" dirty="0" err="1" smtClean="0"/>
              <a:t>marginalisés</a:t>
            </a:r>
            <a:r>
              <a:rPr lang="en-GB" dirty="0" smtClean="0"/>
              <a:t> ?</a:t>
            </a:r>
          </a:p>
          <a:p>
            <a:pPr marL="724050" lvl="2" indent="-356400"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 marL="32400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Comment on </a:t>
            </a:r>
            <a:r>
              <a:rPr lang="en-GB" sz="1600" b="1" dirty="0" err="1" smtClean="0"/>
              <a:t>traite</a:t>
            </a:r>
            <a:r>
              <a:rPr lang="en-GB" sz="1600" b="1" dirty="0" smtClean="0"/>
              <a:t> les </a:t>
            </a:r>
            <a:r>
              <a:rPr lang="en-GB" sz="1600" b="1" dirty="0" err="1" smtClean="0"/>
              <a:t>criminels</a:t>
            </a:r>
            <a:endParaRPr lang="en-GB" sz="1600" b="1" dirty="0" smtClean="0"/>
          </a:p>
          <a:p>
            <a:pPr marL="7240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/>
              <a:t>Quelle</a:t>
            </a:r>
            <a:r>
              <a:rPr lang="en-GB" dirty="0" smtClean="0"/>
              <a:t> attitude </a:t>
            </a:r>
            <a:r>
              <a:rPr lang="en-GB" dirty="0" err="1" smtClean="0"/>
              <a:t>envers</a:t>
            </a:r>
            <a:r>
              <a:rPr lang="en-GB" dirty="0" smtClean="0"/>
              <a:t> la </a:t>
            </a:r>
            <a:r>
              <a:rPr lang="en-GB" dirty="0" err="1" smtClean="0"/>
              <a:t>criminalité</a:t>
            </a:r>
            <a:r>
              <a:rPr lang="en-GB" dirty="0" smtClean="0"/>
              <a:t> ?</a:t>
            </a:r>
          </a:p>
          <a:p>
            <a:pPr marL="7240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La prison – </a:t>
            </a:r>
            <a:r>
              <a:rPr lang="en-GB" dirty="0" err="1" smtClean="0"/>
              <a:t>échec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succès</a:t>
            </a:r>
            <a:r>
              <a:rPr lang="en-GB" dirty="0" smtClean="0"/>
              <a:t> ?</a:t>
            </a:r>
          </a:p>
          <a:p>
            <a:pPr marL="724050" lvl="2" indent="-356400"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/>
              <a:t>D’autres</a:t>
            </a:r>
            <a:r>
              <a:rPr lang="en-GB" dirty="0" smtClean="0"/>
              <a:t> sanctions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7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188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A-level French themes and sub-themes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480889"/>
            <a:ext cx="8045200" cy="4406804"/>
          </a:xfrm>
        </p:spPr>
        <p:txBody>
          <a:bodyPr/>
          <a:lstStyle/>
          <a:p>
            <a:pPr marL="0" indent="-3564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 smtClean="0"/>
              <a:t>Aspects of political life in the French-speaking world  (A-level only)</a:t>
            </a:r>
          </a:p>
          <a:p>
            <a:pPr marL="0" indent="-356400">
              <a:lnSpc>
                <a:spcPct val="100000"/>
              </a:lnSpc>
              <a:spcBef>
                <a:spcPts val="0"/>
              </a:spcBef>
              <a:buNone/>
            </a:pPr>
            <a:endParaRPr lang="en-GB" sz="1600" b="1" dirty="0"/>
          </a:p>
          <a:p>
            <a:pPr marL="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Les </a:t>
            </a:r>
            <a:r>
              <a:rPr lang="en-GB" sz="1600" b="1" dirty="0" err="1" smtClean="0"/>
              <a:t>ados</a:t>
            </a:r>
            <a:r>
              <a:rPr lang="en-GB" sz="1600" b="1" dirty="0" smtClean="0"/>
              <a:t>, le </a:t>
            </a:r>
            <a:r>
              <a:rPr lang="en-GB" sz="1600" b="1" dirty="0" err="1" smtClean="0"/>
              <a:t>droit</a:t>
            </a:r>
            <a:r>
              <a:rPr lang="en-GB" sz="1600" b="1" dirty="0" smtClean="0"/>
              <a:t> de vote et </a:t>
            </a:r>
            <a:r>
              <a:rPr lang="en-GB" sz="1600" b="1" dirty="0" err="1" smtClean="0"/>
              <a:t>l’engagement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politique</a:t>
            </a:r>
            <a:endParaRPr lang="en-GB" sz="1600" b="1" dirty="0"/>
          </a:p>
          <a:p>
            <a:pPr marL="857250" lvl="3" indent="-356400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Pour </a:t>
            </a:r>
            <a:r>
              <a:rPr lang="en-GB" sz="1400" dirty="0" err="1"/>
              <a:t>ou</a:t>
            </a:r>
            <a:r>
              <a:rPr lang="en-GB" sz="1400" dirty="0"/>
              <a:t> </a:t>
            </a:r>
            <a:r>
              <a:rPr lang="en-GB" sz="1400" dirty="0" err="1"/>
              <a:t>contre</a:t>
            </a:r>
            <a:r>
              <a:rPr lang="en-GB" sz="1400" dirty="0"/>
              <a:t> le </a:t>
            </a:r>
            <a:r>
              <a:rPr lang="en-GB" sz="1400" dirty="0" err="1"/>
              <a:t>droit</a:t>
            </a:r>
            <a:r>
              <a:rPr lang="en-GB" sz="1400" dirty="0"/>
              <a:t> de vote ?</a:t>
            </a:r>
            <a:endParaRPr lang="en-GB" sz="1400" b="1" dirty="0"/>
          </a:p>
          <a:p>
            <a:pPr marL="857250" lvl="3" indent="-356400">
              <a:lnSpc>
                <a:spcPct val="100000"/>
              </a:lnSpc>
              <a:spcBef>
                <a:spcPts val="0"/>
              </a:spcBef>
            </a:pPr>
            <a:r>
              <a:rPr lang="es-ES_tradnl" sz="1400" dirty="0"/>
              <a:t>Les </a:t>
            </a:r>
            <a:r>
              <a:rPr lang="es-ES_tradnl" sz="1400" dirty="0" err="1"/>
              <a:t>ados</a:t>
            </a:r>
            <a:r>
              <a:rPr lang="es-ES_tradnl" sz="1400" dirty="0"/>
              <a:t> et </a:t>
            </a:r>
            <a:r>
              <a:rPr lang="es-ES_tradnl" sz="1400" dirty="0" err="1"/>
              <a:t>l'engagement</a:t>
            </a:r>
            <a:r>
              <a:rPr lang="es-ES_tradnl" sz="1400" dirty="0"/>
              <a:t> </a:t>
            </a:r>
            <a:r>
              <a:rPr lang="es-ES_tradnl" sz="1400" dirty="0" err="1"/>
              <a:t>politique</a:t>
            </a:r>
            <a:r>
              <a:rPr lang="es-ES_tradnl" sz="1400" dirty="0"/>
              <a:t> – </a:t>
            </a:r>
            <a:r>
              <a:rPr lang="es-ES_tradnl" sz="1400" dirty="0" err="1"/>
              <a:t>motivés</a:t>
            </a:r>
            <a:r>
              <a:rPr lang="es-ES_tradnl" sz="1400" dirty="0"/>
              <a:t> </a:t>
            </a:r>
            <a:r>
              <a:rPr lang="es-ES_tradnl" sz="1400" dirty="0" err="1"/>
              <a:t>ou</a:t>
            </a:r>
            <a:r>
              <a:rPr lang="es-ES_tradnl" sz="1400" dirty="0"/>
              <a:t> </a:t>
            </a:r>
            <a:r>
              <a:rPr lang="es-ES_tradnl" sz="1400" dirty="0" err="1"/>
              <a:t>démotivés</a:t>
            </a:r>
            <a:r>
              <a:rPr lang="es-ES_tradnl" sz="1400" dirty="0"/>
              <a:t> ?</a:t>
            </a:r>
            <a:endParaRPr lang="en-GB" sz="1400" b="1" dirty="0"/>
          </a:p>
          <a:p>
            <a:pPr marL="857250" lvl="3" indent="-356400">
              <a:lnSpc>
                <a:spcPct val="100000"/>
              </a:lnSpc>
              <a:spcBef>
                <a:spcPts val="0"/>
              </a:spcBef>
            </a:pPr>
            <a:r>
              <a:rPr lang="es-ES_tradnl" sz="1400" dirty="0" err="1"/>
              <a:t>Quel</a:t>
            </a:r>
            <a:r>
              <a:rPr lang="es-ES_tradnl" sz="1400" dirty="0"/>
              <a:t> avenir </a:t>
            </a:r>
            <a:r>
              <a:rPr lang="es-ES_tradnl" sz="1400" dirty="0" err="1"/>
              <a:t>pour</a:t>
            </a:r>
            <a:r>
              <a:rPr lang="es-ES_tradnl" sz="1400" dirty="0"/>
              <a:t> la </a:t>
            </a:r>
            <a:r>
              <a:rPr lang="es-ES_tradnl" sz="1400" dirty="0" err="1"/>
              <a:t>politique</a:t>
            </a:r>
            <a:r>
              <a:rPr lang="es-ES_tradnl" sz="1400" dirty="0"/>
              <a:t> ? </a:t>
            </a:r>
            <a:endParaRPr lang="es-ES_tradnl" sz="1400" dirty="0" smtClean="0"/>
          </a:p>
          <a:p>
            <a:pPr marL="400050" lvl="2" indent="-356400">
              <a:lnSpc>
                <a:spcPct val="100000"/>
              </a:lnSpc>
              <a:spcBef>
                <a:spcPts val="0"/>
              </a:spcBef>
            </a:pPr>
            <a:endParaRPr lang="es-ES_tradnl" dirty="0" smtClean="0"/>
          </a:p>
          <a:p>
            <a:pPr marL="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Manifestations, </a:t>
            </a:r>
            <a:r>
              <a:rPr lang="en-GB" sz="1600" b="1" dirty="0" err="1" smtClean="0"/>
              <a:t>grèves</a:t>
            </a:r>
            <a:r>
              <a:rPr lang="en-GB" sz="1600" b="1" dirty="0" smtClean="0"/>
              <a:t> – à qui le </a:t>
            </a:r>
            <a:r>
              <a:rPr lang="en-GB" sz="1600" b="1" dirty="0" err="1" smtClean="0"/>
              <a:t>pouvoir</a:t>
            </a:r>
            <a:r>
              <a:rPr lang="en-GB" sz="1600" b="1" dirty="0" smtClean="0"/>
              <a:t> ?</a:t>
            </a:r>
          </a:p>
          <a:p>
            <a:pPr marL="781200" lvl="3" indent="-356400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Le </a:t>
            </a:r>
            <a:r>
              <a:rPr lang="en-GB" sz="1400" dirty="0" err="1"/>
              <a:t>pouvoir</a:t>
            </a:r>
            <a:r>
              <a:rPr lang="en-GB" sz="1400" dirty="0"/>
              <a:t> des </a:t>
            </a:r>
            <a:r>
              <a:rPr lang="en-GB" sz="1400" dirty="0" err="1"/>
              <a:t>syndicats</a:t>
            </a:r>
            <a:endParaRPr lang="en-GB" sz="1400" b="1" dirty="0"/>
          </a:p>
          <a:p>
            <a:pPr marL="781200" lvl="3" indent="-356400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Manifestations et </a:t>
            </a:r>
            <a:r>
              <a:rPr lang="en-GB" sz="1400" dirty="0" err="1"/>
              <a:t>grèves</a:t>
            </a:r>
            <a:r>
              <a:rPr lang="en-GB" sz="1400" dirty="0"/>
              <a:t> – </a:t>
            </a:r>
            <a:r>
              <a:rPr lang="en-GB" sz="1400" dirty="0" err="1"/>
              <a:t>sont-elles</a:t>
            </a:r>
            <a:r>
              <a:rPr lang="en-GB" sz="1400" dirty="0"/>
              <a:t> </a:t>
            </a:r>
            <a:r>
              <a:rPr lang="en-GB" sz="1400" dirty="0" err="1" smtClean="0"/>
              <a:t>efficaces</a:t>
            </a:r>
            <a:r>
              <a:rPr lang="en-GB" sz="1400" dirty="0"/>
              <a:t> </a:t>
            </a:r>
            <a:r>
              <a:rPr lang="en-GB" sz="1400" dirty="0" smtClean="0"/>
              <a:t>?</a:t>
            </a:r>
            <a:endParaRPr lang="en-GB" sz="1400" b="1" dirty="0"/>
          </a:p>
          <a:p>
            <a:pPr marL="781200" lvl="3" indent="-356400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Attitudes </a:t>
            </a:r>
            <a:r>
              <a:rPr lang="en-GB" sz="1400" dirty="0" err="1"/>
              <a:t>différentes</a:t>
            </a:r>
            <a:r>
              <a:rPr lang="en-GB" sz="1400" dirty="0"/>
              <a:t> </a:t>
            </a:r>
            <a:r>
              <a:rPr lang="en-GB" sz="1400" dirty="0" err="1"/>
              <a:t>envers</a:t>
            </a:r>
            <a:r>
              <a:rPr lang="en-GB" sz="1400" dirty="0"/>
              <a:t> </a:t>
            </a:r>
            <a:r>
              <a:rPr lang="en-GB" sz="1400" dirty="0" err="1"/>
              <a:t>ces</a:t>
            </a:r>
            <a:r>
              <a:rPr lang="en-GB" sz="1400" dirty="0"/>
              <a:t> tensions </a:t>
            </a:r>
            <a:r>
              <a:rPr lang="en-GB" sz="1400" dirty="0" err="1" smtClean="0"/>
              <a:t>politiques</a:t>
            </a:r>
            <a:endParaRPr lang="en-GB" sz="1400" dirty="0" smtClean="0"/>
          </a:p>
          <a:p>
            <a:pPr marL="781200" lvl="3" indent="-356400">
              <a:lnSpc>
                <a:spcPct val="100000"/>
              </a:lnSpc>
              <a:spcBef>
                <a:spcPts val="0"/>
              </a:spcBef>
            </a:pPr>
            <a:endParaRPr lang="en-GB" sz="1400" b="1" dirty="0"/>
          </a:p>
          <a:p>
            <a:pPr marL="0" indent="-3564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La </a:t>
            </a:r>
            <a:r>
              <a:rPr lang="en-GB" sz="1600" b="1" dirty="0" err="1"/>
              <a:t>politique</a:t>
            </a:r>
            <a:r>
              <a:rPr lang="en-GB" sz="1600" b="1" dirty="0"/>
              <a:t> et </a:t>
            </a:r>
            <a:r>
              <a:rPr lang="en-GB" sz="1600" b="1" dirty="0" err="1"/>
              <a:t>l'immigration</a:t>
            </a:r>
            <a:r>
              <a:rPr lang="en-GB" sz="1600" b="1" dirty="0"/>
              <a:t> </a:t>
            </a:r>
            <a:endParaRPr lang="en-GB" sz="1600" b="1" dirty="0" smtClean="0"/>
          </a:p>
          <a:p>
            <a:pPr marL="781200" lvl="3" indent="-356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GB" sz="1400" dirty="0" smtClean="0"/>
              <a:t>Solutions </a:t>
            </a:r>
            <a:r>
              <a:rPr lang="en-GB" sz="1400" dirty="0" err="1"/>
              <a:t>politiques</a:t>
            </a:r>
            <a:r>
              <a:rPr lang="en-GB" sz="1400" dirty="0"/>
              <a:t> </a:t>
            </a:r>
            <a:r>
              <a:rPr lang="en-GB" sz="1400" dirty="0" smtClean="0"/>
              <a:t>à </a:t>
            </a:r>
            <a:r>
              <a:rPr lang="en-GB" sz="1400" dirty="0"/>
              <a:t>la question de </a:t>
            </a:r>
            <a:r>
              <a:rPr lang="en-GB" sz="1400" dirty="0" err="1"/>
              <a:t>l'immigration</a:t>
            </a:r>
            <a:endParaRPr lang="en-GB" sz="1400" b="1" dirty="0"/>
          </a:p>
          <a:p>
            <a:pPr marL="781200" lvl="3" indent="-356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GB" sz="1400" dirty="0" err="1"/>
              <a:t>L'immigration</a:t>
            </a:r>
            <a:r>
              <a:rPr lang="en-GB" sz="1400" dirty="0"/>
              <a:t> et les </a:t>
            </a:r>
            <a:r>
              <a:rPr lang="en-GB" sz="1400" dirty="0" err="1"/>
              <a:t>partis</a:t>
            </a:r>
            <a:r>
              <a:rPr lang="en-GB" sz="1400" dirty="0"/>
              <a:t> </a:t>
            </a:r>
            <a:r>
              <a:rPr lang="en-GB" sz="1400" dirty="0" err="1"/>
              <a:t>politiques</a:t>
            </a:r>
            <a:endParaRPr lang="en-GB" sz="1400" b="1" dirty="0"/>
          </a:p>
          <a:p>
            <a:pPr marL="781200" lvl="3" indent="-356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GB" sz="1400" dirty="0" err="1"/>
              <a:t>L'engagement</a:t>
            </a:r>
            <a:r>
              <a:rPr lang="en-GB" sz="1400" dirty="0"/>
              <a:t> </a:t>
            </a:r>
            <a:r>
              <a:rPr lang="en-GB" sz="1400" dirty="0" err="1"/>
              <a:t>politique</a:t>
            </a:r>
            <a:r>
              <a:rPr lang="en-GB" sz="1400" dirty="0"/>
              <a:t> chez les </a:t>
            </a:r>
            <a:r>
              <a:rPr lang="en-GB" sz="1400" dirty="0" err="1"/>
              <a:t>immigrés</a:t>
            </a:r>
            <a:endParaRPr lang="en-GB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8</a:t>
            </a:r>
            <a:r>
              <a:rPr lang="en-GB" sz="1000" dirty="0" smtClean="0"/>
              <a:t>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7926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and A-level German themes and sub-themes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2475" y="1535222"/>
            <a:ext cx="762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151467"/>
            <a:ext cx="8045200" cy="4987050"/>
          </a:xfrm>
        </p:spPr>
        <p:txBody>
          <a:bodyPr/>
          <a:lstStyle/>
          <a:p>
            <a:pPr marL="0" indent="-356400">
              <a:buNone/>
            </a:pPr>
            <a:r>
              <a:rPr lang="en-GB" sz="1400" b="1" dirty="0" smtClean="0"/>
              <a:t>Aspects </a:t>
            </a:r>
            <a:r>
              <a:rPr lang="en-GB" sz="1400" b="1" dirty="0"/>
              <a:t>of </a:t>
            </a:r>
            <a:r>
              <a:rPr lang="en-GB" sz="1400" b="1" dirty="0" smtClean="0"/>
              <a:t>German-speaking society  (AS and A-level)</a:t>
            </a:r>
            <a:endParaRPr lang="en-GB" sz="1400" b="1" dirty="0"/>
          </a:p>
          <a:p>
            <a:pPr indent="-356400"/>
            <a:r>
              <a:rPr lang="en-GB" sz="1400" dirty="0" smtClean="0"/>
              <a:t>The </a:t>
            </a:r>
            <a:r>
              <a:rPr lang="en-GB" sz="1400" dirty="0"/>
              <a:t>changing state of the family </a:t>
            </a:r>
          </a:p>
          <a:p>
            <a:pPr indent="-356400"/>
            <a:r>
              <a:rPr lang="de-DE" sz="1400" dirty="0" smtClean="0"/>
              <a:t>The </a:t>
            </a:r>
            <a:r>
              <a:rPr lang="de-DE" sz="1400" dirty="0"/>
              <a:t>digital world </a:t>
            </a:r>
          </a:p>
          <a:p>
            <a:pPr indent="-356400"/>
            <a:r>
              <a:rPr lang="en-GB" sz="1400" dirty="0" smtClean="0"/>
              <a:t>Youth </a:t>
            </a:r>
            <a:r>
              <a:rPr lang="en-GB" sz="1400" dirty="0"/>
              <a:t>culture: fashion and trends, music, television </a:t>
            </a:r>
          </a:p>
          <a:p>
            <a:pPr marL="0" indent="-356400">
              <a:buNone/>
            </a:pPr>
            <a:r>
              <a:rPr lang="en-GB" sz="1400" b="1" dirty="0"/>
              <a:t>Artistic culture in the German-speaking </a:t>
            </a:r>
            <a:r>
              <a:rPr lang="en-GB" sz="1400" b="1" dirty="0" smtClean="0"/>
              <a:t>world  (AS and A-level)</a:t>
            </a:r>
            <a:endParaRPr lang="en-GB" sz="1400" b="1" dirty="0"/>
          </a:p>
          <a:p>
            <a:pPr indent="-356400"/>
            <a:r>
              <a:rPr lang="en-GB" sz="1400" dirty="0"/>
              <a:t>Festivals and traditions </a:t>
            </a:r>
          </a:p>
          <a:p>
            <a:pPr indent="-356400"/>
            <a:r>
              <a:rPr lang="en-GB" sz="1400" dirty="0"/>
              <a:t>Art and architecture </a:t>
            </a:r>
          </a:p>
          <a:p>
            <a:pPr indent="-356400"/>
            <a:r>
              <a:rPr lang="de-DE" sz="1400" dirty="0"/>
              <a:t>Cultural life in Berlin, past and present </a:t>
            </a:r>
          </a:p>
          <a:p>
            <a:pPr marL="0" indent="-356400">
              <a:buNone/>
            </a:pPr>
            <a:r>
              <a:rPr lang="en-GB" sz="1400" b="1" dirty="0" smtClean="0"/>
              <a:t>Multiculturalism </a:t>
            </a:r>
            <a:r>
              <a:rPr lang="en-GB" sz="1400" b="1" dirty="0"/>
              <a:t>in </a:t>
            </a:r>
            <a:r>
              <a:rPr lang="en-GB" sz="1400" b="1" dirty="0" smtClean="0"/>
              <a:t>German-speaking society  (A-level only)</a:t>
            </a:r>
            <a:endParaRPr lang="en-GB" sz="1400" b="1" dirty="0"/>
          </a:p>
          <a:p>
            <a:pPr indent="-356400"/>
            <a:r>
              <a:rPr lang="en-GB" sz="1400" dirty="0" smtClean="0"/>
              <a:t>Immigration </a:t>
            </a:r>
            <a:endParaRPr lang="en-GB" sz="1400" dirty="0"/>
          </a:p>
          <a:p>
            <a:pPr indent="-356400"/>
            <a:r>
              <a:rPr lang="en-GB" sz="1400" dirty="0" smtClean="0"/>
              <a:t>Integration </a:t>
            </a:r>
            <a:endParaRPr lang="en-GB" sz="1400" dirty="0"/>
          </a:p>
          <a:p>
            <a:pPr indent="-356400"/>
            <a:r>
              <a:rPr lang="en-GB" sz="1400" dirty="0" smtClean="0"/>
              <a:t>Racism </a:t>
            </a:r>
            <a:r>
              <a:rPr lang="de-DE" sz="1400" dirty="0" smtClean="0"/>
              <a:t> </a:t>
            </a:r>
            <a:endParaRPr lang="de-DE" sz="1400" dirty="0"/>
          </a:p>
          <a:p>
            <a:pPr marL="0" indent="-356400">
              <a:buNone/>
            </a:pPr>
            <a:r>
              <a:rPr lang="en-GB" sz="1400" b="1" dirty="0" smtClean="0"/>
              <a:t>Aspects </a:t>
            </a:r>
            <a:r>
              <a:rPr lang="en-GB" sz="1400" b="1" dirty="0"/>
              <a:t>of political life in the </a:t>
            </a:r>
            <a:r>
              <a:rPr lang="en-GB" sz="1400" b="1" dirty="0" smtClean="0"/>
              <a:t>German-speaking world  (A-level only)</a:t>
            </a:r>
            <a:endParaRPr lang="en-GB" sz="1400" b="1" dirty="0"/>
          </a:p>
          <a:p>
            <a:pPr indent="-356400"/>
            <a:r>
              <a:rPr lang="de-DE" sz="1400" dirty="0" smtClean="0"/>
              <a:t>Germany </a:t>
            </a:r>
            <a:r>
              <a:rPr lang="de-DE" sz="1400" dirty="0"/>
              <a:t>and the European Union </a:t>
            </a:r>
          </a:p>
          <a:p>
            <a:pPr indent="-356400"/>
            <a:r>
              <a:rPr lang="de-DE" sz="1400" dirty="0" smtClean="0"/>
              <a:t>Politics </a:t>
            </a:r>
            <a:r>
              <a:rPr lang="de-DE" sz="1400" dirty="0"/>
              <a:t>and youth </a:t>
            </a:r>
          </a:p>
          <a:p>
            <a:pPr indent="-356400"/>
            <a:r>
              <a:rPr lang="de-DE" sz="1400" dirty="0" smtClean="0"/>
              <a:t>German </a:t>
            </a:r>
            <a:r>
              <a:rPr lang="de-DE" sz="1400" dirty="0"/>
              <a:t>re-unification and its consequences 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" y="6442569"/>
            <a:ext cx="158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9</a:t>
            </a:r>
            <a:r>
              <a:rPr lang="en-GB" sz="1000" dirty="0" smtClean="0"/>
              <a:t> </a:t>
            </a:r>
            <a:r>
              <a:rPr lang="en-GB" sz="1000" dirty="0"/>
              <a:t>of </a:t>
            </a:r>
            <a:r>
              <a:rPr lang="en-GB" sz="1000" dirty="0" smtClean="0"/>
              <a:t>38 V1 April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21672753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7511</TotalTime>
  <Words>2395</Words>
  <Application>Microsoft Office PowerPoint</Application>
  <PresentationFormat>On-screen Show (4:3)</PresentationFormat>
  <Paragraphs>470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AQA Presentation</vt:lpstr>
      <vt:lpstr>AS and A-level languages the accredited specification </vt:lpstr>
      <vt:lpstr>Specification at a glance: AS </vt:lpstr>
      <vt:lpstr>Specification at a glance: A-level</vt:lpstr>
      <vt:lpstr>AS and A-level French themes and sub-themes</vt:lpstr>
      <vt:lpstr>AS and A-level French themes and sub-themes</vt:lpstr>
      <vt:lpstr>AS and A-level French themes and sub-themes</vt:lpstr>
      <vt:lpstr>A-level French themes and sub-themes</vt:lpstr>
      <vt:lpstr>A-level French themes and sub-themes</vt:lpstr>
      <vt:lpstr>AS and A-level German themes and sub-themes</vt:lpstr>
      <vt:lpstr>AS and A-level German themes and sub-themes</vt:lpstr>
      <vt:lpstr>AS and A-level German themes and sub-themes</vt:lpstr>
      <vt:lpstr>A-level German themes and sub-themes</vt:lpstr>
      <vt:lpstr>A-level German themes and sub-themes</vt:lpstr>
      <vt:lpstr>AS and A-level Spanish themes and sub-themes</vt:lpstr>
      <vt:lpstr>AS and A-level Spanish themes and sub-themes</vt:lpstr>
      <vt:lpstr>AS and A-level Spanish themes and sub-themes</vt:lpstr>
      <vt:lpstr>A-level Spanish themes and sub-themes</vt:lpstr>
      <vt:lpstr>A-level Spanish themes and sub-themes</vt:lpstr>
      <vt:lpstr>AS/A-level Spanish – books and films</vt:lpstr>
      <vt:lpstr>AS Paper 1</vt:lpstr>
      <vt:lpstr>AS Paper 1 Marking Guidance</vt:lpstr>
      <vt:lpstr>AS Paper 2</vt:lpstr>
      <vt:lpstr>AS Paper 2 Marking Guidance</vt:lpstr>
      <vt:lpstr>AS Paper 2 Marking Guidance (cont)</vt:lpstr>
      <vt:lpstr>AS French Speaking</vt:lpstr>
      <vt:lpstr>Summary of AS Speaking Assessment</vt:lpstr>
      <vt:lpstr>AS Sequence Table</vt:lpstr>
      <vt:lpstr>A-level Paper 1</vt:lpstr>
      <vt:lpstr>A-level Paper 1 Marking Guidance</vt:lpstr>
      <vt:lpstr>A-level Paper 2</vt:lpstr>
      <vt:lpstr>A-level Paper 2 Marking Guidance</vt:lpstr>
      <vt:lpstr>A-level Paper 2 Marking Guidance (cont)</vt:lpstr>
      <vt:lpstr>A-level Paper 3: Speaking</vt:lpstr>
      <vt:lpstr>A-level French Speaking </vt:lpstr>
      <vt:lpstr>A-level Speaking Assessment </vt:lpstr>
      <vt:lpstr>Resources</vt:lpstr>
      <vt:lpstr> </vt:lpstr>
      <vt:lpstr>Download webinar attachments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and A-level Languages the accredited specification</dc:title>
  <dc:creator>AQA</dc:creator>
  <cp:lastPrinted>2016-04-18T09:19:47Z</cp:lastPrinted>
  <dcterms:created xsi:type="dcterms:W3CDTF">2014-10-30T13:19:37Z</dcterms:created>
  <dcterms:modified xsi:type="dcterms:W3CDTF">2019-09-10T09:14:54Z</dcterms:modified>
</cp:coreProperties>
</file>