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E5196E20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343" r:id="rId2"/>
    <p:sldId id="284" r:id="rId3"/>
    <p:sldId id="348" r:id="rId4"/>
    <p:sldId id="344" r:id="rId5"/>
    <p:sldId id="355" r:id="rId6"/>
    <p:sldId id="349" r:id="rId7"/>
    <p:sldId id="350" r:id="rId8"/>
    <p:sldId id="351" r:id="rId9"/>
    <p:sldId id="352" r:id="rId10"/>
    <p:sldId id="353" r:id="rId11"/>
    <p:sldId id="360" r:id="rId12"/>
    <p:sldId id="354" r:id="rId13"/>
    <p:sldId id="358" r:id="rId14"/>
    <p:sldId id="361" r:id="rId15"/>
    <p:sldId id="363" r:id="rId16"/>
    <p:sldId id="332" r:id="rId17"/>
    <p:sldId id="364" r:id="rId18"/>
    <p:sldId id="365" r:id="rId19"/>
    <p:sldId id="362" r:id="rId20"/>
    <p:sldId id="382" r:id="rId21"/>
    <p:sldId id="383" r:id="rId22"/>
    <p:sldId id="384" r:id="rId23"/>
    <p:sldId id="385" r:id="rId24"/>
    <p:sldId id="386" r:id="rId25"/>
    <p:sldId id="368" r:id="rId26"/>
    <p:sldId id="381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66" r:id="rId40"/>
    <p:sldId id="315" r:id="rId41"/>
    <p:sldId id="293" r:id="rId42"/>
    <p:sldId id="334" r:id="rId43"/>
  </p:sldIdLst>
  <p:sldSz cx="9144000" cy="6858000" type="screen4x3"/>
  <p:notesSz cx="6724650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370"/>
    <a:srgbClr val="16AD9D"/>
    <a:srgbClr val="FFFFFF"/>
    <a:srgbClr val="F08A08"/>
    <a:srgbClr val="311864"/>
    <a:srgbClr val="3273AF"/>
    <a:srgbClr val="783C2D"/>
    <a:srgbClr val="DC7D28"/>
    <a:srgbClr val="6464A0"/>
    <a:srgbClr val="325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7" autoAdjust="0"/>
    <p:restoredTop sz="92534" autoAdjust="0"/>
  </p:normalViewPr>
  <p:slideViewPr>
    <p:cSldViewPr snapToGrid="0" snapToObjects="1" showGuides="1">
      <p:cViewPr>
        <p:scale>
          <a:sx n="60" d="100"/>
          <a:sy n="60" d="100"/>
        </p:scale>
        <p:origin x="-1452" y="-1212"/>
      </p:cViewPr>
      <p:guideLst>
        <p:guide orient="horz" pos="2157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18"/>
    </p:cViewPr>
  </p:sorterViewPr>
  <p:notesViewPr>
    <p:cSldViewPr snapToGrid="0" snapToObjects="1">
      <p:cViewPr varScale="1">
        <p:scale>
          <a:sx n="54" d="100"/>
          <a:sy n="54" d="100"/>
        </p:scale>
        <p:origin x="-2670" y="-108"/>
      </p:cViewPr>
      <p:guideLst>
        <p:guide orient="horz" pos="3110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84" y="2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/>
          <a:lstStyle>
            <a:lvl1pPr algn="r">
              <a:defRPr sz="1200"/>
            </a:lvl1pPr>
          </a:lstStyle>
          <a:p>
            <a:fld id="{ADA457E0-B7E6-E24E-BA12-0ABEC3185120}" type="datetimeFigureOut">
              <a:rPr lang="en-US" smtClean="0"/>
              <a:t>3/16/2016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9378826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84" y="9378826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 anchor="b"/>
          <a:lstStyle>
            <a:lvl1pPr algn="r">
              <a:defRPr sz="1200"/>
            </a:lvl1pPr>
          </a:lstStyle>
          <a:p>
            <a:fld id="{E188A59E-FE67-3043-A00A-EF9E0FCBDE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722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84" y="2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/>
          <a:lstStyle>
            <a:lvl1pPr algn="r">
              <a:defRPr sz="1200"/>
            </a:lvl1pPr>
          </a:lstStyle>
          <a:p>
            <a:fld id="{538A8347-8DF1-B348-8F41-6E1345D82D34}" type="datetimeFigureOut">
              <a:rPr lang="en-US" smtClean="0"/>
              <a:t>3/16/2016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41363"/>
            <a:ext cx="4938712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39" tIns="45269" rIns="90539" bIns="452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90273"/>
            <a:ext cx="5379720" cy="4443414"/>
          </a:xfrm>
          <a:prstGeom prst="rect">
            <a:avLst/>
          </a:prstGeom>
        </p:spPr>
        <p:txBody>
          <a:bodyPr vert="horz" lIns="90539" tIns="45269" rIns="90539" bIns="4526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378826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84" y="9378826"/>
            <a:ext cx="2914015" cy="493714"/>
          </a:xfrm>
          <a:prstGeom prst="rect">
            <a:avLst/>
          </a:prstGeom>
        </p:spPr>
        <p:txBody>
          <a:bodyPr vert="horz" lIns="90539" tIns="45269" rIns="90539" bIns="45269" rtlCol="0" anchor="b"/>
          <a:lstStyle>
            <a:lvl1pPr algn="r">
              <a:defRPr sz="1200"/>
            </a:lvl1pPr>
          </a:lstStyle>
          <a:p>
            <a:fld id="{D3A5C70C-4F3D-A24C-BE6B-90E4410CB3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59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43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06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3707"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A5C70C-4F3D-A24C-BE6B-90E4410CB3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3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53" y="6246646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92053"/>
            <a:ext cx="8796168" cy="16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303334"/>
            <a:ext cx="4114551" cy="96867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  <a:latin typeface="AQA Chevin Pro Light"/>
              </a:defRPr>
            </a:lvl1pPr>
          </a:lstStyle>
          <a:p>
            <a:r>
              <a:rPr lang="en-US" dirty="0" smtClean="0"/>
              <a:t>Presentation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2611489"/>
            <a:ext cx="4114551" cy="3783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</a:t>
            </a:r>
            <a:br>
              <a:rPr lang="en-US" dirty="0" smtClean="0"/>
            </a:br>
            <a:endParaRPr lang="en-US" dirty="0" smtClean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91693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2433050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39600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7825042" y="6455753"/>
            <a:ext cx="971126" cy="402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539750" y="3058062"/>
            <a:ext cx="4114801" cy="338138"/>
          </a:xfrm>
        </p:spPr>
        <p:txBody>
          <a:bodyPr rIns="0"/>
          <a:lstStyle>
            <a:lvl1pPr marL="0" indent="0">
              <a:lnSpc>
                <a:spcPts val="2600"/>
              </a:lnSpc>
              <a:buFontTx/>
              <a:buNone/>
              <a:defRPr sz="2400" b="0" i="0">
                <a:solidFill>
                  <a:schemeClr val="tx2"/>
                </a:solidFill>
                <a:latin typeface="AQA Chevin Pro Light"/>
                <a:cs typeface="AQA Chevin Pro Light"/>
              </a:defRPr>
            </a:lvl1pPr>
          </a:lstStyle>
          <a:p>
            <a:pPr lvl="0"/>
            <a:r>
              <a:rPr lang="en-US" dirty="0" smtClean="0"/>
              <a:t>Date &lt;</a:t>
            </a:r>
            <a:r>
              <a:rPr lang="en-US" dirty="0" err="1" smtClean="0"/>
              <a:t>dd</a:t>
            </a:r>
            <a:r>
              <a:rPr lang="en-US" dirty="0" smtClean="0"/>
              <a:t>/mm/</a:t>
            </a:r>
            <a:r>
              <a:rPr lang="en-US" dirty="0" err="1" smtClean="0"/>
              <a:t>yyyy</a:t>
            </a:r>
            <a:r>
              <a:rPr lang="en-US" dirty="0" smtClean="0"/>
              <a:t>&gt;</a:t>
            </a:r>
            <a:endParaRPr lang="en-US" dirty="0"/>
          </a:p>
        </p:txBody>
      </p:sp>
      <p:pic>
        <p:nvPicPr>
          <p:cNvPr id="7" name="Picture 6" descr="AQA_New_logo_no_strapline_RGB_1.5cm_dee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61782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0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94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5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Violet">
    <p:bg>
      <p:bgPr>
        <a:solidFill>
          <a:srgbClr val="646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646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Teal">
    <p:bg>
      <p:bgPr>
        <a:solidFill>
          <a:srgbClr val="325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325F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Yellow">
    <p:bg>
      <p:bgPr>
        <a:solidFill>
          <a:srgbClr val="DC7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DC7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Brick">
    <p:bg>
      <p:bgPr>
        <a:solidFill>
          <a:srgbClr val="783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rgbClr val="783C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E4DD36-00A9-384F-B0BC-53BFA20678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4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61782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7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80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6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0000" y="1731600"/>
            <a:ext cx="8046000" cy="4406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4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Insert video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6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727271"/>
            <a:ext cx="4546350" cy="4406400"/>
          </a:xfrm>
        </p:spPr>
        <p:txBody>
          <a:bodyPr r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94324" y="1727199"/>
            <a:ext cx="3190875" cy="4406400"/>
          </a:xfrm>
        </p:spPr>
        <p:txBody>
          <a:bodyPr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Insert image or graphic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5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899455"/>
            <a:ext cx="8768155" cy="221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/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666873"/>
            <a:ext cx="4028825" cy="49494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8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191600"/>
            <a:ext cx="4645025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2309805"/>
            <a:ext cx="4645025" cy="0"/>
          </a:xfrm>
          <a:prstGeom prst="line">
            <a:avLst/>
          </a:prstGeom>
          <a:ln w="381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7780867" y="6458400"/>
            <a:ext cx="82973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QA_New_logo_no_strapline_RGB_1.5cm_dee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78675"/>
            <a:ext cx="1618488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ts val="1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000" y="1731713"/>
            <a:ext cx="8045200" cy="440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45425" y="6459079"/>
            <a:ext cx="768350" cy="30684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QA_New_logo_20mm_no_strapline_WHITEOUT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152" y="1731713"/>
            <a:ext cx="8045200" cy="4406804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6438" y="6617829"/>
            <a:ext cx="26784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1000"/>
              </a:lnSpc>
              <a:defRPr sz="800" b="0" i="0">
                <a:solidFill>
                  <a:schemeClr val="tx1"/>
                </a:solidFill>
                <a:latin typeface="+mn-lt"/>
                <a:cs typeface="AQA Chevin Pro Light"/>
              </a:defRPr>
            </a:lvl1pPr>
          </a:lstStyle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6202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340475"/>
            <a:ext cx="8585200" cy="0"/>
          </a:xfrm>
          <a:prstGeom prst="line">
            <a:avLst/>
          </a:prstGeom>
          <a:ln w="762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QA_New_logo_20mm_no_strapline_RGB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00" y="6487200"/>
            <a:ext cx="719352" cy="246896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40152" y="647143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E4DD36-00A9-384F-B0BC-53BFA2067877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407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77" r:id="rId3"/>
    <p:sldLayoutId id="2147483680" r:id="rId4"/>
    <p:sldLayoutId id="2147483667" r:id="rId5"/>
    <p:sldLayoutId id="2147483662" r:id="rId6"/>
    <p:sldLayoutId id="2147483664" r:id="rId7"/>
    <p:sldLayoutId id="2147483665" r:id="rId8"/>
    <p:sldLayoutId id="2147483678" r:id="rId9"/>
    <p:sldLayoutId id="2147483669" r:id="rId10"/>
    <p:sldLayoutId id="2147483670" r:id="rId11"/>
    <p:sldLayoutId id="2147483671" r:id="rId12"/>
    <p:sldLayoutId id="2147483672" r:id="rId13"/>
    <p:sldLayoutId id="2147483674" r:id="rId14"/>
    <p:sldLayoutId id="2147483673" r:id="rId15"/>
    <p:sldLayoutId id="2147483675" r:id="rId16"/>
    <p:sldLayoutId id="2147483676" r:id="rId17"/>
    <p:sldLayoutId id="2147483681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600" b="0" i="0" kern="1200">
          <a:solidFill>
            <a:schemeClr val="tx2"/>
          </a:solidFill>
          <a:latin typeface="AQA Chevin Pro Light"/>
          <a:ea typeface="+mj-ea"/>
          <a:cs typeface="AQA Chevin Pro Light"/>
        </a:defRPr>
      </a:lvl1pPr>
    </p:titleStyle>
    <p:bodyStyle>
      <a:lvl1pPr marL="342900" indent="-3429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000"/>
        </a:lnSpc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5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5196E20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8533" y="-76200"/>
            <a:ext cx="9381066" cy="70950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ov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/>
          <a:stretch/>
        </p:blipFill>
        <p:spPr>
          <a:xfrm>
            <a:off x="-106017" y="1420700"/>
            <a:ext cx="9355298" cy="5290485"/>
          </a:xfrm>
          <a:prstGeom prst="rect">
            <a:avLst/>
          </a:prstGeom>
        </p:spPr>
      </p:pic>
      <p:pic>
        <p:nvPicPr>
          <p:cNvPr id="15" name="Picture 14" descr="AQA_New_logo_no_strapline_WHITEOUT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49504"/>
            <a:ext cx="1664720" cy="57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35524" y="38329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 descr="AQA_New_logo_strapline_RG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9" y="302883"/>
            <a:ext cx="1689607" cy="7509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10525"/>
          <a:stretch/>
        </p:blipFill>
        <p:spPr bwMode="auto">
          <a:xfrm rot="591784">
            <a:off x="6298122" y="212770"/>
            <a:ext cx="2411257" cy="96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234" y="2004547"/>
            <a:ext cx="5955394" cy="1591733"/>
          </a:xfrm>
        </p:spPr>
        <p:txBody>
          <a:bodyPr/>
          <a:lstStyle/>
          <a:p>
            <a:r>
              <a:rPr lang="en-US" sz="4800" b="1" dirty="0" smtClean="0">
                <a:solidFill>
                  <a:srgbClr val="401370"/>
                </a:solidFill>
              </a:rPr>
              <a:t>GCSE languages</a:t>
            </a:r>
            <a:r>
              <a:rPr lang="en-US" sz="3000" b="1" dirty="0">
                <a:solidFill>
                  <a:srgbClr val="401370"/>
                </a:solidFill>
              </a:rPr>
              <a:t/>
            </a:r>
            <a:br>
              <a:rPr lang="en-US" sz="3000" b="1" dirty="0">
                <a:solidFill>
                  <a:srgbClr val="401370"/>
                </a:solidFill>
              </a:rPr>
            </a:br>
            <a:r>
              <a:rPr lang="en-US" sz="3000" b="1" dirty="0">
                <a:solidFill>
                  <a:srgbClr val="401370"/>
                </a:solidFill>
              </a:rPr>
              <a:t>O</a:t>
            </a:r>
            <a:r>
              <a:rPr lang="en-US" sz="3000" b="1" dirty="0" smtClean="0">
                <a:solidFill>
                  <a:srgbClr val="401370"/>
                </a:solidFill>
              </a:rPr>
              <a:t>ur </a:t>
            </a:r>
            <a:r>
              <a:rPr lang="en-US" sz="3000" b="1" dirty="0">
                <a:solidFill>
                  <a:srgbClr val="401370"/>
                </a:solidFill>
              </a:rPr>
              <a:t>resource package explained </a:t>
            </a:r>
            <a:r>
              <a:rPr lang="en-US" sz="3000" b="1" dirty="0" smtClean="0">
                <a:solidFill>
                  <a:srgbClr val="401370"/>
                </a:solidFill>
              </a:rPr>
              <a:t/>
            </a:r>
            <a:br>
              <a:rPr lang="en-US" sz="3000" b="1" dirty="0" smtClean="0">
                <a:solidFill>
                  <a:srgbClr val="401370"/>
                </a:solidFill>
              </a:rPr>
            </a:br>
            <a:endParaRPr lang="en-US" sz="1050" b="1" dirty="0">
              <a:solidFill>
                <a:srgbClr val="40137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4" t="6082" r="924"/>
          <a:stretch/>
        </p:blipFill>
        <p:spPr>
          <a:xfrm>
            <a:off x="3972911" y="4020207"/>
            <a:ext cx="5186855" cy="26909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18533" y="6690000"/>
            <a:ext cx="9381066" cy="396907"/>
          </a:xfrm>
          <a:prstGeom prst="rect">
            <a:avLst/>
          </a:prstGeom>
          <a:solidFill>
            <a:srgbClr val="16AD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3</a:t>
            </a:r>
            <a:r>
              <a:rPr lang="en-GB" sz="2400" dirty="0" smtClean="0"/>
              <a:t>-year Scheme of work</a:t>
            </a:r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19870" r="21549" b="11902"/>
          <a:stretch/>
        </p:blipFill>
        <p:spPr bwMode="auto">
          <a:xfrm>
            <a:off x="540000" y="1432168"/>
            <a:ext cx="8045200" cy="440680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755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sz="2400" dirty="0" smtClean="0"/>
              <a:t>Grammar resources</a:t>
            </a: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729828"/>
            <a:ext cx="7401732" cy="3344333"/>
          </a:xfrm>
        </p:spPr>
        <p:txBody>
          <a:bodyPr/>
          <a:lstStyle/>
          <a:p>
            <a:pPr lvl="0"/>
            <a:r>
              <a:rPr lang="en-GB" dirty="0" smtClean="0"/>
              <a:t>Developed in conjunction with Teachit Languages</a:t>
            </a:r>
          </a:p>
          <a:p>
            <a:pPr lvl="0"/>
            <a:r>
              <a:rPr lang="en-GB" dirty="0" smtClean="0"/>
              <a:t>Mapped to the schemes of work</a:t>
            </a:r>
          </a:p>
          <a:p>
            <a:pPr lvl="0"/>
            <a:r>
              <a:rPr lang="en-GB" dirty="0" smtClean="0"/>
              <a:t>Cover a range of topics </a:t>
            </a:r>
          </a:p>
          <a:p>
            <a:pPr lvl="0"/>
            <a:r>
              <a:rPr lang="en-GB" dirty="0" smtClean="0"/>
              <a:t>A variety of resources including:</a:t>
            </a:r>
          </a:p>
          <a:p>
            <a:pPr lvl="1"/>
            <a:r>
              <a:rPr lang="en-GB" dirty="0" smtClean="0"/>
              <a:t>PowerPoint slides</a:t>
            </a:r>
          </a:p>
          <a:p>
            <a:pPr lvl="1"/>
            <a:r>
              <a:rPr lang="en-GB" dirty="0" smtClean="0"/>
              <a:t>Worksheets</a:t>
            </a:r>
          </a:p>
          <a:p>
            <a:pPr lvl="1"/>
            <a:r>
              <a:rPr lang="en-GB" dirty="0" smtClean="0"/>
              <a:t>Games</a:t>
            </a:r>
          </a:p>
          <a:p>
            <a:pPr lvl="1"/>
            <a:r>
              <a:rPr lang="en-GB" dirty="0" smtClean="0"/>
              <a:t>Lesson activities</a:t>
            </a:r>
          </a:p>
          <a:p>
            <a:pPr lvl="1"/>
            <a:r>
              <a:rPr lang="en-GB" dirty="0" smtClean="0"/>
              <a:t>Teaching notes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Grammar resources – French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13684"/>
          <a:stretch/>
        </p:blipFill>
        <p:spPr bwMode="auto">
          <a:xfrm>
            <a:off x="551341" y="1227667"/>
            <a:ext cx="7678258" cy="46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54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Grammar resources – German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15846" r="13141" b="5332"/>
          <a:stretch/>
        </p:blipFill>
        <p:spPr bwMode="auto">
          <a:xfrm>
            <a:off x="551340" y="1227667"/>
            <a:ext cx="7678259" cy="46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03"/>
            <a:ext cx="9144000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plans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34449"/>
            <a:ext cx="7736897" cy="4406804"/>
          </a:xfrm>
        </p:spPr>
        <p:txBody>
          <a:bodyPr/>
          <a:lstStyle/>
          <a:p>
            <a:pPr indent="-285750"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6" t="19844" r="33653" b="12967"/>
          <a:stretch/>
        </p:blipFill>
        <p:spPr bwMode="auto">
          <a:xfrm>
            <a:off x="1976438" y="1040524"/>
            <a:ext cx="4879714" cy="521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plans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34449"/>
            <a:ext cx="7736897" cy="4406804"/>
          </a:xfrm>
        </p:spPr>
        <p:txBody>
          <a:bodyPr/>
          <a:lstStyle/>
          <a:p>
            <a:pPr indent="-285750"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1" t="18066" r="33363" b="12828"/>
          <a:stretch/>
        </p:blipFill>
        <p:spPr bwMode="auto">
          <a:xfrm>
            <a:off x="2487078" y="1119352"/>
            <a:ext cx="4093025" cy="51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plans (3)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34449"/>
            <a:ext cx="7736897" cy="4406804"/>
          </a:xfrm>
        </p:spPr>
        <p:txBody>
          <a:bodyPr/>
          <a:lstStyle/>
          <a:p>
            <a:pPr indent="-285750"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9273" r="24052" b="22759"/>
          <a:stretch/>
        </p:blipFill>
        <p:spPr bwMode="auto">
          <a:xfrm>
            <a:off x="582326" y="1024758"/>
            <a:ext cx="8145024" cy="518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Developing pronunciation and intonation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34449"/>
            <a:ext cx="7736897" cy="4406804"/>
          </a:xfrm>
        </p:spPr>
        <p:txBody>
          <a:bodyPr/>
          <a:lstStyle/>
          <a:p>
            <a:pPr indent="-285750"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9664" r="1630" b="3760"/>
          <a:stretch/>
        </p:blipFill>
        <p:spPr bwMode="auto">
          <a:xfrm>
            <a:off x="772509" y="1450215"/>
            <a:ext cx="7378263" cy="40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5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resources are coming soon?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34449"/>
            <a:ext cx="8045200" cy="44068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Additional specimen papers and mark schemes (spring 2016)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Additional exemplar marked work (autumn 2016) for: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Speaking and Writing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Translations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Literary texts</a:t>
            </a:r>
            <a:endParaRPr lang="en-GB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Questions in the </a:t>
            </a:r>
            <a:r>
              <a:rPr lang="en-GB" sz="1800" dirty="0" smtClean="0"/>
              <a:t>target language for </a:t>
            </a:r>
            <a:r>
              <a:rPr lang="en-GB" sz="1800" dirty="0"/>
              <a:t>Listening and </a:t>
            </a:r>
            <a:r>
              <a:rPr lang="en-GB" sz="1800" dirty="0" smtClean="0"/>
              <a:t>Reading</a:t>
            </a:r>
          </a:p>
          <a:p>
            <a:pPr indent="-285750"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Exemplar responses for role-play tasks (summer 2016)</a:t>
            </a:r>
          </a:p>
          <a:p>
            <a:pPr indent="-28575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Approved </a:t>
            </a:r>
            <a:r>
              <a:rPr lang="en-GB" dirty="0" smtClean="0"/>
              <a:t>textbooks for </a:t>
            </a:r>
            <a:r>
              <a:rPr lang="en-GB" dirty="0"/>
              <a:t>Foundation </a:t>
            </a:r>
            <a:r>
              <a:rPr lang="en-GB" dirty="0" smtClean="0"/>
              <a:t>and Higher (spring/early summer 2016)</a:t>
            </a:r>
            <a:endParaRPr lang="en-GB" dirty="0">
              <a:solidFill>
                <a:srgbClr val="002060"/>
              </a:solidFill>
            </a:endParaRPr>
          </a:p>
          <a:p>
            <a:pPr indent="-285750"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AQA Tracker (late April 2016)</a:t>
            </a:r>
          </a:p>
          <a:p>
            <a:pPr indent="-285750"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Exampro Question Bank (mid March 2016)</a:t>
            </a:r>
          </a:p>
          <a:p>
            <a:pPr indent="-285750"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Exampro On-screen Assessment (late April 2016*)</a:t>
            </a:r>
          </a:p>
          <a:p>
            <a:pPr indent="-285750">
              <a:spcBef>
                <a:spcPts val="0"/>
              </a:spcBef>
              <a:spcAft>
                <a:spcPts val="600"/>
              </a:spcAft>
            </a:pPr>
            <a:endParaRPr lang="en-GB" sz="1600" dirty="0" smtClean="0"/>
          </a:p>
          <a:p>
            <a:pPr marL="5715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200" i="1" dirty="0" smtClean="0"/>
              <a:t>*Grammar test element to follow in September 2016</a:t>
            </a:r>
            <a:endParaRPr lang="en-GB" sz="12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72" y="4102771"/>
            <a:ext cx="2294528" cy="19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sz="2400" dirty="0" smtClean="0"/>
              <a:t>Objectives for this presentation</a:t>
            </a: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2108200"/>
            <a:ext cx="7401732" cy="3344333"/>
          </a:xfrm>
        </p:spPr>
        <p:txBody>
          <a:bodyPr/>
          <a:lstStyle/>
          <a:p>
            <a:pPr lvl="0"/>
            <a:r>
              <a:rPr lang="en-GB" dirty="0" smtClean="0"/>
              <a:t>To give you an </a:t>
            </a:r>
            <a:r>
              <a:rPr lang="en-GB" dirty="0"/>
              <a:t>overview and explanation of the GCSE French, German and Spanish resources currently </a:t>
            </a:r>
            <a:r>
              <a:rPr lang="en-GB" dirty="0" smtClean="0"/>
              <a:t>available</a:t>
            </a:r>
          </a:p>
          <a:p>
            <a:pPr lvl="0"/>
            <a:endParaRPr lang="en-GB" dirty="0"/>
          </a:p>
          <a:p>
            <a:pPr lvl="0"/>
            <a:r>
              <a:rPr lang="en-GB" dirty="0" smtClean="0"/>
              <a:t>To give you further </a:t>
            </a:r>
            <a:r>
              <a:rPr lang="en-GB" dirty="0"/>
              <a:t>information about the specific resources available when you teach our specifications</a:t>
            </a:r>
            <a:br>
              <a:rPr lang="en-GB" dirty="0"/>
            </a:br>
            <a:r>
              <a:rPr lang="en-GB" dirty="0"/>
              <a:t> </a:t>
            </a:r>
          </a:p>
          <a:p>
            <a:pPr lvl="0"/>
            <a:r>
              <a:rPr lang="en-GB" dirty="0" smtClean="0"/>
              <a:t>To update you </a:t>
            </a:r>
            <a:r>
              <a:rPr lang="en-GB" dirty="0"/>
              <a:t>on </a:t>
            </a:r>
            <a:r>
              <a:rPr lang="en-GB" dirty="0" smtClean="0"/>
              <a:t>new resources </a:t>
            </a:r>
            <a:r>
              <a:rPr lang="en-GB" dirty="0"/>
              <a:t>which will be coming soon.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52" y="441132"/>
            <a:ext cx="5258746" cy="431181"/>
          </a:xfrm>
        </p:spPr>
        <p:txBody>
          <a:bodyPr/>
          <a:lstStyle/>
          <a:p>
            <a:r>
              <a:rPr lang="en-GB" dirty="0" smtClean="0"/>
              <a:t>Teach the new specification with ease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860331"/>
            <a:ext cx="7401732" cy="3988676"/>
          </a:xfrm>
        </p:spPr>
        <p:txBody>
          <a:bodyPr/>
          <a:lstStyle/>
          <a:p>
            <a:pPr lvl="0"/>
            <a:r>
              <a:rPr lang="en-GB" dirty="0" smtClean="0"/>
              <a:t>Student Books and Kerboodle Books for this course have been entered into an </a:t>
            </a:r>
            <a:r>
              <a:rPr lang="en-GB" b="1" dirty="0" smtClean="0"/>
              <a:t>approval process with AQA </a:t>
            </a:r>
          </a:p>
          <a:p>
            <a:pPr lvl="0"/>
            <a:r>
              <a:rPr lang="en-GB" b="1" dirty="0" smtClean="0"/>
              <a:t>Smooth transition </a:t>
            </a:r>
            <a:r>
              <a:rPr lang="en-GB" dirty="0" smtClean="0"/>
              <a:t>from KS3, with topic coverage to </a:t>
            </a:r>
            <a:r>
              <a:rPr lang="en-GB" b="1" dirty="0" smtClean="0"/>
              <a:t>ensure seamless progression </a:t>
            </a:r>
            <a:r>
              <a:rPr lang="en-GB" dirty="0" smtClean="0"/>
              <a:t>towards AS and A Level</a:t>
            </a:r>
          </a:p>
          <a:p>
            <a:pPr lvl="0"/>
            <a:r>
              <a:rPr lang="en-GB" b="1" dirty="0" smtClean="0"/>
              <a:t>Provides assessment and practice questions </a:t>
            </a:r>
            <a:r>
              <a:rPr lang="en-GB" dirty="0" smtClean="0"/>
              <a:t>to help students prepare for the increased demands of the new linear course</a:t>
            </a:r>
          </a:p>
          <a:p>
            <a:pPr lvl="0"/>
            <a:r>
              <a:rPr lang="en-GB" b="1" dirty="0" smtClean="0"/>
              <a:t>Language and grammar firmly integrated throughout </a:t>
            </a:r>
            <a:r>
              <a:rPr lang="en-GB" dirty="0" smtClean="0"/>
              <a:t>with clear progression</a:t>
            </a:r>
          </a:p>
          <a:p>
            <a:pPr lvl="0"/>
            <a:r>
              <a:rPr lang="en-GB" dirty="0" smtClean="0"/>
              <a:t>Exposure to </a:t>
            </a:r>
            <a:r>
              <a:rPr lang="en-GB" b="1" dirty="0" smtClean="0"/>
              <a:t>authentic texts and literary extracts</a:t>
            </a:r>
          </a:p>
          <a:p>
            <a:pPr lvl="0"/>
            <a:r>
              <a:rPr lang="en-GB" dirty="0" smtClean="0"/>
              <a:t>Differentiated approach which includes one shared spread on each topic at the core level and one at a higher or lower level to</a:t>
            </a:r>
            <a:r>
              <a:rPr lang="en-GB" b="1" dirty="0" smtClean="0"/>
              <a:t> facilitate co-teaching and flexibilit</a:t>
            </a:r>
            <a:r>
              <a:rPr lang="en-GB" dirty="0" smtClean="0"/>
              <a:t>y</a:t>
            </a:r>
          </a:p>
          <a:p>
            <a:pPr lvl="0"/>
            <a:r>
              <a:rPr lang="en-GB" dirty="0" smtClean="0"/>
              <a:t>Plenty of </a:t>
            </a:r>
            <a:r>
              <a:rPr lang="en-GB" b="1" dirty="0" smtClean="0"/>
              <a:t>spontaneous speaking and translation practice</a:t>
            </a:r>
            <a:endParaRPr lang="en-GB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1027" name="Picture 3" descr="V:\Ed-Departments\Marketing\Secondary\MFL\SERIES\2016 GCSE and A Level project\Covers\97801983658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98" y="108541"/>
            <a:ext cx="1090784" cy="148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:\Ed-Departments\Marketing\Secondary\MFL\SERIES\2016 GCSE and A Level project\Covers\9780198365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60" y="113764"/>
            <a:ext cx="1090784" cy="148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V:\Ed-Departments\Marketing\Secondary\MFL\SERIES\2016 GCSE and A Level project\Covers\97801983658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71" y="119691"/>
            <a:ext cx="1086425" cy="14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7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b="7024"/>
          <a:stretch/>
        </p:blipFill>
        <p:spPr>
          <a:xfrm>
            <a:off x="3551251" y="598787"/>
            <a:ext cx="4920016" cy="574551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000" y="269984"/>
            <a:ext cx="8045200" cy="431181"/>
          </a:xfrm>
        </p:spPr>
        <p:txBody>
          <a:bodyPr/>
          <a:lstStyle/>
          <a:p>
            <a:r>
              <a:rPr lang="en-GB" dirty="0" smtClean="0"/>
              <a:t>An accessible, differentiated approach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18520" r="-1" b="7345"/>
          <a:stretch/>
        </p:blipFill>
        <p:spPr>
          <a:xfrm>
            <a:off x="915898" y="1166948"/>
            <a:ext cx="2635351" cy="50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6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/>
          <a:stretch/>
        </p:blipFill>
        <p:spPr>
          <a:xfrm>
            <a:off x="4737463" y="2347671"/>
            <a:ext cx="4297573" cy="355249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" r="5061"/>
          <a:stretch/>
        </p:blipFill>
        <p:spPr>
          <a:xfrm>
            <a:off x="1" y="1027612"/>
            <a:ext cx="4737462" cy="381860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Foundation and Higher Levels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6" y="1409744"/>
            <a:ext cx="6483611" cy="433254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Kerboodle Book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736" y="317026"/>
            <a:ext cx="2737488" cy="9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 for AQA GCSE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57" y="1337538"/>
            <a:ext cx="2553362" cy="158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1795" r="2536" b="2945"/>
          <a:stretch/>
        </p:blipFill>
        <p:spPr>
          <a:xfrm>
            <a:off x="1685582" y="3166193"/>
            <a:ext cx="1863923" cy="2509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2162" r="2853" b="1625"/>
          <a:stretch/>
        </p:blipFill>
        <p:spPr>
          <a:xfrm>
            <a:off x="5796317" y="3155823"/>
            <a:ext cx="1858517" cy="2519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577" r="2378" b="2265"/>
          <a:stretch/>
        </p:blipFill>
        <p:spPr>
          <a:xfrm>
            <a:off x="3730291" y="3155823"/>
            <a:ext cx="1869319" cy="251996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7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Exampro - main menu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279258"/>
            <a:ext cx="7401732" cy="3344333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Access to the products is from the same screen</a:t>
            </a:r>
            <a:endParaRPr lang="en-GB" dirty="0"/>
          </a:p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52257"/>
              </p:ext>
            </p:extLst>
          </p:nvPr>
        </p:nvGraphicFramePr>
        <p:xfrm>
          <a:off x="1280979" y="2292277"/>
          <a:ext cx="60960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Image" r:id="rId3" imgW="14259960" imgH="6552360" progId="Photoshop.Image.13">
                  <p:embed/>
                </p:oleObj>
              </mc:Choice>
              <mc:Fallback>
                <p:oleObj name="Image" r:id="rId3" imgW="14259960" imgH="6552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0979" y="2292277"/>
                        <a:ext cx="6096000" cy="280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3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Question </a:t>
            </a:r>
            <a:r>
              <a:rPr lang="en-GB" dirty="0"/>
              <a:t>B</a:t>
            </a:r>
            <a:r>
              <a:rPr lang="en-GB" dirty="0" smtClean="0"/>
              <a:t>ank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313441"/>
            <a:ext cx="4194369" cy="848645"/>
          </a:xfrm>
        </p:spPr>
        <p:txBody>
          <a:bodyPr/>
          <a:lstStyle/>
          <a:p>
            <a:pPr marL="0" lvl="0" indent="0">
              <a:buNone/>
            </a:pPr>
            <a:r>
              <a:rPr lang="en-GB" dirty="0" smtClean="0"/>
              <a:t>Exampro contains over 2,000 questions, mark schemes, examiner comments, audio files, exemplars and transcripts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894563"/>
              </p:ext>
            </p:extLst>
          </p:nvPr>
        </p:nvGraphicFramePr>
        <p:xfrm>
          <a:off x="5130994" y="1012438"/>
          <a:ext cx="3454206" cy="5159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" name="Image" r:id="rId3" imgW="8050680" imgH="12025080" progId="Photoshop.Image.13">
                  <p:embed/>
                </p:oleObj>
              </mc:Choice>
              <mc:Fallback>
                <p:oleObj name="Image" r:id="rId3" imgW="8050680" imgH="12025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0994" y="1012438"/>
                        <a:ext cx="3454206" cy="5159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999043"/>
              </p:ext>
            </p:extLst>
          </p:nvPr>
        </p:nvGraphicFramePr>
        <p:xfrm>
          <a:off x="645120" y="3592008"/>
          <a:ext cx="3602141" cy="261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Image" r:id="rId5" imgW="11860200" imgH="8609400" progId="Photoshop.Image.13">
                  <p:embed/>
                </p:oleObj>
              </mc:Choice>
              <mc:Fallback>
                <p:oleObj name="Image" r:id="rId5" imgW="11860200" imgH="8609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120" y="3592008"/>
                        <a:ext cx="3602141" cy="2614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8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On-screen Assessment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279258"/>
            <a:ext cx="7401732" cy="3344333"/>
          </a:xfrm>
        </p:spPr>
        <p:txBody>
          <a:bodyPr/>
          <a:lstStyle/>
          <a:p>
            <a:r>
              <a:rPr lang="en-GB" dirty="0" smtClean="0"/>
              <a:t>Teachers have access to the themes, Grammar (coming soon) and scope of study </a:t>
            </a:r>
          </a:p>
          <a:p>
            <a:r>
              <a:rPr lang="en-GB" dirty="0" smtClean="0"/>
              <a:t>The scope of study takes you directly to the AQA tracker</a:t>
            </a:r>
          </a:p>
          <a:p>
            <a:r>
              <a:rPr lang="en-GB" dirty="0" smtClean="0"/>
              <a:t>Click on a theme to unlock it</a:t>
            </a:r>
          </a:p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750593"/>
              </p:ext>
            </p:extLst>
          </p:nvPr>
        </p:nvGraphicFramePr>
        <p:xfrm>
          <a:off x="1422870" y="2921362"/>
          <a:ext cx="60960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Image" r:id="rId3" imgW="14450760" imgH="6323760" progId="Photoshop.Image.13">
                  <p:embed/>
                </p:oleObj>
              </mc:Choice>
              <mc:Fallback>
                <p:oleObj name="Image" r:id="rId3" imgW="14450760" imgH="6323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2870" y="2921362"/>
                        <a:ext cx="6096000" cy="266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1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Themes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279258"/>
            <a:ext cx="3322698" cy="5001901"/>
          </a:xfrm>
        </p:spPr>
        <p:txBody>
          <a:bodyPr/>
          <a:lstStyle/>
          <a:p>
            <a:r>
              <a:rPr lang="en-GB" dirty="0" smtClean="0"/>
              <a:t>Click on the green padlock icon to unlock the theme for students</a:t>
            </a:r>
          </a:p>
          <a:p>
            <a:r>
              <a:rPr lang="en-GB" dirty="0" smtClean="0"/>
              <a:t>This can be done for the entire theme or by test level under ‘Available assessments’</a:t>
            </a:r>
          </a:p>
          <a:p>
            <a:r>
              <a:rPr lang="en-GB" dirty="0" smtClean="0"/>
              <a:t>Teacher can quickly see analysis by group, the assessments that have been taken and the vocabulary that students got correct or incorrect</a:t>
            </a:r>
          </a:p>
          <a:p>
            <a:r>
              <a:rPr lang="en-GB" dirty="0" smtClean="0"/>
              <a:t>Click the ‘analysis’ button to look at individual student performance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974200"/>
              </p:ext>
            </p:extLst>
          </p:nvPr>
        </p:nvGraphicFramePr>
        <p:xfrm>
          <a:off x="3923691" y="999855"/>
          <a:ext cx="4522777" cy="395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Image" r:id="rId3" imgW="14450760" imgH="12621960" progId="Photoshop.Image.13">
                  <p:embed/>
                </p:oleObj>
              </mc:Choice>
              <mc:Fallback>
                <p:oleObj name="Image" r:id="rId3" imgW="14450760" imgH="12621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3691" y="999855"/>
                        <a:ext cx="4522777" cy="3950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680927"/>
              </p:ext>
            </p:extLst>
          </p:nvPr>
        </p:nvGraphicFramePr>
        <p:xfrm>
          <a:off x="3974967" y="3364281"/>
          <a:ext cx="4563159" cy="2933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Image" r:id="rId5" imgW="14336280" imgH="9218880" progId="Photoshop.Image.13">
                  <p:embed/>
                </p:oleObj>
              </mc:Choice>
              <mc:Fallback>
                <p:oleObj name="Image" r:id="rId5" imgW="14336280" imgH="9218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4967" y="3364281"/>
                        <a:ext cx="4563159" cy="2933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Student performance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279258"/>
            <a:ext cx="2818496" cy="848645"/>
          </a:xfrm>
        </p:spPr>
        <p:txBody>
          <a:bodyPr/>
          <a:lstStyle/>
          <a:p>
            <a:pPr marL="0" lvl="0" indent="0">
              <a:buNone/>
            </a:pPr>
            <a:r>
              <a:rPr lang="en-GB" dirty="0" smtClean="0"/>
              <a:t>Analysis of individual performance includes how long the test took and how many attempts the student had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610474"/>
              </p:ext>
            </p:extLst>
          </p:nvPr>
        </p:nvGraphicFramePr>
        <p:xfrm>
          <a:off x="3751604" y="1226461"/>
          <a:ext cx="5206228" cy="228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Image" r:id="rId3" imgW="15415560" imgH="6768000" progId="Photoshop.Image.13">
                  <p:embed/>
                </p:oleObj>
              </mc:Choice>
              <mc:Fallback>
                <p:oleObj name="Image" r:id="rId3" imgW="15415560" imgH="6768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1604" y="1226461"/>
                        <a:ext cx="5206228" cy="228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910374"/>
              </p:ext>
            </p:extLst>
          </p:nvPr>
        </p:nvGraphicFramePr>
        <p:xfrm>
          <a:off x="540001" y="3663047"/>
          <a:ext cx="7393952" cy="2379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Image" r:id="rId5" imgW="13892040" imgH="4469760" progId="Photoshop.Image.13">
                  <p:embed/>
                </p:oleObj>
              </mc:Choice>
              <mc:Fallback>
                <p:oleObj name="Image" r:id="rId5" imgW="13892040" imgH="4469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001" y="3663047"/>
                        <a:ext cx="7393952" cy="2379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4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Where to find resources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"/>
          <a:stretch/>
        </p:blipFill>
        <p:spPr bwMode="auto">
          <a:xfrm>
            <a:off x="539999" y="1227668"/>
            <a:ext cx="7689600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9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Taking a test (1)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193798"/>
            <a:ext cx="2485210" cy="848645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Students can take new tests, or retake previous tests, by clicking on the ‘start’ button</a:t>
            </a:r>
          </a:p>
          <a:p>
            <a:r>
              <a:rPr lang="en-GB" dirty="0" smtClean="0"/>
              <a:t>They can also see how they’ve performed on individual topics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185457"/>
              </p:ext>
            </p:extLst>
          </p:nvPr>
        </p:nvGraphicFramePr>
        <p:xfrm>
          <a:off x="3610301" y="1045554"/>
          <a:ext cx="46672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Image" r:id="rId3" imgW="14526720" imgH="12647520" progId="Photoshop.Image.13">
                  <p:embed/>
                </p:oleObj>
              </mc:Choice>
              <mc:Fallback>
                <p:oleObj name="Image" r:id="rId3" imgW="14526720" imgH="12647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0301" y="1045554"/>
                        <a:ext cx="46672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75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Taking a test (2)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51096" y="4620664"/>
            <a:ext cx="7672507" cy="848645"/>
          </a:xfrm>
        </p:spPr>
        <p:txBody>
          <a:bodyPr/>
          <a:lstStyle/>
          <a:p>
            <a:r>
              <a:rPr lang="en-GB" dirty="0" smtClean="0"/>
              <a:t>The look and feel is very similar to the current Online </a:t>
            </a:r>
            <a:r>
              <a:rPr lang="en-GB" dirty="0"/>
              <a:t>P</a:t>
            </a:r>
            <a:r>
              <a:rPr lang="en-GB" dirty="0" smtClean="0"/>
              <a:t>rogress </a:t>
            </a:r>
            <a:r>
              <a:rPr lang="en-GB" dirty="0"/>
              <a:t>T</a:t>
            </a:r>
            <a:r>
              <a:rPr lang="en-GB" dirty="0" smtClean="0"/>
              <a:t>ests</a:t>
            </a:r>
          </a:p>
          <a:p>
            <a:r>
              <a:rPr lang="en-GB" dirty="0" smtClean="0"/>
              <a:t>At the end of the test the data is fed through to the teacher and student screens we’ve just looked at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824" y="1030165"/>
          <a:ext cx="4245277" cy="321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name="Image" r:id="rId3" imgW="17142840" imgH="12977640" progId="Photoshop.Image.13">
                  <p:embed/>
                </p:oleObj>
              </mc:Choice>
              <mc:Fallback>
                <p:oleObj name="Image" r:id="rId3" imgW="17142840" imgH="12977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24" y="1030165"/>
                        <a:ext cx="4245277" cy="3213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62600" y="1026950"/>
          <a:ext cx="4459293" cy="328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Image" r:id="rId5" imgW="17574480" imgH="12952080" progId="Photoshop.Image.13">
                  <p:embed/>
                </p:oleObj>
              </mc:Choice>
              <mc:Fallback>
                <p:oleObj name="Image" r:id="rId5" imgW="17574480" imgH="12952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2600" y="1026950"/>
                        <a:ext cx="4459293" cy="3286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5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 AQA Tracker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105953"/>
            <a:ext cx="7672507" cy="848645"/>
          </a:xfrm>
        </p:spPr>
        <p:txBody>
          <a:bodyPr/>
          <a:lstStyle/>
          <a:p>
            <a:r>
              <a:rPr lang="en-GB" dirty="0" smtClean="0"/>
              <a:t>FREE if you are teaching AQA’s new specifications</a:t>
            </a:r>
          </a:p>
          <a:p>
            <a:r>
              <a:rPr lang="en-GB" dirty="0" smtClean="0"/>
              <a:t>A dashboard gives you a quick update on progress across the subject</a:t>
            </a:r>
          </a:p>
          <a:p>
            <a:r>
              <a:rPr lang="en-GB" dirty="0" smtClean="0"/>
              <a:t>This can be customised to display all subjects</a:t>
            </a:r>
          </a:p>
          <a:p>
            <a:r>
              <a:rPr lang="en-GB" dirty="0" smtClean="0"/>
              <a:t>You can also filter by class or subject</a:t>
            </a: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670088"/>
              </p:ext>
            </p:extLst>
          </p:nvPr>
        </p:nvGraphicFramePr>
        <p:xfrm>
          <a:off x="2269932" y="2488028"/>
          <a:ext cx="4495533" cy="353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Image" r:id="rId3" imgW="15098400" imgH="11885400" progId="Photoshop.Image.13">
                  <p:embed/>
                </p:oleObj>
              </mc:Choice>
              <mc:Fallback>
                <p:oleObj name="Image" r:id="rId3" imgW="15098400" imgH="11885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9932" y="2488028"/>
                        <a:ext cx="4495533" cy="3538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8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 AQA Tracker – Tracking (1)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105953"/>
            <a:ext cx="2408299" cy="848645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You can sort by using the drop downs and filter button</a:t>
            </a:r>
          </a:p>
          <a:p>
            <a:r>
              <a:rPr lang="en-GB" dirty="0" smtClean="0"/>
              <a:t>To change the status for an individual student click on the relevant box alongside the scope</a:t>
            </a:r>
          </a:p>
          <a:p>
            <a:r>
              <a:rPr lang="en-GB" dirty="0" smtClean="0"/>
              <a:t>P = plan to teach, T = taught, Orange </a:t>
            </a:r>
            <a:r>
              <a:rPr lang="en-GB" dirty="0"/>
              <a:t>=</a:t>
            </a:r>
            <a:r>
              <a:rPr lang="en-GB" dirty="0" smtClean="0"/>
              <a:t> working towards, Green </a:t>
            </a:r>
            <a:r>
              <a:rPr lang="en-GB" dirty="0"/>
              <a:t>=</a:t>
            </a:r>
            <a:r>
              <a:rPr lang="en-GB" dirty="0" smtClean="0"/>
              <a:t> achieved and Green Star = mastered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595584"/>
              </p:ext>
            </p:extLst>
          </p:nvPr>
        </p:nvGraphicFramePr>
        <p:xfrm>
          <a:off x="2863258" y="1162227"/>
          <a:ext cx="6280742" cy="5138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Image" r:id="rId3" imgW="15022080" imgH="12291840" progId="Photoshop.Image.13">
                  <p:embed/>
                </p:oleObj>
              </mc:Choice>
              <mc:Fallback>
                <p:oleObj name="Image" r:id="rId3" imgW="15022080" imgH="12291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3258" y="1162227"/>
                        <a:ext cx="6280742" cy="5138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79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 AQA Tracker – Tracking (2)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105953"/>
            <a:ext cx="2408299" cy="848645"/>
          </a:xfrm>
        </p:spPr>
        <p:txBody>
          <a:bodyPr/>
          <a:lstStyle/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  <a:p>
            <a:r>
              <a:rPr lang="en-GB" dirty="0" smtClean="0"/>
              <a:t>To add exemplars or evidence for a student, click on the ‘Exemplars’ icon shown on the right</a:t>
            </a:r>
          </a:p>
          <a:p>
            <a:r>
              <a:rPr lang="en-GB" dirty="0" smtClean="0"/>
              <a:t>There is a ‘Notes’ section where you can add any additional information</a:t>
            </a: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10702"/>
              </p:ext>
            </p:extLst>
          </p:nvPr>
        </p:nvGraphicFramePr>
        <p:xfrm>
          <a:off x="3118740" y="2968870"/>
          <a:ext cx="5466460" cy="171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Image" r:id="rId3" imgW="12660120" imgH="3961800" progId="Photoshop.Image.13">
                  <p:embed/>
                </p:oleObj>
              </mc:Choice>
              <mc:Fallback>
                <p:oleObj name="Image" r:id="rId3" imgW="12660120" imgH="3961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8740" y="2968870"/>
                        <a:ext cx="5466460" cy="171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481964"/>
              </p:ext>
            </p:extLst>
          </p:nvPr>
        </p:nvGraphicFramePr>
        <p:xfrm>
          <a:off x="3118740" y="1105953"/>
          <a:ext cx="5283200" cy="151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5" name="Image" r:id="rId5" imgW="6907680" imgH="1980720" progId="Photoshop.Image.13">
                  <p:embed/>
                </p:oleObj>
              </mc:Choice>
              <mc:Fallback>
                <p:oleObj name="Image" r:id="rId5" imgW="6907680" imgH="1980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8740" y="1105953"/>
                        <a:ext cx="5283200" cy="1515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3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 AQA Tracker – Progress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105953"/>
            <a:ext cx="2576264" cy="1209957"/>
          </a:xfrm>
        </p:spPr>
        <p:txBody>
          <a:bodyPr/>
          <a:lstStyle/>
          <a:p>
            <a:r>
              <a:rPr lang="en-GB" dirty="0" smtClean="0"/>
              <a:t>The progress screen shows how an individual student is progressing</a:t>
            </a:r>
          </a:p>
          <a:p>
            <a:r>
              <a:rPr lang="en-GB" dirty="0" smtClean="0"/>
              <a:t>Use the drop down options to easily find what you are looking for</a:t>
            </a:r>
          </a:p>
          <a:p>
            <a:r>
              <a:rPr lang="en-GB" dirty="0" smtClean="0"/>
              <a:t>You can manage how a student’s report is populated by highlighting commendations and targets </a:t>
            </a:r>
          </a:p>
          <a:p>
            <a:r>
              <a:rPr lang="en-GB" dirty="0" smtClean="0"/>
              <a:t>You can also add your own comments which will then appear on the student’s report 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20099"/>
              </p:ext>
            </p:extLst>
          </p:nvPr>
        </p:nvGraphicFramePr>
        <p:xfrm>
          <a:off x="3116264" y="1029040"/>
          <a:ext cx="5942244" cy="4961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Image" r:id="rId3" imgW="15085440" imgH="12596760" progId="Photoshop.Image.13">
                  <p:embed/>
                </p:oleObj>
              </mc:Choice>
              <mc:Fallback>
                <p:oleObj name="Image" r:id="rId3" imgW="15085440" imgH="12596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6264" y="1029040"/>
                        <a:ext cx="5942244" cy="4961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1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 AQA Tracker – Planning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105953"/>
            <a:ext cx="2576264" cy="1209957"/>
          </a:xfrm>
        </p:spPr>
        <p:txBody>
          <a:bodyPr/>
          <a:lstStyle/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endParaRPr lang="en-GB" dirty="0" smtClean="0"/>
          </a:p>
          <a:p>
            <a:r>
              <a:rPr lang="en-GB" dirty="0" smtClean="0"/>
              <a:t>See topics that have been covered by a class so you can easily identify where to focus your teaching</a:t>
            </a:r>
          </a:p>
          <a:p>
            <a:r>
              <a:rPr lang="en-GB" dirty="0" smtClean="0"/>
              <a:t>100% = the class are at least working towards this, P = plan to teach and T = taught </a:t>
            </a:r>
          </a:p>
          <a:p>
            <a:r>
              <a:rPr lang="en-GB" dirty="0" smtClean="0"/>
              <a:t>These can be changed here by the teacher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099334"/>
              </p:ext>
            </p:extLst>
          </p:nvPr>
        </p:nvGraphicFramePr>
        <p:xfrm>
          <a:off x="3218813" y="1102407"/>
          <a:ext cx="5838114" cy="478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Image" r:id="rId3" imgW="15364800" imgH="12596760" progId="Photoshop.Image.13">
                  <p:embed/>
                </p:oleObj>
              </mc:Choice>
              <mc:Fallback>
                <p:oleObj name="Image" r:id="rId3" imgW="15364800" imgH="12596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8813" y="1102407"/>
                        <a:ext cx="5838114" cy="4785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98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The AQA Tracker – Reporting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1105953"/>
            <a:ext cx="2126288" cy="1209957"/>
          </a:xfrm>
        </p:spPr>
        <p:txBody>
          <a:bodyPr/>
          <a:lstStyle/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endParaRPr lang="en-GB" dirty="0"/>
          </a:p>
          <a:p>
            <a:r>
              <a:rPr lang="en-GB" dirty="0" smtClean="0"/>
              <a:t>Access individual student reports or reports by group</a:t>
            </a:r>
          </a:p>
          <a:p>
            <a:r>
              <a:rPr lang="en-GB" dirty="0" smtClean="0"/>
              <a:t>Identify </a:t>
            </a:r>
            <a:r>
              <a:rPr lang="en-GB" dirty="0"/>
              <a:t>students </a:t>
            </a:r>
            <a:r>
              <a:rPr lang="en-GB" dirty="0" smtClean="0"/>
              <a:t>with English </a:t>
            </a:r>
            <a:r>
              <a:rPr lang="en-GB" dirty="0"/>
              <a:t>as </a:t>
            </a:r>
            <a:r>
              <a:rPr lang="en-GB" dirty="0" smtClean="0"/>
              <a:t>an additional </a:t>
            </a:r>
            <a:r>
              <a:rPr lang="en-GB" dirty="0"/>
              <a:t>language, Special educational needs or </a:t>
            </a:r>
            <a:r>
              <a:rPr lang="en-GB" dirty="0" smtClean="0"/>
              <a:t>Free </a:t>
            </a:r>
            <a:r>
              <a:rPr lang="en-GB" dirty="0"/>
              <a:t>school </a:t>
            </a:r>
            <a:r>
              <a:rPr lang="en-GB" dirty="0" smtClean="0"/>
              <a:t>meals</a:t>
            </a:r>
            <a:endParaRPr lang="en-GB" dirty="0"/>
          </a:p>
          <a:p>
            <a:pPr marL="0" lvl="0" indent="0">
              <a:buNone/>
            </a:pP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790875"/>
              </p:ext>
            </p:extLst>
          </p:nvPr>
        </p:nvGraphicFramePr>
        <p:xfrm>
          <a:off x="2829222" y="1105953"/>
          <a:ext cx="6245560" cy="515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Image" r:id="rId3" imgW="15314040" imgH="12647520" progId="Photoshop.Image.13">
                  <p:embed/>
                </p:oleObj>
              </mc:Choice>
              <mc:Fallback>
                <p:oleObj name="Image" r:id="rId3" imgW="15314040" imgH="12647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29222" y="1105953"/>
                        <a:ext cx="6245560" cy="5157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872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dirty="0" smtClean="0"/>
              <a:t>Reports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0" y="5218017"/>
            <a:ext cx="8415993" cy="2143524"/>
          </a:xfrm>
        </p:spPr>
        <p:txBody>
          <a:bodyPr/>
          <a:lstStyle/>
          <a:p>
            <a:r>
              <a:rPr lang="en-GB" dirty="0" smtClean="0"/>
              <a:t>Reports are provided over two pages:</a:t>
            </a:r>
          </a:p>
          <a:p>
            <a:pPr lvl="1"/>
            <a:r>
              <a:rPr lang="en-GB" dirty="0" smtClean="0"/>
              <a:t>the raw score across the scope 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 breakdown of tracker information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002704"/>
              </p:ext>
            </p:extLst>
          </p:nvPr>
        </p:nvGraphicFramePr>
        <p:xfrm>
          <a:off x="74293" y="1093862"/>
          <a:ext cx="4920824" cy="3082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0" name="Image" r:id="rId3" imgW="7441200" imgH="4660200" progId="Photoshop.Image.13">
                  <p:embed/>
                </p:oleObj>
              </mc:Choice>
              <mc:Fallback>
                <p:oleObj name="Image" r:id="rId3" imgW="7441200" imgH="4660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293" y="1093862"/>
                        <a:ext cx="4920824" cy="3082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0924"/>
              </p:ext>
            </p:extLst>
          </p:nvPr>
        </p:nvGraphicFramePr>
        <p:xfrm>
          <a:off x="3978305" y="1525863"/>
          <a:ext cx="5050089" cy="3692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1" name="Image" r:id="rId5" imgW="7415640" imgH="5421960" progId="Photoshop.Image.13">
                  <p:embed/>
                </p:oleObj>
              </mc:Choice>
              <mc:Fallback>
                <p:oleObj name="Image" r:id="rId5" imgW="7415640" imgH="5421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8305" y="1525863"/>
                        <a:ext cx="5050089" cy="3692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18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9275" cy="70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50" y="3213100"/>
            <a:ext cx="84963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</a:t>
            </a:r>
            <a:r>
              <a:rPr lang="en-GB" dirty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GCSE events coming up in 2016</a:t>
            </a:r>
            <a:r>
              <a:rPr lang="en-GB" dirty="0" smtClean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endParaRPr lang="en-GB" dirty="0">
              <a:solidFill>
                <a:srgbClr val="4128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</a:t>
            </a:r>
            <a:r>
              <a:rPr lang="en-GB" dirty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GCSE/Key Stage 3 French, German and Spanish: approaches for new GCSE success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</a:t>
            </a:r>
            <a:r>
              <a:rPr lang="en-GB" dirty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GCSE/Key Stage 3 French, German and Spanish: success with grammar and translation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GCSE/Key Stage 3 French, German and Spanish: becoming an outstanding practitioner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4128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the gap – stepping up to Key Stage 5 </a:t>
            </a:r>
          </a:p>
          <a:p>
            <a:pPr>
              <a:defRPr/>
            </a:pPr>
            <a:endParaRPr lang="en-GB" dirty="0">
              <a:solidFill>
                <a:srgbClr val="4128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sz="2400" dirty="0" smtClean="0"/>
              <a:t>What resources are available now?</a:t>
            </a: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702676"/>
            <a:ext cx="6743668" cy="3783724"/>
          </a:xfrm>
        </p:spPr>
        <p:txBody>
          <a:bodyPr/>
          <a:lstStyle/>
          <a:p>
            <a:r>
              <a:rPr lang="en-GB" dirty="0" smtClean="0"/>
              <a:t>Plan</a:t>
            </a:r>
          </a:p>
          <a:p>
            <a:pPr lvl="1"/>
            <a:r>
              <a:rPr lang="en-GB" sz="1800" dirty="0" smtClean="0"/>
              <a:t>Summary of changes</a:t>
            </a:r>
          </a:p>
          <a:p>
            <a:pPr lvl="1"/>
            <a:r>
              <a:rPr lang="en-GB" sz="1800" dirty="0" smtClean="0"/>
              <a:t>How to switch to AQA</a:t>
            </a:r>
          </a:p>
          <a:p>
            <a:pPr lvl="1"/>
            <a:r>
              <a:rPr lang="en-GB" sz="1800" dirty="0" smtClean="0"/>
              <a:t>Webinars</a:t>
            </a:r>
          </a:p>
          <a:p>
            <a:pPr lvl="1"/>
            <a:r>
              <a:rPr lang="en-GB" sz="1800" dirty="0" smtClean="0"/>
              <a:t>Your questions answered</a:t>
            </a:r>
          </a:p>
          <a:p>
            <a:r>
              <a:rPr lang="en-GB" dirty="0" smtClean="0"/>
              <a:t>Teach</a:t>
            </a:r>
          </a:p>
          <a:p>
            <a:pPr lvl="1"/>
            <a:r>
              <a:rPr lang="en-GB" sz="1800" dirty="0" smtClean="0"/>
              <a:t>2-year and 3-year Schemes of work</a:t>
            </a:r>
          </a:p>
          <a:p>
            <a:pPr lvl="1"/>
            <a:r>
              <a:rPr lang="en-GB" sz="1800" dirty="0" smtClean="0"/>
              <a:t>Lesson plans</a:t>
            </a:r>
          </a:p>
          <a:p>
            <a:pPr lvl="1"/>
            <a:r>
              <a:rPr lang="en-GB" sz="1800" dirty="0" smtClean="0"/>
              <a:t>Grammar resources</a:t>
            </a:r>
          </a:p>
          <a:p>
            <a:pPr lvl="1"/>
            <a:r>
              <a:rPr lang="en-GB" sz="1800" dirty="0" smtClean="0"/>
              <a:t>Reading aloud passages</a:t>
            </a:r>
          </a:p>
          <a:p>
            <a:r>
              <a:rPr lang="en-GB" dirty="0" smtClean="0"/>
              <a:t>Assess</a:t>
            </a:r>
          </a:p>
          <a:p>
            <a:pPr lvl="1"/>
            <a:r>
              <a:rPr lang="en-GB" sz="1800" dirty="0" smtClean="0"/>
              <a:t>A full set of specimen papers </a:t>
            </a:r>
            <a:r>
              <a:rPr lang="en-GB" sz="1800" i="1" dirty="0" smtClean="0"/>
              <a:t>(sound files to follow in April)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33" y="1702676"/>
            <a:ext cx="2964546" cy="247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8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Support for the new specifications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8" y="1292558"/>
            <a:ext cx="7194674" cy="4792931"/>
          </a:xfrm>
        </p:spPr>
        <p:txBody>
          <a:bodyPr/>
          <a:lstStyle/>
          <a:p>
            <a:r>
              <a:rPr lang="en-US" dirty="0"/>
              <a:t>Preparing to Teach </a:t>
            </a:r>
            <a:r>
              <a:rPr lang="en-US" dirty="0" smtClean="0"/>
              <a:t>event meetings </a:t>
            </a:r>
            <a:r>
              <a:rPr lang="en-US" dirty="0"/>
              <a:t>– March to September 2016</a:t>
            </a:r>
          </a:p>
          <a:p>
            <a:r>
              <a:rPr lang="en-US" dirty="0"/>
              <a:t>Free of charge</a:t>
            </a:r>
          </a:p>
          <a:p>
            <a:r>
              <a:rPr lang="en-US" dirty="0"/>
              <a:t>Online or face to face options available</a:t>
            </a:r>
          </a:p>
          <a:p>
            <a:r>
              <a:rPr lang="en-US" dirty="0"/>
              <a:t>Language </a:t>
            </a:r>
            <a:r>
              <a:rPr lang="en-US" dirty="0" smtClean="0"/>
              <a:t>specific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How</a:t>
            </a:r>
            <a:r>
              <a:rPr lang="en-US" dirty="0"/>
              <a:t> will we assess the new specification?</a:t>
            </a:r>
          </a:p>
          <a:p>
            <a:r>
              <a:rPr lang="en-US" b="1" dirty="0"/>
              <a:t>How</a:t>
            </a:r>
            <a:r>
              <a:rPr lang="en-US" dirty="0"/>
              <a:t> do we expect students to respond to the new exams?</a:t>
            </a:r>
          </a:p>
          <a:p>
            <a:r>
              <a:rPr lang="en-US" b="1" dirty="0"/>
              <a:t>How</a:t>
            </a:r>
            <a:r>
              <a:rPr lang="en-US" dirty="0"/>
              <a:t> can you best prepare to teach the new specifications?</a:t>
            </a:r>
          </a:p>
          <a:p>
            <a:r>
              <a:rPr lang="en-US" b="1" dirty="0"/>
              <a:t>How</a:t>
            </a:r>
            <a:r>
              <a:rPr lang="en-US" dirty="0"/>
              <a:t> are AQA, our partner organisations and publishers planning to support you?</a:t>
            </a:r>
          </a:p>
          <a:p>
            <a:endParaRPr lang="en-US" b="1" dirty="0"/>
          </a:p>
          <a:p>
            <a:r>
              <a:rPr lang="en-US" dirty="0" smtClean="0"/>
              <a:t>Prepare to Teach meetings are now available </a:t>
            </a:r>
            <a:r>
              <a:rPr lang="en-US" dirty="0"/>
              <a:t>to book </a:t>
            </a:r>
            <a:r>
              <a:rPr lang="en-US" dirty="0" smtClean="0"/>
              <a:t>via our website</a:t>
            </a:r>
            <a:r>
              <a:rPr lang="en-US" dirty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for GCSE French visit:		</a:t>
            </a:r>
            <a:r>
              <a:rPr lang="en-US" b="1" dirty="0" smtClean="0">
                <a:solidFill>
                  <a:srgbClr val="401370"/>
                </a:solidFill>
                <a:cs typeface="Arial"/>
              </a:rPr>
              <a:t>aqa.org.uk/</a:t>
            </a:r>
            <a:r>
              <a:rPr lang="en-US" b="1" dirty="0" err="1" smtClean="0">
                <a:solidFill>
                  <a:srgbClr val="401370"/>
                </a:solidFill>
                <a:cs typeface="Arial"/>
              </a:rPr>
              <a:t>GCSEFrenchPTT</a:t>
            </a:r>
            <a:r>
              <a:rPr lang="en-US" dirty="0" smtClean="0"/>
              <a:t>      </a:t>
            </a:r>
            <a:br>
              <a:rPr lang="en-US" dirty="0" smtClean="0"/>
            </a:br>
            <a:r>
              <a:rPr lang="en-US" dirty="0" smtClean="0"/>
              <a:t>      for GCSE German visit:	</a:t>
            </a:r>
            <a:r>
              <a:rPr lang="en-US" b="1" dirty="0" smtClean="0">
                <a:solidFill>
                  <a:srgbClr val="401370"/>
                </a:solidFill>
                <a:cs typeface="Arial"/>
              </a:rPr>
              <a:t>aqa.org.uk/</a:t>
            </a:r>
            <a:r>
              <a:rPr lang="en-US" b="1" dirty="0" err="1" smtClean="0">
                <a:solidFill>
                  <a:srgbClr val="401370"/>
                </a:solidFill>
                <a:cs typeface="Arial"/>
              </a:rPr>
              <a:t>GCSEGermanPTT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for GCSE Spanish visit:	</a:t>
            </a:r>
            <a:r>
              <a:rPr lang="en-US" b="1" dirty="0" smtClean="0">
                <a:solidFill>
                  <a:srgbClr val="401370"/>
                </a:solidFill>
                <a:cs typeface="Arial"/>
              </a:rPr>
              <a:t>aqa.org.uk/</a:t>
            </a:r>
            <a:r>
              <a:rPr lang="en-US" b="1" dirty="0" err="1" smtClean="0">
                <a:solidFill>
                  <a:srgbClr val="401370"/>
                </a:solidFill>
                <a:cs typeface="Arial"/>
              </a:rPr>
              <a:t>GCSESpanishPTT</a:t>
            </a:r>
            <a:endParaRPr lang="en-US" b="1" dirty="0">
              <a:solidFill>
                <a:srgbClr val="401370"/>
              </a:solidFill>
              <a:cs typeface="Arial"/>
            </a:endParaRPr>
          </a:p>
          <a:p>
            <a:pPr marL="0" indent="0">
              <a:buNone/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433" y="-76201"/>
            <a:ext cx="9381066" cy="70950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bac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/>
          <a:stretch/>
        </p:blipFill>
        <p:spPr>
          <a:xfrm>
            <a:off x="-63065" y="3071280"/>
            <a:ext cx="9363697" cy="3902226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347253" y="1253067"/>
            <a:ext cx="5968880" cy="38278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rgbClr val="401370"/>
                </a:solidFill>
                <a:latin typeface="Arial"/>
                <a:cs typeface="Arial"/>
              </a:rPr>
              <a:t>We’re here in the Languages team to support you throughout the specification changes and beyond.</a:t>
            </a:r>
          </a:p>
          <a:p>
            <a:pPr algn="l"/>
            <a:endParaRPr lang="en-US" sz="1800" dirty="0" smtClean="0">
              <a:solidFill>
                <a:srgbClr val="401370"/>
              </a:solidFill>
              <a:latin typeface="Arial"/>
              <a:cs typeface="Arial"/>
            </a:endParaRPr>
          </a:p>
          <a:p>
            <a:pPr algn="l"/>
            <a:r>
              <a:rPr lang="en-US" sz="1800" dirty="0" smtClean="0">
                <a:solidFill>
                  <a:srgbClr val="401370"/>
                </a:solidFill>
                <a:latin typeface="Arial"/>
                <a:cs typeface="Arial"/>
              </a:rPr>
              <a:t>If you have any questions around our free ‘Preparing to Teach’ meetings, or extensive package of support and resources contact our dedicated team.</a:t>
            </a:r>
          </a:p>
          <a:p>
            <a:pPr algn="l"/>
            <a:endParaRPr lang="en-US" sz="1800" dirty="0">
              <a:solidFill>
                <a:srgbClr val="401370"/>
              </a:solidFill>
              <a:latin typeface="Arial"/>
              <a:cs typeface="Arial"/>
            </a:endParaRPr>
          </a:p>
          <a:p>
            <a:pPr algn="l"/>
            <a:endParaRPr lang="en-US" sz="1800" dirty="0" smtClean="0">
              <a:solidFill>
                <a:srgbClr val="401370"/>
              </a:solidFill>
              <a:latin typeface="Arial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01370"/>
                </a:solidFill>
                <a:latin typeface="Arial"/>
                <a:cs typeface="Arial"/>
              </a:rPr>
              <a:t>Visit: 	 </a:t>
            </a:r>
            <a:r>
              <a:rPr lang="en-US" sz="1800" b="1" dirty="0" smtClean="0">
                <a:solidFill>
                  <a:srgbClr val="401370"/>
                </a:solidFill>
                <a:latin typeface="Arial"/>
                <a:cs typeface="Arial"/>
              </a:rPr>
              <a:t>aqa.org.uk/subjects/languages/gcse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01370"/>
                </a:solidFill>
                <a:latin typeface="Arial"/>
                <a:cs typeface="Arial"/>
              </a:rPr>
              <a:t>Email: </a:t>
            </a:r>
            <a:r>
              <a:rPr lang="en-US" sz="1800" b="1" dirty="0" smtClean="0">
                <a:solidFill>
                  <a:srgbClr val="401370"/>
                </a:solidFill>
                <a:latin typeface="Arial"/>
                <a:cs typeface="Arial"/>
              </a:rPr>
              <a:t>mfl@aqa.org.uk </a:t>
            </a:r>
            <a:endParaRPr lang="en-US" sz="1800" dirty="0" smtClean="0">
              <a:solidFill>
                <a:srgbClr val="401370"/>
              </a:solidFill>
              <a:latin typeface="Arial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01370"/>
                </a:solidFill>
                <a:latin typeface="Arial"/>
                <a:cs typeface="Arial"/>
              </a:rPr>
              <a:t>Call: 	 </a:t>
            </a:r>
            <a:r>
              <a:rPr lang="en-US" sz="1800" b="1" dirty="0" smtClean="0">
                <a:solidFill>
                  <a:srgbClr val="401370"/>
                </a:solidFill>
                <a:latin typeface="Arial"/>
                <a:cs typeface="Arial"/>
              </a:rPr>
              <a:t>01423 534381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/>
            <a:r>
              <a:rPr lang="en-US" sz="1800" dirty="0" smtClean="0">
                <a:solidFill>
                  <a:srgbClr val="401370"/>
                </a:solidFill>
                <a:latin typeface="Arial"/>
                <a:cs typeface="Arial"/>
              </a:rPr>
              <a:t>We speak your language.</a:t>
            </a:r>
            <a:endParaRPr lang="en-US" sz="1800" dirty="0">
              <a:solidFill>
                <a:srgbClr val="401370"/>
              </a:solidFill>
              <a:latin typeface="Arial"/>
              <a:cs typeface="Arial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GB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253" y="474246"/>
            <a:ext cx="6417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08A08"/>
                </a:solidFill>
                <a:latin typeface="Arial"/>
                <a:cs typeface="Arial"/>
              </a:rPr>
              <a:t>Help and support</a:t>
            </a:r>
            <a:endParaRPr lang="en-US" sz="4000" dirty="0">
              <a:solidFill>
                <a:srgbClr val="F08A08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3065" y="6690001"/>
            <a:ext cx="9363698" cy="328866"/>
          </a:xfrm>
          <a:prstGeom prst="rect">
            <a:avLst/>
          </a:prstGeom>
          <a:solidFill>
            <a:srgbClr val="16AD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76438" y="6728191"/>
            <a:ext cx="2678400" cy="241200"/>
          </a:xfrm>
        </p:spPr>
        <p:txBody>
          <a:bodyPr/>
          <a:lstStyle/>
          <a:p>
            <a:r>
              <a:rPr lang="en-GB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 webinar attachments now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5333" y="1376113"/>
            <a:ext cx="8045200" cy="440680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If you would like to download a copy </a:t>
            </a:r>
          </a:p>
          <a:p>
            <a:pPr marL="0" indent="0">
              <a:buNone/>
            </a:pPr>
            <a:r>
              <a:rPr lang="en-GB" dirty="0" smtClean="0"/>
              <a:t>of today’s presentation, click on the </a:t>
            </a:r>
          </a:p>
          <a:p>
            <a:pPr marL="0" indent="0">
              <a:buNone/>
            </a:pPr>
            <a:r>
              <a:rPr lang="en-GB" b="1" dirty="0" smtClean="0"/>
              <a:t>attachments</a:t>
            </a:r>
            <a:r>
              <a:rPr lang="en-GB" dirty="0" smtClean="0"/>
              <a:t> tab above the screen.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You can also find an information leaflet about our resources package, a student guide to languages, and webpage links to the free Preparing to Teach meetings.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Other useful links:</a:t>
            </a:r>
          </a:p>
          <a:p>
            <a:r>
              <a:rPr lang="en-GB" b="1" dirty="0" smtClean="0">
                <a:solidFill>
                  <a:srgbClr val="401370"/>
                </a:solidFill>
              </a:rPr>
              <a:t>aqa.org.uk/languagesupdates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b="1" dirty="0" smtClean="0">
                <a:solidFill>
                  <a:srgbClr val="401370"/>
                </a:solidFill>
              </a:rPr>
              <a:t>exampro.co.uk/languages</a:t>
            </a:r>
          </a:p>
          <a:p>
            <a:r>
              <a:rPr lang="en-GB" b="1" dirty="0">
                <a:solidFill>
                  <a:srgbClr val="401370"/>
                </a:solidFill>
              </a:rPr>
              <a:t>o</a:t>
            </a:r>
            <a:r>
              <a:rPr lang="en-GB" b="1" dirty="0" smtClean="0">
                <a:solidFill>
                  <a:srgbClr val="401370"/>
                </a:solidFill>
              </a:rPr>
              <a:t>xfordsecondary.co.uk/mfl</a:t>
            </a:r>
          </a:p>
        </p:txBody>
      </p:sp>
      <p:pic>
        <p:nvPicPr>
          <p:cNvPr id="11" name="Picture 10" descr="Inline images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89" y="1306846"/>
            <a:ext cx="4394080" cy="1997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41132"/>
            <a:ext cx="8045200" cy="431181"/>
          </a:xfrm>
        </p:spPr>
        <p:txBody>
          <a:bodyPr/>
          <a:lstStyle/>
          <a:p>
            <a:r>
              <a:rPr lang="en-GB" sz="2400" dirty="0" smtClean="0"/>
              <a:t>Schemes of work</a:t>
            </a:r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40001" y="1702676"/>
            <a:ext cx="6743668" cy="3783724"/>
          </a:xfrm>
        </p:spPr>
        <p:txBody>
          <a:bodyPr/>
          <a:lstStyle/>
          <a:p>
            <a:r>
              <a:rPr lang="en-GB" dirty="0" smtClean="0"/>
              <a:t>2-year and 3-year approaches</a:t>
            </a:r>
          </a:p>
          <a:p>
            <a:r>
              <a:rPr lang="en-GB" dirty="0" smtClean="0"/>
              <a:t>Available on the ‘Teach’ pages</a:t>
            </a:r>
          </a:p>
          <a:p>
            <a:r>
              <a:rPr lang="en-GB" dirty="0" smtClean="0"/>
              <a:t>Editable</a:t>
            </a:r>
          </a:p>
          <a:p>
            <a:r>
              <a:rPr lang="en-GB" dirty="0" smtClean="0"/>
              <a:t>Built-in opportunities for revision and recap</a:t>
            </a:r>
          </a:p>
          <a:p>
            <a:r>
              <a:rPr lang="en-GB" dirty="0" smtClean="0"/>
              <a:t>Sequencing of grammar builds on prior learning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2-year Scheme of work – coverage of themes (1)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13104" r="9624" b="5507"/>
          <a:stretch/>
        </p:blipFill>
        <p:spPr bwMode="auto">
          <a:xfrm>
            <a:off x="551340" y="1227666"/>
            <a:ext cx="7678259" cy="4665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86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2-year Scheme of work – coverage of themes (2)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2051" name="Picture 3" descr="\\internal\dfs\Redirected_Folders\NHardy\Desktop\2 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27666"/>
            <a:ext cx="6057900" cy="46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2-year Scheme of work – grammar coverage (1)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3074" name="Picture 2" descr="\\internal\dfs\Redirected_Folders\NHardy\Desktop\3 Untitl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 bwMode="auto">
          <a:xfrm>
            <a:off x="1976438" y="1227666"/>
            <a:ext cx="4850031" cy="46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2-year Scheme of work – grammar coverage (2)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40" y="1227667"/>
            <a:ext cx="7678259" cy="466513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AQA and its licensors. All rights reserved.</a:t>
            </a:r>
            <a:endParaRPr lang="en-US" dirty="0"/>
          </a:p>
        </p:txBody>
      </p:sp>
      <p:pic>
        <p:nvPicPr>
          <p:cNvPr id="1028" name="Picture 4" descr="\\internal\dfs\Redirected_Folders\NHardy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1227667"/>
            <a:ext cx="6029325" cy="46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QA Presentation">
  <a:themeElements>
    <a:clrScheme name="AQA PowerPoint1">
      <a:dk1>
        <a:srgbClr val="4B4B4B"/>
      </a:dk1>
      <a:lt1>
        <a:srgbClr val="FFFFFF"/>
      </a:lt1>
      <a:dk2>
        <a:srgbClr val="412878"/>
      </a:dk2>
      <a:lt2>
        <a:srgbClr val="FFFFFE"/>
      </a:lt2>
      <a:accent1>
        <a:srgbClr val="C8194B"/>
      </a:accent1>
      <a:accent2>
        <a:srgbClr val="3273AF"/>
      </a:accent2>
      <a:accent3>
        <a:srgbClr val="C84B32"/>
      </a:accent3>
      <a:accent4>
        <a:srgbClr val="418C87"/>
      </a:accent4>
      <a:accent5>
        <a:srgbClr val="AF64A0"/>
      </a:accent5>
      <a:accent6>
        <a:srgbClr val="4B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AQA Presentation</Template>
  <TotalTime>9251</TotalTime>
  <Words>1677</Words>
  <Application>Microsoft Office PowerPoint</Application>
  <PresentationFormat>On-screen Show (4:3)</PresentationFormat>
  <Paragraphs>228</Paragraphs>
  <Slides>42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AQA Presentation</vt:lpstr>
      <vt:lpstr>Image</vt:lpstr>
      <vt:lpstr>GCSE languages Our resource package explained  </vt:lpstr>
      <vt:lpstr>Objectives for this presentation</vt:lpstr>
      <vt:lpstr>Where to find resources</vt:lpstr>
      <vt:lpstr>What resources are available now?</vt:lpstr>
      <vt:lpstr>Schemes of work</vt:lpstr>
      <vt:lpstr>2-year Scheme of work – coverage of themes (1)</vt:lpstr>
      <vt:lpstr>2-year Scheme of work – coverage of themes (2)</vt:lpstr>
      <vt:lpstr>2-year Scheme of work – grammar coverage (1)</vt:lpstr>
      <vt:lpstr>2-year Scheme of work – grammar coverage (2)</vt:lpstr>
      <vt:lpstr>3-year Scheme of work</vt:lpstr>
      <vt:lpstr>Grammar resources</vt:lpstr>
      <vt:lpstr>Grammar resources – French</vt:lpstr>
      <vt:lpstr>Grammar resources – German</vt:lpstr>
      <vt:lpstr>PowerPoint Presentation</vt:lpstr>
      <vt:lpstr>Lesson plans (1)</vt:lpstr>
      <vt:lpstr>Lesson plans (2)</vt:lpstr>
      <vt:lpstr>Lesson plans (3)</vt:lpstr>
      <vt:lpstr>Developing pronunciation and intonation</vt:lpstr>
      <vt:lpstr>What resources are coming soon?</vt:lpstr>
      <vt:lpstr>Teach the new specification with ease</vt:lpstr>
      <vt:lpstr>An accessible, differentiated approach</vt:lpstr>
      <vt:lpstr>Foundation and Higher Levels</vt:lpstr>
      <vt:lpstr>Kerboodle Book</vt:lpstr>
      <vt:lpstr>Support for AQA GCSE</vt:lpstr>
      <vt:lpstr>Exampro - main menu</vt:lpstr>
      <vt:lpstr>Question Bank</vt:lpstr>
      <vt:lpstr>On-screen Assessment</vt:lpstr>
      <vt:lpstr>Themes</vt:lpstr>
      <vt:lpstr>Student performance</vt:lpstr>
      <vt:lpstr>Taking a test (1)</vt:lpstr>
      <vt:lpstr>Taking a test (2)</vt:lpstr>
      <vt:lpstr>The AQA Tracker</vt:lpstr>
      <vt:lpstr>The AQA Tracker – Tracking (1)</vt:lpstr>
      <vt:lpstr>The AQA Tracker – Tracking (2)</vt:lpstr>
      <vt:lpstr>The AQA Tracker – Progress</vt:lpstr>
      <vt:lpstr>The AQA Tracker – Planning</vt:lpstr>
      <vt:lpstr>The AQA Tracker – Reporting</vt:lpstr>
      <vt:lpstr>Reports</vt:lpstr>
      <vt:lpstr>PowerPoint Presentation</vt:lpstr>
      <vt:lpstr>Teacher Support for the new specifications</vt:lpstr>
      <vt:lpstr>PowerPoint Presentation</vt:lpstr>
      <vt:lpstr>Download webinar attachments now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2016-03-15T12:05:17Z</cp:lastPrinted>
  <dcterms:created xsi:type="dcterms:W3CDTF">2014-10-30T13:19:37Z</dcterms:created>
  <dcterms:modified xsi:type="dcterms:W3CDTF">2016-03-16T09:53:01Z</dcterms:modified>
</cp:coreProperties>
</file>