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E5196E2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1" r:id="rId2"/>
    <p:sldId id="284" r:id="rId3"/>
    <p:sldId id="327" r:id="rId4"/>
    <p:sldId id="301" r:id="rId5"/>
    <p:sldId id="304" r:id="rId6"/>
    <p:sldId id="340" r:id="rId7"/>
    <p:sldId id="335" r:id="rId8"/>
    <p:sldId id="337" r:id="rId9"/>
    <p:sldId id="336" r:id="rId10"/>
    <p:sldId id="338" r:id="rId11"/>
    <p:sldId id="328" r:id="rId12"/>
    <p:sldId id="307" r:id="rId13"/>
    <p:sldId id="308" r:id="rId14"/>
    <p:sldId id="325" r:id="rId15"/>
    <p:sldId id="268" r:id="rId16"/>
    <p:sldId id="329" r:id="rId17"/>
    <p:sldId id="269" r:id="rId18"/>
    <p:sldId id="313" r:id="rId19"/>
    <p:sldId id="319" r:id="rId20"/>
    <p:sldId id="320" r:id="rId21"/>
    <p:sldId id="321" r:id="rId22"/>
    <p:sldId id="341" r:id="rId23"/>
    <p:sldId id="342" r:id="rId24"/>
    <p:sldId id="339" r:id="rId25"/>
    <p:sldId id="322" r:id="rId26"/>
    <p:sldId id="330" r:id="rId27"/>
    <p:sldId id="331" r:id="rId28"/>
    <p:sldId id="332" r:id="rId29"/>
    <p:sldId id="323" r:id="rId30"/>
    <p:sldId id="315" r:id="rId31"/>
    <p:sldId id="293" r:id="rId32"/>
    <p:sldId id="334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9D"/>
    <a:srgbClr val="FFFFFF"/>
    <a:srgbClr val="401370"/>
    <a:srgbClr val="F08A08"/>
    <a:srgbClr val="311864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2534" autoAdjust="0"/>
  </p:normalViewPr>
  <p:slideViewPr>
    <p:cSldViewPr snapToGrid="0" snapToObjects="1" showGuides="1">
      <p:cViewPr>
        <p:scale>
          <a:sx n="60" d="100"/>
          <a:sy n="60" d="100"/>
        </p:scale>
        <p:origin x="-3084" y="-1458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8"/>
    </p:cViewPr>
  </p:sorterViewPr>
  <p:notesViewPr>
    <p:cSldViewPr snapToGrid="0" snapToObjects="1">
      <p:cViewPr varScale="1">
        <p:scale>
          <a:sx n="54" d="100"/>
          <a:sy n="54" d="100"/>
        </p:scale>
        <p:origin x="-2670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30093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9" tIns="45618" rIns="91239" bIns="456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2"/>
          </a:xfrm>
          <a:prstGeom prst="rect">
            <a:avLst/>
          </a:prstGeom>
        </p:spPr>
        <p:txBody>
          <a:bodyPr vert="horz" lIns="91239" tIns="45618" rIns="91239" bIns="456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30093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AQA and its licensors.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4DD36-00A9-384F-B0BC-53BFA2067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152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40152" y="647143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4DD36-00A9-384F-B0BC-53BFA2067877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  <p:sldLayoutId id="214748368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5196E20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8533" y="-76200"/>
            <a:ext cx="9381066" cy="70950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ver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/>
          <a:stretch/>
        </p:blipFill>
        <p:spPr>
          <a:xfrm>
            <a:off x="-106017" y="1420700"/>
            <a:ext cx="9355298" cy="5290485"/>
          </a:xfrm>
          <a:prstGeom prst="rect">
            <a:avLst/>
          </a:prstGeom>
        </p:spPr>
      </p:pic>
      <p:pic>
        <p:nvPicPr>
          <p:cNvPr id="15" name="Picture 14" descr="AQA_New_logo_no_strapline_WHITEOUT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9504"/>
            <a:ext cx="1664720" cy="573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18533" y="6690000"/>
            <a:ext cx="9381066" cy="396907"/>
          </a:xfrm>
          <a:prstGeom prst="rect">
            <a:avLst/>
          </a:prstGeom>
          <a:solidFill>
            <a:srgbClr val="16AD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35524" y="3832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AQA_New_logo_strapline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9" y="302883"/>
            <a:ext cx="1689607" cy="7509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0525"/>
          <a:stretch/>
        </p:blipFill>
        <p:spPr bwMode="auto">
          <a:xfrm rot="591784">
            <a:off x="6298122" y="212770"/>
            <a:ext cx="2411257" cy="9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_SJL1510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9"/>
          <a:stretch/>
        </p:blipFill>
        <p:spPr>
          <a:xfrm>
            <a:off x="4671808" y="2405358"/>
            <a:ext cx="5433898" cy="4284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234" y="2319867"/>
            <a:ext cx="5406588" cy="1591733"/>
          </a:xfrm>
        </p:spPr>
        <p:txBody>
          <a:bodyPr/>
          <a:lstStyle/>
          <a:p>
            <a:r>
              <a:rPr lang="en-US" sz="4800" b="1" dirty="0" smtClean="0">
                <a:solidFill>
                  <a:srgbClr val="401370"/>
                </a:solidFill>
              </a:rPr>
              <a:t>GCSE languages</a:t>
            </a:r>
            <a:r>
              <a:rPr lang="en-US" sz="3000" b="1" dirty="0" smtClean="0">
                <a:solidFill>
                  <a:srgbClr val="401370"/>
                </a:solidFill>
              </a:rPr>
              <a:t/>
            </a:r>
            <a:br>
              <a:rPr lang="en-US" sz="3000" b="1" dirty="0" smtClean="0">
                <a:solidFill>
                  <a:srgbClr val="401370"/>
                </a:solidFill>
              </a:rPr>
            </a:br>
            <a:r>
              <a:rPr lang="en-US" sz="3000" b="1" dirty="0" smtClean="0">
                <a:solidFill>
                  <a:srgbClr val="401370"/>
                </a:solidFill>
              </a:rPr>
              <a:t>The accredited specification</a:t>
            </a:r>
            <a:br>
              <a:rPr lang="en-US" sz="3000" b="1" dirty="0" smtClean="0">
                <a:solidFill>
                  <a:srgbClr val="401370"/>
                </a:solidFill>
              </a:rPr>
            </a:br>
            <a:endParaRPr lang="en-US" sz="1050" b="1" dirty="0">
              <a:solidFill>
                <a:srgbClr val="401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176867"/>
            <a:ext cx="7831490" cy="4724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 smtClean="0"/>
              <a:t>Higher tier – candidate role</a:t>
            </a:r>
            <a:endParaRPr lang="en-GB" b="1" dirty="0"/>
          </a:p>
          <a:p>
            <a:endParaRPr lang="en-GB" sz="2000" dirty="0"/>
          </a:p>
          <a:p>
            <a:pPr marL="0" indent="0">
              <a:buNone/>
            </a:pPr>
            <a:r>
              <a:rPr lang="es-ES_tradnl" sz="1600" dirty="0"/>
              <a:t>Estás hablando con tu amigo español/tu amiga española sobre la salud y la comida.</a:t>
            </a:r>
            <a:endParaRPr lang="en-GB" sz="1600" dirty="0"/>
          </a:p>
          <a:p>
            <a:pPr marL="0" indent="0">
              <a:buNone/>
            </a:pPr>
            <a:r>
              <a:rPr lang="es-ES_tradnl" sz="1600" dirty="0"/>
              <a:t> </a:t>
            </a:r>
            <a:endParaRPr lang="en-GB" sz="1600" dirty="0"/>
          </a:p>
          <a:p>
            <a:pPr lvl="0"/>
            <a:r>
              <a:rPr lang="es-ES_tradnl" sz="1600" dirty="0"/>
              <a:t>Tú – persona sana o no</a:t>
            </a:r>
            <a:r>
              <a:rPr lang="es-ES_tradnl" sz="1600" dirty="0" smtClean="0"/>
              <a:t>.</a:t>
            </a:r>
          </a:p>
          <a:p>
            <a:pPr lvl="0"/>
            <a:endParaRPr lang="es-ES_tradnl" sz="1600" dirty="0" smtClean="0"/>
          </a:p>
          <a:p>
            <a:pPr lvl="0"/>
            <a:r>
              <a:rPr lang="en-GB" sz="1600" b="1" dirty="0" smtClean="0"/>
              <a:t>!</a:t>
            </a:r>
          </a:p>
          <a:p>
            <a:pPr lvl="0"/>
            <a:endParaRPr lang="en-GB" sz="1600" dirty="0"/>
          </a:p>
          <a:p>
            <a:pPr lvl="0"/>
            <a:r>
              <a:rPr lang="es-ES_tradnl" sz="1600" dirty="0"/>
              <a:t>Tu comida preferida y </a:t>
            </a:r>
            <a:r>
              <a:rPr lang="es-ES_tradnl" sz="1600" b="1" dirty="0"/>
              <a:t>una</a:t>
            </a:r>
            <a:r>
              <a:rPr lang="es-ES_tradnl" sz="1600" dirty="0"/>
              <a:t> razón</a:t>
            </a:r>
            <a:r>
              <a:rPr lang="es-ES_tradnl" sz="1600" dirty="0" smtClean="0"/>
              <a:t>.</a:t>
            </a:r>
          </a:p>
          <a:p>
            <a:pPr lvl="0"/>
            <a:endParaRPr lang="en-GB" sz="1600" dirty="0"/>
          </a:p>
          <a:p>
            <a:pPr lvl="0"/>
            <a:r>
              <a:rPr lang="es-ES_tradnl" sz="1600" dirty="0"/>
              <a:t>Tu última vez en un restaurante (</a:t>
            </a:r>
            <a:r>
              <a:rPr lang="es-ES_tradnl" sz="1600" b="1" dirty="0"/>
              <a:t>dos</a:t>
            </a:r>
            <a:r>
              <a:rPr lang="es-ES_tradnl" sz="1600" dirty="0"/>
              <a:t> detalles</a:t>
            </a:r>
            <a:r>
              <a:rPr lang="es-ES_tradnl" sz="1600" dirty="0" smtClean="0"/>
              <a:t>).</a:t>
            </a:r>
          </a:p>
          <a:p>
            <a:pPr lvl="0"/>
            <a:endParaRPr lang="en-GB" sz="1600" dirty="0"/>
          </a:p>
          <a:p>
            <a:r>
              <a:rPr lang="en-GB" sz="1600" b="1" dirty="0"/>
              <a:t>?</a:t>
            </a:r>
            <a:r>
              <a:rPr lang="en-GB" sz="1600" dirty="0"/>
              <a:t> El </a:t>
            </a:r>
            <a:r>
              <a:rPr lang="en-GB" sz="1600" dirty="0" err="1"/>
              <a:t>gimnasio</a:t>
            </a:r>
            <a:r>
              <a:rPr lang="en-GB" sz="1600" dirty="0"/>
              <a:t>.</a:t>
            </a:r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2: Speaking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384300"/>
            <a:ext cx="7531100" cy="4287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Role-play – Assessment criteria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10606"/>
              </p:ext>
            </p:extLst>
          </p:nvPr>
        </p:nvGraphicFramePr>
        <p:xfrm>
          <a:off x="600406" y="1914572"/>
          <a:ext cx="5545685" cy="897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090"/>
                <a:gridCol w="4506595"/>
              </a:tblGrid>
              <a:tr h="3950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Mark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Communication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The message is conveyed without ambiguity.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The message is partially conveyed or conveyed with some ambiguity.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No part of the message is conveyed.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5389"/>
              </p:ext>
            </p:extLst>
          </p:nvPr>
        </p:nvGraphicFramePr>
        <p:xfrm>
          <a:off x="628160" y="3103204"/>
          <a:ext cx="5517931" cy="1404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524"/>
                <a:gridCol w="4477407"/>
              </a:tblGrid>
              <a:tr h="3982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Mark</a:t>
                      </a:r>
                      <a:r>
                        <a:rPr lang="en-GB" sz="1100" u="sng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Knowledge and use of language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Very good knowledge and use of language.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Good knowledge and use of language.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Reasonable knowledge and use of language.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Limited knowledge and use of language.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Poor knowledge and use of language.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n-GB" sz="1100" u="sng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No language produced is worthy of credit.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17813" y="3348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2: Speaking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1" y="1384566"/>
            <a:ext cx="5186516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Photo card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Questions have been revised to ensure there is sufficient progression from Key Stage 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At Foundation tier, one question on the student’s card will be in a tense other than the present.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Marks are awarded for Communication only in this section of the speaking test.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No change to the number of marks awarded for this task.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pic>
        <p:nvPicPr>
          <p:cNvPr id="11" name="Picture 10" descr="microphon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267" y="1077975"/>
            <a:ext cx="2573866" cy="52565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999" y="1418897"/>
            <a:ext cx="8045201" cy="448237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General Conversation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 suggested questions have been reviewed to ensure progression from Key Stage 3 and to ensure there is no overlap with any of the tasks in the previous sections of the test.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Students are required to ask a question during the course of the general conversation and this can be at any point</a:t>
            </a:r>
            <a:r>
              <a:rPr lang="en-GB" sz="1600" dirty="0"/>
              <a:t>. </a:t>
            </a:r>
            <a:r>
              <a:rPr lang="en-GB" sz="1600" b="1" dirty="0" smtClean="0"/>
              <a:t>NB:</a:t>
            </a:r>
            <a:r>
              <a:rPr lang="en-GB" sz="1600" dirty="0" smtClean="0"/>
              <a:t> There </a:t>
            </a:r>
            <a:r>
              <a:rPr lang="en-GB" sz="1600" dirty="0"/>
              <a:t>is a 1 mark penalty if a student fails to ask a question.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There have been some refinements to the assessment criteria to ensure clarity and differentiation (see mark scheme).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No changes to the allocation of marks.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799" y="1168401"/>
            <a:ext cx="6411133" cy="4724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Sequencing table for Speaking tests</a:t>
            </a:r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16706"/>
              </p:ext>
            </p:extLst>
          </p:nvPr>
        </p:nvGraphicFramePr>
        <p:xfrm>
          <a:off x="540000" y="1811867"/>
          <a:ext cx="7367867" cy="2582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271"/>
                <a:gridCol w="721857"/>
                <a:gridCol w="1528271"/>
                <a:gridCol w="1530540"/>
                <a:gridCol w="2058928"/>
              </a:tblGrid>
              <a:tr h="945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Candidate Order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Role-play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Candidate’s Chosen Conversation Theme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Photo card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Candidate’s Second Conversation Theme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4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 (Theme 2)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Theme 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8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 (Theme 3)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1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(Theme 1)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84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 (Theme 3)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8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 (Theme 1)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1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Theme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 (Theme 2)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Theme 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3: Reading</a:t>
            </a:r>
            <a:endParaRPr lang="en-GB" dirty="0"/>
          </a:p>
        </p:txBody>
      </p:sp>
      <p:pic>
        <p:nvPicPr>
          <p:cNvPr id="7" name="Picture 6" descr="readi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328" y="2870199"/>
            <a:ext cx="2409338" cy="313266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384566"/>
            <a:ext cx="5333932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No change to the length </a:t>
            </a:r>
            <a:r>
              <a:rPr lang="en-GB" sz="1600" dirty="0"/>
              <a:t>of </a:t>
            </a:r>
            <a:r>
              <a:rPr lang="en-GB" sz="1600" dirty="0" smtClean="0"/>
              <a:t>the exams (45 minutes at </a:t>
            </a:r>
            <a:r>
              <a:rPr lang="en-GB" sz="1600" dirty="0"/>
              <a:t>Foundation </a:t>
            </a:r>
            <a:r>
              <a:rPr lang="en-GB" sz="1600" dirty="0" smtClean="0"/>
              <a:t>Tier and 1 </a:t>
            </a:r>
            <a:r>
              <a:rPr lang="en-GB" sz="1600" dirty="0"/>
              <a:t>hour at Higher </a:t>
            </a:r>
            <a:r>
              <a:rPr lang="en-GB" sz="1600" dirty="0" smtClean="0"/>
              <a:t>Tier)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Total marks are unchanged (60 </a:t>
            </a:r>
            <a:r>
              <a:rPr lang="en-GB" sz="1600" dirty="0"/>
              <a:t>marks </a:t>
            </a:r>
            <a:r>
              <a:rPr lang="en-GB" sz="1600" dirty="0" smtClean="0"/>
              <a:t>for </a:t>
            </a:r>
            <a:r>
              <a:rPr lang="en-GB" sz="1600" dirty="0"/>
              <a:t>each </a:t>
            </a:r>
            <a:r>
              <a:rPr lang="en-GB" sz="1600" dirty="0" smtClean="0"/>
              <a:t>tier)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Tasks have been reviewed to ensure sufficient progression from Key Stage 3.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Context and format of the tasks have been reviewed to ensure authenticity.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Some very small adjustments to the translations.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More detail added to the mark schemes.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3: Reading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384566"/>
            <a:ext cx="754771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Mark scheme: Translation</a:t>
            </a:r>
            <a:endParaRPr lang="en-GB" sz="1600" b="1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81320"/>
              </p:ext>
            </p:extLst>
          </p:nvPr>
        </p:nvGraphicFramePr>
        <p:xfrm>
          <a:off x="567274" y="1815958"/>
          <a:ext cx="7304536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33"/>
                <a:gridCol w="2427889"/>
                <a:gridCol w="2649707"/>
                <a:gridCol w="771411"/>
                <a:gridCol w="5044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Qu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Accept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Reject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Mark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15.1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Il y a un centre commercial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There is a shopping / commercial centre / mall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dans ma ville.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 my town / city.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village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 samedi, j’aime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 /Every Saturday/ Saturdays, I like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Saturday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faire les magasins avec ma copine.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 go / going to the shops / shopping with my (girl)friend.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Récemment, j'ai acheté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Recently, I bought 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un nouveau portable.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 new mobile (phone) / smartphone.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C'était trop cher.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It was too expensive / dear.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15.4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Je ne sais pas si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 don’t / do not know if 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on va sortir la semaine prochaine.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 are going to / we will go out next week.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867" y="1731713"/>
            <a:ext cx="5395133" cy="4406804"/>
          </a:xfrm>
        </p:spPr>
        <p:txBody>
          <a:bodyPr/>
          <a:lstStyle/>
          <a:p>
            <a:endParaRPr lang="en-GB" b="1" dirty="0">
              <a:solidFill>
                <a:srgbClr val="40137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9248"/>
          <a:stretch/>
        </p:blipFill>
        <p:spPr>
          <a:xfrm>
            <a:off x="6718299" y="1498600"/>
            <a:ext cx="571500" cy="48359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384566"/>
            <a:ext cx="4993743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Length </a:t>
            </a:r>
            <a:r>
              <a:rPr lang="en-GB" sz="1600" dirty="0"/>
              <a:t>of </a:t>
            </a:r>
            <a:r>
              <a:rPr lang="en-GB" sz="1600" dirty="0" smtClean="0"/>
              <a:t>exams unchanged (1 </a:t>
            </a:r>
            <a:r>
              <a:rPr lang="en-GB" sz="1600" dirty="0"/>
              <a:t>hour at Foundation </a:t>
            </a:r>
            <a:r>
              <a:rPr lang="en-GB" sz="1600" dirty="0" smtClean="0"/>
              <a:t>Tier and 1 </a:t>
            </a:r>
            <a:r>
              <a:rPr lang="en-GB" sz="1600" dirty="0"/>
              <a:t>hour 15 minutes at Higher </a:t>
            </a:r>
            <a:r>
              <a:rPr lang="en-GB" sz="1600" dirty="0" smtClean="0"/>
              <a:t>Tier).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No change to mark totals (50 </a:t>
            </a:r>
            <a:r>
              <a:rPr lang="en-GB" sz="1600" dirty="0"/>
              <a:t>marks at Foundation </a:t>
            </a:r>
            <a:r>
              <a:rPr lang="en-GB" sz="1600" dirty="0" smtClean="0"/>
              <a:t>Tier and 60 </a:t>
            </a:r>
            <a:r>
              <a:rPr lang="en-GB" sz="1600" dirty="0"/>
              <a:t>marks at Higher </a:t>
            </a:r>
            <a:r>
              <a:rPr lang="en-GB" sz="1600" dirty="0" smtClean="0"/>
              <a:t>Tier).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All tasks, except for the translations, are set in the target language.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 assessment criteria for all questions have been reviewed.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401370"/>
              </a:solidFill>
            </a:endParaRPr>
          </a:p>
          <a:p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384566"/>
            <a:ext cx="5488267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Structure </a:t>
            </a:r>
            <a:r>
              <a:rPr lang="en-GB" sz="1600" b="1" dirty="0"/>
              <a:t>of Foundation Tier </a:t>
            </a:r>
            <a:r>
              <a:rPr lang="en-GB" sz="1600" b="1" dirty="0" smtClean="0"/>
              <a:t>question </a:t>
            </a:r>
            <a:r>
              <a:rPr lang="en-GB" sz="1600" b="1" dirty="0"/>
              <a:t>p</a:t>
            </a:r>
            <a:r>
              <a:rPr lang="en-GB" sz="1600" b="1" dirty="0" smtClean="0"/>
              <a:t>aper</a:t>
            </a:r>
            <a:endParaRPr lang="en-GB" sz="1600" b="1" dirty="0"/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1600" b="1" dirty="0"/>
              <a:t>Question 1</a:t>
            </a:r>
            <a:r>
              <a:rPr lang="en-GB" sz="1600" dirty="0"/>
              <a:t> </a:t>
            </a:r>
            <a:r>
              <a:rPr lang="en-GB" sz="1600" dirty="0" smtClean="0"/>
              <a:t>– student produces four short sentences in response to a stimulus photo (8 marks)</a:t>
            </a:r>
            <a:endParaRPr lang="en-GB" sz="1600" dirty="0"/>
          </a:p>
          <a:p>
            <a:pPr lvl="0"/>
            <a:r>
              <a:rPr lang="en-GB" sz="1600" b="1" dirty="0"/>
              <a:t>Question 2</a:t>
            </a:r>
            <a:r>
              <a:rPr lang="en-GB" sz="1600" dirty="0"/>
              <a:t> – </a:t>
            </a:r>
            <a:r>
              <a:rPr lang="en-GB" sz="1600" dirty="0" smtClean="0"/>
              <a:t>student produces a short text of approx. 40 words in response to four compulsory short bullet points (16 marks) </a:t>
            </a:r>
            <a:endParaRPr lang="en-GB" sz="1600" dirty="0"/>
          </a:p>
          <a:p>
            <a:pPr lvl="0"/>
            <a:r>
              <a:rPr lang="en-GB" sz="1600" b="1" dirty="0"/>
              <a:t>Question 3</a:t>
            </a:r>
            <a:r>
              <a:rPr lang="en-GB" sz="1600" dirty="0"/>
              <a:t> – Translation from English (sentences) into target language (35-40 words) – </a:t>
            </a:r>
            <a:r>
              <a:rPr lang="en-GB" sz="1600" dirty="0" smtClean="0"/>
              <a:t>(10 marks)</a:t>
            </a:r>
            <a:endParaRPr lang="en-GB" sz="1600" dirty="0"/>
          </a:p>
          <a:p>
            <a:pPr lvl="0"/>
            <a:r>
              <a:rPr lang="en-GB" sz="1600" b="1" dirty="0"/>
              <a:t>Question 4</a:t>
            </a:r>
            <a:r>
              <a:rPr lang="en-GB" sz="1600" dirty="0"/>
              <a:t> – Structured writing task (student responds to </a:t>
            </a:r>
            <a:r>
              <a:rPr lang="en-GB" sz="1600" dirty="0" smtClean="0"/>
              <a:t>four compulsory bullet </a:t>
            </a:r>
            <a:r>
              <a:rPr lang="en-GB" sz="1600" dirty="0"/>
              <a:t>points, producing approx. 90 words in total) – there will be a choice from two questions – </a:t>
            </a:r>
            <a:r>
              <a:rPr lang="en-GB" sz="1600" dirty="0" smtClean="0"/>
              <a:t>(16 marks)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8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401370"/>
              </a:solidFill>
            </a:endParaRPr>
          </a:p>
          <a:p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pic>
        <p:nvPicPr>
          <p:cNvPr id="3" name="Picture 2" descr="NOTEBOOK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94">
            <a:off x="6028267" y="2596911"/>
            <a:ext cx="2769543" cy="31944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249099"/>
            <a:ext cx="6631267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b="1" dirty="0" err="1" smtClean="0"/>
              <a:t>Foundation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Question</a:t>
            </a:r>
            <a:r>
              <a:rPr lang="es-ES_tradnl" sz="1600" b="1" dirty="0" smtClean="0"/>
              <a:t> 1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pPr marL="0" indent="0">
              <a:buNone/>
            </a:pPr>
            <a:r>
              <a:rPr lang="es-ES_tradnl" sz="1600" dirty="0" smtClean="0"/>
              <a:t> </a:t>
            </a:r>
            <a:r>
              <a:rPr lang="fr-FR" sz="1600" dirty="0"/>
              <a:t>Vous envoyez une photo </a:t>
            </a:r>
            <a:r>
              <a:rPr lang="fr-FR" sz="1600" dirty="0" err="1"/>
              <a:t>WhatsApp</a:t>
            </a:r>
            <a:r>
              <a:rPr lang="fr-FR" sz="1600" dirty="0"/>
              <a:t> à votre ami(e) français(e).</a:t>
            </a:r>
            <a:endParaRPr lang="en-GB" sz="1600" dirty="0"/>
          </a:p>
          <a:p>
            <a:pPr marL="0" indent="0">
              <a:buNone/>
            </a:pPr>
            <a:endParaRPr lang="es-ES_tradnl" sz="1600" dirty="0" smtClean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  <a:r>
              <a:rPr lang="fr-FR" sz="1600" dirty="0"/>
              <a:t>Qu’est-ce qu’il y a sur la </a:t>
            </a:r>
            <a:r>
              <a:rPr lang="fr-FR" sz="1600" dirty="0" smtClean="0"/>
              <a:t>photo ? </a:t>
            </a:r>
            <a:r>
              <a:rPr lang="fr-FR" sz="1600" dirty="0"/>
              <a:t>Ecrivez </a:t>
            </a:r>
            <a:r>
              <a:rPr lang="fr-FR" sz="1600" b="1" dirty="0"/>
              <a:t>quatre</a:t>
            </a:r>
            <a:r>
              <a:rPr lang="fr-FR" sz="1600" dirty="0"/>
              <a:t> phrases en </a:t>
            </a:r>
            <a:r>
              <a:rPr lang="fr-FR" sz="1600" b="1" dirty="0"/>
              <a:t>français.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2201333"/>
            <a:ext cx="5435600" cy="2819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Objectives for this presentation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1" y="2108200"/>
            <a:ext cx="7401732" cy="3344333"/>
          </a:xfrm>
        </p:spPr>
        <p:txBody>
          <a:bodyPr/>
          <a:lstStyle/>
          <a:p>
            <a:r>
              <a:rPr lang="en-GB" dirty="0" smtClean="0"/>
              <a:t>To provide you with an update on the changes to the specification and specimen assessment materials</a:t>
            </a:r>
          </a:p>
          <a:p>
            <a:endParaRPr lang="en-GB" dirty="0"/>
          </a:p>
          <a:p>
            <a:r>
              <a:rPr lang="en-GB" dirty="0" smtClean="0"/>
              <a:t>To give you further information about the support and resources available to teachers  choosing to follow the AQA specifications</a:t>
            </a:r>
          </a:p>
          <a:p>
            <a:endParaRPr lang="en-GB" dirty="0"/>
          </a:p>
          <a:p>
            <a:r>
              <a:rPr lang="en-GB" dirty="0" smtClean="0"/>
              <a:t>To update you on the plans for the Preparing to Teach meetings.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249099"/>
            <a:ext cx="7342759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b="1" dirty="0" err="1" smtClean="0"/>
              <a:t>Foundation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Question</a:t>
            </a:r>
            <a:r>
              <a:rPr lang="es-ES_tradnl" sz="1600" b="1" dirty="0" smtClean="0"/>
              <a:t> 2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pPr marL="0" indent="0">
              <a:buNone/>
            </a:pPr>
            <a:r>
              <a:rPr lang="en-GB" sz="1600" dirty="0" smtClean="0"/>
              <a:t>Du </a:t>
            </a:r>
            <a:r>
              <a:rPr lang="en-GB" sz="1600" dirty="0" err="1"/>
              <a:t>schreibst</a:t>
            </a:r>
            <a:r>
              <a:rPr lang="en-GB" sz="1600" dirty="0"/>
              <a:t> an </a:t>
            </a:r>
            <a:r>
              <a:rPr lang="en-GB" sz="1600" dirty="0" err="1"/>
              <a:t>deinen</a:t>
            </a:r>
            <a:r>
              <a:rPr lang="en-GB" sz="1600" dirty="0"/>
              <a:t> </a:t>
            </a:r>
            <a:r>
              <a:rPr lang="en-GB" sz="1600" dirty="0" err="1"/>
              <a:t>deutschen</a:t>
            </a:r>
            <a:r>
              <a:rPr lang="en-GB" sz="1600" dirty="0"/>
              <a:t> Freund </a:t>
            </a:r>
            <a:r>
              <a:rPr lang="en-GB" sz="1600" dirty="0" err="1"/>
              <a:t>über</a:t>
            </a:r>
            <a:r>
              <a:rPr lang="en-GB" sz="1600" dirty="0"/>
              <a:t> </a:t>
            </a:r>
            <a:r>
              <a:rPr lang="en-GB" sz="1600" dirty="0" err="1"/>
              <a:t>deine</a:t>
            </a:r>
            <a:r>
              <a:rPr lang="en-GB" sz="1600" dirty="0"/>
              <a:t> </a:t>
            </a:r>
            <a:r>
              <a:rPr lang="en-GB" sz="1600" dirty="0" err="1"/>
              <a:t>Hobbys</a:t>
            </a:r>
            <a:r>
              <a:rPr lang="en-GB" sz="1600" dirty="0"/>
              <a:t>. 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0" indent="0">
              <a:buNone/>
            </a:pPr>
            <a:r>
              <a:rPr lang="en-GB" sz="1600" dirty="0" err="1" smtClean="0"/>
              <a:t>Schreib</a:t>
            </a:r>
            <a:r>
              <a:rPr lang="en-GB" sz="1600" dirty="0" smtClean="0"/>
              <a:t> </a:t>
            </a:r>
            <a:r>
              <a:rPr lang="en-GB" sz="1600" dirty="0" err="1"/>
              <a:t>etwas</a:t>
            </a:r>
            <a:r>
              <a:rPr lang="en-GB" sz="1600" dirty="0"/>
              <a:t> </a:t>
            </a:r>
            <a:r>
              <a:rPr lang="en-GB" sz="1600" dirty="0" err="1"/>
              <a:t>über</a:t>
            </a:r>
            <a:r>
              <a:rPr lang="en-GB" sz="1600" dirty="0"/>
              <a:t>: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 err="1"/>
              <a:t>Musik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/>
              <a:t>Sport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 err="1"/>
              <a:t>Einkaufen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/>
              <a:t>das Internet.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Du </a:t>
            </a:r>
            <a:r>
              <a:rPr lang="en-GB" sz="1600" dirty="0" err="1"/>
              <a:t>musst</a:t>
            </a:r>
            <a:r>
              <a:rPr lang="en-GB" sz="1600" dirty="0"/>
              <a:t> </a:t>
            </a:r>
            <a:r>
              <a:rPr lang="en-GB" sz="1600" dirty="0" err="1"/>
              <a:t>ungefähr</a:t>
            </a:r>
            <a:r>
              <a:rPr lang="en-GB" sz="1600" dirty="0"/>
              <a:t> 40 </a:t>
            </a:r>
            <a:r>
              <a:rPr lang="en-GB" sz="1600" dirty="0" err="1"/>
              <a:t>Wörter</a:t>
            </a:r>
            <a:r>
              <a:rPr lang="en-GB" sz="1600" dirty="0"/>
              <a:t> auf</a:t>
            </a:r>
            <a:r>
              <a:rPr lang="en-GB" sz="1600" b="1" dirty="0"/>
              <a:t> Deutsch </a:t>
            </a:r>
            <a:r>
              <a:rPr lang="en-GB" sz="1600" dirty="0" err="1" smtClean="0"/>
              <a:t>schreiben</a:t>
            </a:r>
            <a:r>
              <a:rPr lang="en-GB" sz="16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1" y="1249099"/>
            <a:ext cx="7799958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b="1" dirty="0" err="1" smtClean="0"/>
              <a:t>Foundation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Question</a:t>
            </a:r>
            <a:r>
              <a:rPr lang="es-ES_tradnl" sz="1600" b="1" dirty="0" smtClean="0"/>
              <a:t> 4/</a:t>
            </a:r>
            <a:r>
              <a:rPr lang="es-ES_tradnl" sz="1600" b="1" dirty="0" err="1" smtClean="0"/>
              <a:t>Higher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Question</a:t>
            </a:r>
            <a:r>
              <a:rPr lang="es-ES_tradnl" sz="1600" b="1" dirty="0" smtClean="0"/>
              <a:t> 1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pPr marL="0" indent="0">
              <a:buNone/>
            </a:pPr>
            <a:r>
              <a:rPr lang="fr-FR" sz="1600" dirty="0"/>
              <a:t>Vous décrivez votre vie d’adolescent(e) pour votre blog.</a:t>
            </a:r>
            <a:endParaRPr lang="en-GB" sz="1600" dirty="0"/>
          </a:p>
          <a:p>
            <a:pPr marL="0" indent="0">
              <a:buNone/>
            </a:pPr>
            <a:r>
              <a:rPr lang="fr-FR" sz="1600" dirty="0"/>
              <a:t>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Décrivez</a:t>
            </a:r>
            <a:r>
              <a:rPr lang="en-GB" sz="1600" dirty="0"/>
              <a:t> </a:t>
            </a:r>
            <a:r>
              <a:rPr lang="en-GB" sz="1600" dirty="0" smtClean="0"/>
              <a:t>:</a:t>
            </a:r>
          </a:p>
          <a:p>
            <a:pPr marL="0" indent="0">
              <a:buNone/>
            </a:pPr>
            <a:endParaRPr lang="en-GB" sz="1600" dirty="0"/>
          </a:p>
          <a:p>
            <a:pPr lvl="0" indent="-165100"/>
            <a:r>
              <a:rPr lang="fr-FR" sz="1600" dirty="0"/>
              <a:t>vos passe-temps préférés</a:t>
            </a:r>
            <a:endParaRPr lang="en-GB" sz="1600" dirty="0"/>
          </a:p>
          <a:p>
            <a:pPr lvl="0" indent="-165100"/>
            <a:r>
              <a:rPr lang="fr-FR" sz="1600" dirty="0"/>
              <a:t>vos rapports avec votre famille  </a:t>
            </a:r>
            <a:endParaRPr lang="en-GB" sz="1600" dirty="0"/>
          </a:p>
          <a:p>
            <a:pPr lvl="0" indent="-165100"/>
            <a:r>
              <a:rPr lang="fr-FR" sz="1600" dirty="0"/>
              <a:t>une activité récente avec un(e) ami(e)</a:t>
            </a:r>
            <a:endParaRPr lang="en-GB" sz="1600" dirty="0"/>
          </a:p>
          <a:p>
            <a:pPr lvl="0" indent="-165100"/>
            <a:r>
              <a:rPr lang="fr-FR" sz="1600" dirty="0"/>
              <a:t>vos projets pour le week-end prochain.</a:t>
            </a:r>
            <a:endParaRPr lang="fr-FR" sz="1600" dirty="0" smtClean="0"/>
          </a:p>
          <a:p>
            <a:pPr lvl="0"/>
            <a:endParaRPr lang="en-GB" sz="1600" dirty="0"/>
          </a:p>
          <a:p>
            <a:pPr marL="0" indent="0">
              <a:buNone/>
            </a:pPr>
            <a:r>
              <a:rPr lang="fr-FR" sz="1600" dirty="0"/>
              <a:t>Ecrivez environ </a:t>
            </a:r>
            <a:r>
              <a:rPr lang="fr-FR" sz="1600" b="1" dirty="0"/>
              <a:t>90 </a:t>
            </a:r>
            <a:r>
              <a:rPr lang="fr-FR" sz="1600" dirty="0"/>
              <a:t>mots en </a:t>
            </a:r>
            <a:r>
              <a:rPr lang="fr-FR" sz="1600" b="1" dirty="0"/>
              <a:t>français</a:t>
            </a:r>
            <a:r>
              <a:rPr lang="fr-FR" sz="1600" dirty="0"/>
              <a:t>. Répondez à chaque aspect de la question.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4: Writing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54404" y="1433785"/>
            <a:ext cx="7200868" cy="48251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Allocation of marks across the Foundation Tier Writing test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09942"/>
              </p:ext>
            </p:extLst>
          </p:nvPr>
        </p:nvGraphicFramePr>
        <p:xfrm>
          <a:off x="1054404" y="2159874"/>
          <a:ext cx="6560340" cy="286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065"/>
                <a:gridCol w="956877"/>
                <a:gridCol w="837556"/>
                <a:gridCol w="763654"/>
                <a:gridCol w="1303292"/>
                <a:gridCol w="1310220"/>
                <a:gridCol w="589676"/>
              </a:tblGrid>
              <a:tr h="111935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err="1">
                          <a:effectLst/>
                        </a:rPr>
                        <a:t>Commun-ication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Content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err="1">
                          <a:effectLst/>
                        </a:rPr>
                        <a:t>Qual</a:t>
                      </a:r>
                      <a:r>
                        <a:rPr lang="en-GB" sz="1100" dirty="0">
                          <a:effectLst/>
                        </a:rPr>
                        <a:t> of </a:t>
                      </a:r>
                      <a:r>
                        <a:rPr lang="en-GB" sz="1100" dirty="0" err="1">
                          <a:effectLst/>
                        </a:rPr>
                        <a:t>lang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Conveying key messages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App of </a:t>
                      </a:r>
                      <a:r>
                        <a:rPr lang="en-GB" sz="1100" dirty="0">
                          <a:effectLst/>
                        </a:rPr>
                        <a:t>grammatical knowledge of language and structures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9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4: Writing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54404" y="1433785"/>
            <a:ext cx="7200868" cy="48251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Allocation of marks across the Higher Tier Writing test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09868"/>
              </p:ext>
            </p:extLst>
          </p:nvPr>
        </p:nvGraphicFramePr>
        <p:xfrm>
          <a:off x="882869" y="2219421"/>
          <a:ext cx="6971049" cy="2629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745"/>
                <a:gridCol w="1024758"/>
                <a:gridCol w="843052"/>
                <a:gridCol w="753798"/>
                <a:gridCol w="538753"/>
                <a:gridCol w="1184647"/>
                <a:gridCol w="1184647"/>
                <a:gridCol w="684649"/>
              </a:tblGrid>
              <a:tr h="110710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Content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Q </a:t>
                      </a:r>
                      <a:r>
                        <a:rPr lang="en-GB" sz="1100" dirty="0" err="1" smtClean="0">
                          <a:effectLst/>
                        </a:rPr>
                        <a:t>uality</a:t>
                      </a:r>
                      <a:r>
                        <a:rPr lang="en-GB" sz="1100" dirty="0" smtClean="0">
                          <a:effectLst/>
                        </a:rPr>
                        <a:t> of </a:t>
                      </a:r>
                      <a:r>
                        <a:rPr lang="en-GB" sz="1100" dirty="0" err="1">
                          <a:effectLst/>
                        </a:rPr>
                        <a:t>lang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Range 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of lang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err="1">
                          <a:effectLst/>
                        </a:rPr>
                        <a:t>Acc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Conveying key messages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App of grammatical knowledge of language and structures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384566"/>
            <a:ext cx="5412067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Structure </a:t>
            </a:r>
            <a:r>
              <a:rPr lang="en-GB" sz="1600" b="1" dirty="0"/>
              <a:t>of Higher Tier </a:t>
            </a:r>
            <a:r>
              <a:rPr lang="en-GB" sz="1600" b="1" dirty="0" smtClean="0"/>
              <a:t>question </a:t>
            </a:r>
            <a:r>
              <a:rPr lang="en-GB" sz="1600" b="1" dirty="0"/>
              <a:t>p</a:t>
            </a:r>
            <a:r>
              <a:rPr lang="en-GB" sz="1600" b="1" dirty="0" smtClean="0"/>
              <a:t>aper</a:t>
            </a:r>
            <a:endParaRPr lang="en-GB" sz="1600" b="1" dirty="0"/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1600" b="1" dirty="0"/>
              <a:t>Question 1</a:t>
            </a:r>
            <a:r>
              <a:rPr lang="en-GB" sz="1600" dirty="0"/>
              <a:t> – Structured writing task (student responds to </a:t>
            </a:r>
            <a:r>
              <a:rPr lang="en-GB" sz="1600" dirty="0" smtClean="0"/>
              <a:t>four </a:t>
            </a:r>
            <a:r>
              <a:rPr lang="en-GB" sz="1600" dirty="0"/>
              <a:t>compulsory bullet points, producing approx. 90 words in total) – there will be a choice from two questions – </a:t>
            </a:r>
            <a:r>
              <a:rPr lang="en-GB" sz="1600" dirty="0" smtClean="0"/>
              <a:t>(16 marks)</a:t>
            </a:r>
            <a:endParaRPr lang="en-GB" sz="1600" dirty="0"/>
          </a:p>
          <a:p>
            <a:pPr lvl="0"/>
            <a:r>
              <a:rPr lang="en-GB" sz="1600" b="1" dirty="0"/>
              <a:t>Question 2</a:t>
            </a:r>
            <a:r>
              <a:rPr lang="en-GB" sz="1600" dirty="0"/>
              <a:t> – Open-ended writing task (student responds to </a:t>
            </a:r>
            <a:r>
              <a:rPr lang="en-GB" sz="1600" dirty="0" smtClean="0"/>
              <a:t>two open-ended </a:t>
            </a:r>
            <a:r>
              <a:rPr lang="en-GB" sz="1600" dirty="0"/>
              <a:t>compulsory bullet points, producing approx. 150 words in total) – there will be a choice from two questions – </a:t>
            </a:r>
            <a:r>
              <a:rPr lang="en-GB" sz="1600" dirty="0" smtClean="0"/>
              <a:t>(32 marks)</a:t>
            </a:r>
            <a:endParaRPr lang="en-GB" sz="1600" dirty="0"/>
          </a:p>
          <a:p>
            <a:pPr lvl="0"/>
            <a:r>
              <a:rPr lang="en-GB" sz="1600" b="1" dirty="0"/>
              <a:t>Question 3</a:t>
            </a:r>
            <a:r>
              <a:rPr lang="en-GB" sz="1600" dirty="0"/>
              <a:t> – Translation from English (short passage) into target language  (50-55 words) – </a:t>
            </a:r>
            <a:r>
              <a:rPr lang="en-GB" sz="1600" dirty="0" smtClean="0"/>
              <a:t>(12 marks)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9248"/>
          <a:stretch/>
        </p:blipFill>
        <p:spPr>
          <a:xfrm>
            <a:off x="6718299" y="1498600"/>
            <a:ext cx="571500" cy="48359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1" y="1249099"/>
            <a:ext cx="740582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b="1" dirty="0" err="1" smtClean="0"/>
              <a:t>Higher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tier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Question</a:t>
            </a:r>
            <a:r>
              <a:rPr lang="es-ES_tradnl" sz="1600" b="1" dirty="0" smtClean="0"/>
              <a:t> 2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1600" dirty="0"/>
              <a:t>Lees un blog sobre la vida de los jóvenes y se lo mandas a tu amigo </a:t>
            </a:r>
            <a:r>
              <a:rPr lang="es-ES_tradnl" sz="1600" dirty="0" smtClean="0"/>
              <a:t>español.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_tradn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/>
              <a:t>Escríbele</a:t>
            </a:r>
            <a:r>
              <a:rPr lang="en-GB" sz="1600" dirty="0"/>
              <a:t> un </a:t>
            </a:r>
            <a:r>
              <a:rPr lang="en-GB" sz="1600" dirty="0" err="1" smtClean="0"/>
              <a:t>mensaje</a:t>
            </a:r>
            <a:r>
              <a:rPr lang="en-GB" sz="1600" dirty="0" smtClean="0"/>
              <a:t>. </a:t>
            </a:r>
            <a:r>
              <a:rPr lang="en-GB" sz="1600" dirty="0" err="1" smtClean="0"/>
              <a:t>Menciona</a:t>
            </a:r>
            <a:r>
              <a:rPr lang="en-GB" sz="1600" dirty="0"/>
              <a:t>: </a:t>
            </a:r>
            <a:endParaRPr lang="en-GB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 lvl="0"/>
            <a:r>
              <a:rPr lang="es-ES_tradnl" sz="1600" dirty="0"/>
              <a:t>algo que hiciste recientemente que fue muy divertido</a:t>
            </a:r>
            <a:endParaRPr lang="en-GB" sz="1600" dirty="0"/>
          </a:p>
          <a:p>
            <a:pPr marL="0" indent="0">
              <a:buNone/>
            </a:pPr>
            <a:r>
              <a:rPr lang="es-ES_tradnl" sz="1600" dirty="0"/>
              <a:t> </a:t>
            </a:r>
            <a:endParaRPr lang="en-GB" sz="1600" dirty="0"/>
          </a:p>
          <a:p>
            <a:r>
              <a:rPr lang="es-ES_tradnl" sz="1600" dirty="0"/>
              <a:t>qué haces para mantenerte feliz, en forma y saludable</a:t>
            </a: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/>
              <a:t>Escribe</a:t>
            </a:r>
            <a:r>
              <a:rPr lang="en-GB" sz="1600" dirty="0"/>
              <a:t> </a:t>
            </a:r>
            <a:r>
              <a:rPr lang="en-GB" sz="1600" dirty="0" err="1"/>
              <a:t>aproximadamente</a:t>
            </a:r>
            <a:r>
              <a:rPr lang="en-GB" sz="1600" dirty="0"/>
              <a:t> </a:t>
            </a:r>
            <a:r>
              <a:rPr lang="en-GB" sz="1600" b="1" dirty="0"/>
              <a:t>150</a:t>
            </a:r>
            <a:r>
              <a:rPr lang="en-GB" sz="1600" dirty="0"/>
              <a:t> </a:t>
            </a:r>
            <a:r>
              <a:rPr lang="en-GB" sz="1600" dirty="0" err="1"/>
              <a:t>palabras</a:t>
            </a:r>
            <a:r>
              <a:rPr lang="en-GB" sz="1600" dirty="0"/>
              <a:t> en </a:t>
            </a:r>
            <a:r>
              <a:rPr lang="es-ES_tradnl" sz="1600" b="1" dirty="0"/>
              <a:t>español</a:t>
            </a:r>
            <a:r>
              <a:rPr lang="en-GB" sz="1600" dirty="0"/>
              <a:t>. </a:t>
            </a:r>
            <a:r>
              <a:rPr lang="en-GB" sz="1600" dirty="0" err="1"/>
              <a:t>Responde</a:t>
            </a:r>
            <a:r>
              <a:rPr lang="en-GB" sz="1600" dirty="0"/>
              <a:t> a los dos </a:t>
            </a:r>
            <a:r>
              <a:rPr lang="en-GB" sz="1600" dirty="0" err="1"/>
              <a:t>aspectos</a:t>
            </a:r>
            <a:r>
              <a:rPr lang="en-GB" sz="1600" dirty="0"/>
              <a:t> de la </a:t>
            </a:r>
            <a:r>
              <a:rPr lang="en-GB" sz="1600" dirty="0" err="1"/>
              <a:t>pregunta</a:t>
            </a:r>
            <a:r>
              <a:rPr lang="en-GB" sz="16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384566"/>
            <a:ext cx="5725333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Marking of translations into the target language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The </a:t>
            </a:r>
            <a:r>
              <a:rPr lang="en-GB" sz="1600" dirty="0"/>
              <a:t>translation is assessed </a:t>
            </a:r>
            <a:r>
              <a:rPr lang="en-GB" sz="1600" dirty="0" smtClean="0"/>
              <a:t>for: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</a:t>
            </a:r>
            <a:r>
              <a:rPr lang="en-GB" sz="1600" dirty="0" smtClean="0"/>
              <a:t>onveying </a:t>
            </a:r>
            <a:r>
              <a:rPr lang="en-GB" sz="1600" dirty="0"/>
              <a:t>key messages (5 </a:t>
            </a:r>
            <a:r>
              <a:rPr lang="en-GB" sz="1600" dirty="0" smtClean="0"/>
              <a:t>marks at Foundation tier and 6 marks at Higher tier)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</a:t>
            </a:r>
            <a:r>
              <a:rPr lang="en-GB" sz="1600" i="1" dirty="0" smtClean="0"/>
              <a:t>and</a:t>
            </a:r>
            <a:r>
              <a:rPr lang="en-GB" sz="16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application </a:t>
            </a:r>
            <a:r>
              <a:rPr lang="en-GB" sz="1600" dirty="0"/>
              <a:t>of grammatical knowledge of language and structures (5 </a:t>
            </a:r>
            <a:r>
              <a:rPr lang="en-GB" sz="1600" dirty="0" smtClean="0"/>
              <a:t>marks at Foundation tier and 6 marks at Higher tier).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When </a:t>
            </a:r>
            <a:r>
              <a:rPr lang="en-GB" sz="1600" dirty="0"/>
              <a:t>awarding </a:t>
            </a:r>
            <a:r>
              <a:rPr lang="en-GB" sz="1600" dirty="0" smtClean="0"/>
              <a:t>marks</a:t>
            </a:r>
            <a:r>
              <a:rPr lang="en-GB" sz="1600" dirty="0"/>
              <a:t>, the student’s response across all five </a:t>
            </a:r>
            <a:r>
              <a:rPr lang="en-GB" sz="1600" dirty="0" smtClean="0"/>
              <a:t>sentences/whole passage </a:t>
            </a:r>
            <a:r>
              <a:rPr lang="en-GB" sz="1600" dirty="0"/>
              <a:t>should be </a:t>
            </a:r>
            <a:r>
              <a:rPr lang="en-GB" sz="1600" dirty="0" smtClean="0"/>
              <a:t>considered. Mark scheme contains detailed exemplification of marking criteria.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pic>
        <p:nvPicPr>
          <p:cNvPr id="9" name="Picture 8" descr="NOTEBOOK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94">
            <a:off x="6028267" y="2596911"/>
            <a:ext cx="2769543" cy="31944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4: Writing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000" y="1130566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Translation (Foundation): Assessment criteria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>
              <a:solidFill>
                <a:srgbClr val="F08A0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b="1" dirty="0">
              <a:solidFill>
                <a:srgbClr val="401370"/>
              </a:solidFill>
            </a:endParaRPr>
          </a:p>
          <a:p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70530"/>
              </p:ext>
            </p:extLst>
          </p:nvPr>
        </p:nvGraphicFramePr>
        <p:xfrm>
          <a:off x="647701" y="1625599"/>
          <a:ext cx="6835566" cy="2057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505"/>
                <a:gridCol w="715287"/>
                <a:gridCol w="5521774"/>
              </a:tblGrid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Level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Marks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Response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All key messages are conveyed. 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Nearly all key messages are conveyed.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Most key messages are conveyed. 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Some key messages are conveyed. 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1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Few key messages are conveyed. 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5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 key messages are conveyed.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94596"/>
              </p:ext>
            </p:extLst>
          </p:nvPr>
        </p:nvGraphicFramePr>
        <p:xfrm>
          <a:off x="682297" y="3860800"/>
          <a:ext cx="6788270" cy="2271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358"/>
                <a:gridCol w="722051"/>
                <a:gridCol w="5491861"/>
              </a:tblGrid>
              <a:tr h="3594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Level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Marks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Response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16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Very good knowledge of vocabulary and structures; highly accurate.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Good knowledge of vocabulary and structures; generally accurate.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1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Reasonable knowledge of vocabulary and structures; more accurate than inaccurate.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7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Limited knowledge of vocabulary and structures; generally inaccurate.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8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Very limited knowledge of vocabulary and structures; highly inaccurate.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language produced does not meet the standard required for Level 1 at this tier.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34449"/>
            <a:ext cx="4554941" cy="44068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Specifications will be accompanied by a full set of specimen assessment materials and other support materials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An additional set of specimen materials will also be </a:t>
            </a:r>
            <a:r>
              <a:rPr lang="en-GB" sz="1600" dirty="0" smtClean="0"/>
              <a:t>produced (Spring 2016)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2-year and 3-year Schemes of work with mapping of content and grammar support and </a:t>
            </a:r>
            <a:r>
              <a:rPr lang="en-GB" sz="1600" dirty="0" smtClean="0"/>
              <a:t>resources (available now)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Marked </a:t>
            </a:r>
            <a:r>
              <a:rPr lang="en-GB" sz="1600" dirty="0"/>
              <a:t>student work with commentaries for new question types: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/>
              <a:t>Translations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/>
              <a:t>Questions in the </a:t>
            </a:r>
            <a:r>
              <a:rPr lang="en-GB" sz="1200" dirty="0" smtClean="0"/>
              <a:t>TL </a:t>
            </a:r>
            <a:r>
              <a:rPr lang="en-GB" sz="1200" dirty="0"/>
              <a:t>for Listening and Reading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 smtClean="0"/>
              <a:t>Role-plays </a:t>
            </a:r>
            <a:r>
              <a:rPr lang="en-GB" sz="1200" dirty="0"/>
              <a:t>and photo cards for Speaking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/>
              <a:t>Writing questions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2708920"/>
            <a:ext cx="3725333" cy="31323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34449"/>
            <a:ext cx="4554941" cy="44068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Endorsed student textbooks in both printed and digital format (Oxford University Press have entered the AQA approval process)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err="1"/>
              <a:t>Exampro</a:t>
            </a:r>
            <a:r>
              <a:rPr lang="en-GB" sz="1600" dirty="0"/>
              <a:t> viewer for the new specifications – digitally formatted specimen assessment materials and exemplars showing how the Writing mark schemes are applied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Online progress tests for Listening, Reading, Vocabulary and Grammar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Online Teacher Assessment Tracker </a:t>
            </a:r>
            <a:r>
              <a:rPr lang="en-GB" sz="1600" dirty="0"/>
              <a:t>to monitor KS4 progression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708920"/>
            <a:ext cx="3759200" cy="31323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400" dirty="0" smtClean="0"/>
              <a:t>Structure of new specification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1" y="1702676"/>
            <a:ext cx="6743668" cy="3783724"/>
          </a:xfrm>
        </p:spPr>
        <p:txBody>
          <a:bodyPr/>
          <a:lstStyle/>
          <a:p>
            <a:r>
              <a:rPr lang="en-GB" dirty="0" smtClean="0"/>
              <a:t>No changes to structure of the specification – Listening, Speaking, Reading, Writing (25% for each skill)</a:t>
            </a:r>
          </a:p>
          <a:p>
            <a:endParaRPr lang="en-GB" dirty="0"/>
          </a:p>
          <a:p>
            <a:r>
              <a:rPr lang="en-GB" dirty="0" smtClean="0"/>
              <a:t>Some very small amendments to the vocabulary lists in each language</a:t>
            </a:r>
          </a:p>
          <a:p>
            <a:endParaRPr lang="en-GB" dirty="0"/>
          </a:p>
          <a:p>
            <a:r>
              <a:rPr lang="en-GB" dirty="0" smtClean="0"/>
              <a:t>No changes to the Themes apart from the addition of ‘Jobs’ into Theme 3, Topic 4 which now has become ‘Jobs, career choices and ambitions’.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Support for the new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8" y="1434448"/>
            <a:ext cx="7194674" cy="4792931"/>
          </a:xfrm>
        </p:spPr>
        <p:txBody>
          <a:bodyPr/>
          <a:lstStyle/>
          <a:p>
            <a:r>
              <a:rPr lang="en-US" sz="1600" dirty="0"/>
              <a:t>Preparing to Teach </a:t>
            </a:r>
            <a:r>
              <a:rPr lang="en-US" sz="1600" dirty="0" smtClean="0"/>
              <a:t>event meetings </a:t>
            </a:r>
            <a:r>
              <a:rPr lang="en-US" sz="1600" dirty="0"/>
              <a:t>– March to September 2016</a:t>
            </a:r>
          </a:p>
          <a:p>
            <a:r>
              <a:rPr lang="en-US" sz="1600" dirty="0"/>
              <a:t>Free of charge</a:t>
            </a:r>
          </a:p>
          <a:p>
            <a:r>
              <a:rPr lang="en-US" sz="1600" dirty="0"/>
              <a:t>Online or face to face options available</a:t>
            </a:r>
          </a:p>
          <a:p>
            <a:r>
              <a:rPr lang="en-US" sz="1600" dirty="0"/>
              <a:t>Language </a:t>
            </a:r>
            <a:r>
              <a:rPr lang="en-US" sz="1600" dirty="0" smtClean="0"/>
              <a:t>specific 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How</a:t>
            </a:r>
            <a:r>
              <a:rPr lang="en-US" sz="1600" dirty="0"/>
              <a:t> will we assess the new specification?</a:t>
            </a:r>
          </a:p>
          <a:p>
            <a:r>
              <a:rPr lang="en-US" sz="1600" b="1" dirty="0"/>
              <a:t>How</a:t>
            </a:r>
            <a:r>
              <a:rPr lang="en-US" sz="1600" dirty="0"/>
              <a:t> do we expect students to respond to the new exams?</a:t>
            </a:r>
          </a:p>
          <a:p>
            <a:r>
              <a:rPr lang="en-US" sz="1600" b="1" dirty="0"/>
              <a:t>How</a:t>
            </a:r>
            <a:r>
              <a:rPr lang="en-US" sz="1600" dirty="0"/>
              <a:t> can you best prepare to teach the new specifications?</a:t>
            </a:r>
          </a:p>
          <a:p>
            <a:r>
              <a:rPr lang="en-US" sz="1600" b="1" dirty="0"/>
              <a:t>How</a:t>
            </a:r>
            <a:r>
              <a:rPr lang="en-US" sz="1600" dirty="0"/>
              <a:t> are AQA, our partner </a:t>
            </a:r>
            <a:r>
              <a:rPr lang="en-US" sz="1600" dirty="0" err="1"/>
              <a:t>organisations</a:t>
            </a:r>
            <a:r>
              <a:rPr lang="en-US" sz="1600" dirty="0"/>
              <a:t> and publishers planning to support you?</a:t>
            </a:r>
          </a:p>
          <a:p>
            <a:endParaRPr lang="en-US" sz="1600" b="1" dirty="0"/>
          </a:p>
          <a:p>
            <a:r>
              <a:rPr lang="en-US" sz="1600" dirty="0" smtClean="0"/>
              <a:t>Prepare to Teach meetings are now available </a:t>
            </a:r>
            <a:r>
              <a:rPr lang="en-US" sz="1600" dirty="0"/>
              <a:t>to book </a:t>
            </a:r>
            <a:r>
              <a:rPr lang="en-US" sz="1600" dirty="0" smtClean="0"/>
              <a:t>via our website</a:t>
            </a:r>
            <a:r>
              <a:rPr lang="en-US" sz="1600" dirty="0"/>
              <a:t>: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for GCSE French visit: 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401370"/>
                </a:solidFill>
                <a:cs typeface="Arial"/>
              </a:rPr>
              <a:t>aqa.org.uk/</a:t>
            </a:r>
            <a:r>
              <a:rPr lang="en-US" sz="1600" b="1" dirty="0" err="1" smtClean="0">
                <a:solidFill>
                  <a:srgbClr val="401370"/>
                </a:solidFill>
                <a:cs typeface="Arial"/>
              </a:rPr>
              <a:t>GCSEFrenchPTT</a:t>
            </a:r>
            <a:r>
              <a:rPr lang="en-US" sz="1600" dirty="0" smtClean="0"/>
              <a:t>      </a:t>
            </a:r>
            <a:br>
              <a:rPr lang="en-US" sz="1600" dirty="0" smtClean="0"/>
            </a:br>
            <a:r>
              <a:rPr lang="en-US" sz="1600" dirty="0" smtClean="0"/>
              <a:t>      for GCSE German visit: </a:t>
            </a:r>
            <a:r>
              <a:rPr lang="en-US" sz="1600" b="1" dirty="0" smtClean="0">
                <a:solidFill>
                  <a:srgbClr val="401370"/>
                </a:solidFill>
                <a:cs typeface="Arial"/>
              </a:rPr>
              <a:t>aqa.org.uk/</a:t>
            </a:r>
            <a:r>
              <a:rPr lang="en-US" sz="1600" b="1" dirty="0" err="1" smtClean="0">
                <a:solidFill>
                  <a:srgbClr val="401370"/>
                </a:solidFill>
                <a:cs typeface="Arial"/>
              </a:rPr>
              <a:t>GCSEGermanPTT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for GCSE Spanish visit: </a:t>
            </a:r>
            <a:r>
              <a:rPr lang="en-US" sz="1600" b="1" dirty="0" smtClean="0">
                <a:solidFill>
                  <a:srgbClr val="401370"/>
                </a:solidFill>
                <a:cs typeface="Arial"/>
              </a:rPr>
              <a:t>aqa.org.uk/</a:t>
            </a:r>
            <a:r>
              <a:rPr lang="en-US" sz="1600" b="1" dirty="0" err="1" smtClean="0">
                <a:solidFill>
                  <a:srgbClr val="401370"/>
                </a:solidFill>
                <a:cs typeface="Arial"/>
              </a:rPr>
              <a:t>GCSESpanishPTT</a:t>
            </a:r>
            <a:endParaRPr lang="en-US" sz="1600" b="1" dirty="0">
              <a:solidFill>
                <a:srgbClr val="401370"/>
              </a:solidFill>
              <a:cs typeface="Arial"/>
            </a:endParaRPr>
          </a:p>
          <a:p>
            <a:pPr marL="0" indent="0">
              <a:buNone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0433" y="-76201"/>
            <a:ext cx="9381066" cy="70950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/>
          <a:stretch/>
        </p:blipFill>
        <p:spPr>
          <a:xfrm>
            <a:off x="-63065" y="3071280"/>
            <a:ext cx="9363697" cy="3902226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47253" y="1253067"/>
            <a:ext cx="5968880" cy="3827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We’re here in the Languages team to support you throughout the specification changes and beyond.</a:t>
            </a:r>
          </a:p>
          <a:p>
            <a:pPr algn="l"/>
            <a:endParaRPr lang="en-US" sz="1600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If you have any questions around our free ‘Preparing to Teach’ meetings, or extensive package of support and resources contact our dedicated team.</a:t>
            </a:r>
          </a:p>
          <a:p>
            <a:pPr algn="l"/>
            <a:endParaRPr lang="en-US" sz="1600" dirty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endParaRPr lang="en-US" sz="1600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Visit: 	 </a:t>
            </a:r>
            <a:r>
              <a:rPr lang="en-US" sz="1600" b="1" dirty="0" smtClean="0">
                <a:solidFill>
                  <a:srgbClr val="401370"/>
                </a:solidFill>
                <a:latin typeface="Arial"/>
                <a:cs typeface="Arial"/>
              </a:rPr>
              <a:t>aqa.org.uk/subjects/languages/</a:t>
            </a:r>
            <a:r>
              <a:rPr lang="en-US" sz="1600" b="1" dirty="0" err="1" smtClean="0">
                <a:solidFill>
                  <a:srgbClr val="401370"/>
                </a:solidFill>
                <a:latin typeface="Arial"/>
                <a:cs typeface="Arial"/>
              </a:rPr>
              <a:t>gcse</a:t>
            </a:r>
            <a:endParaRPr lang="en-US" sz="1600" b="1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Email: </a:t>
            </a:r>
            <a:r>
              <a:rPr lang="en-US" sz="1600" b="1" dirty="0" smtClean="0">
                <a:solidFill>
                  <a:srgbClr val="401370"/>
                </a:solidFill>
                <a:latin typeface="Arial"/>
                <a:cs typeface="Arial"/>
              </a:rPr>
              <a:t>mfl@aqa.org.uk </a:t>
            </a:r>
            <a:endParaRPr lang="en-US" sz="1600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Call: 	 </a:t>
            </a:r>
            <a:r>
              <a:rPr lang="en-US" sz="1600" b="1" dirty="0" smtClean="0">
                <a:solidFill>
                  <a:srgbClr val="401370"/>
                </a:solidFill>
                <a:latin typeface="Arial"/>
                <a:cs typeface="Arial"/>
              </a:rPr>
              <a:t>01423 534381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We speak your language.</a:t>
            </a:r>
            <a:endParaRPr lang="en-US" sz="1600" dirty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253" y="474246"/>
            <a:ext cx="6417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08A08"/>
                </a:solidFill>
                <a:latin typeface="Arial"/>
                <a:cs typeface="Arial"/>
              </a:rPr>
              <a:t>Help and support</a:t>
            </a:r>
            <a:endParaRPr lang="en-US" sz="4000" dirty="0">
              <a:solidFill>
                <a:srgbClr val="F08A08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3065" y="6690001"/>
            <a:ext cx="9363698" cy="328866"/>
          </a:xfrm>
          <a:prstGeom prst="rect">
            <a:avLst/>
          </a:prstGeom>
          <a:solidFill>
            <a:srgbClr val="16AD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6438" y="6728191"/>
            <a:ext cx="2678400" cy="241200"/>
          </a:xfrm>
        </p:spPr>
        <p:txBody>
          <a:bodyPr/>
          <a:lstStyle/>
          <a:p>
            <a:r>
              <a:rPr lang="en-GB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webinar attachments now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5333" y="1376113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 would like to download a copy </a:t>
            </a:r>
          </a:p>
          <a:p>
            <a:pPr marL="0" indent="0">
              <a:buNone/>
            </a:pPr>
            <a:r>
              <a:rPr lang="en-GB" dirty="0" smtClean="0"/>
              <a:t>of today’s presentation, click on the </a:t>
            </a:r>
          </a:p>
          <a:p>
            <a:pPr marL="0" indent="0">
              <a:buNone/>
            </a:pPr>
            <a:r>
              <a:rPr lang="en-GB" b="1" dirty="0" smtClean="0"/>
              <a:t>attachments</a:t>
            </a:r>
            <a:r>
              <a:rPr lang="en-GB" dirty="0" smtClean="0"/>
              <a:t> tab above the screen.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also find webpage links to the specimen assessment materials </a:t>
            </a:r>
            <a:br>
              <a:rPr lang="en-GB" dirty="0" smtClean="0"/>
            </a:br>
            <a:r>
              <a:rPr lang="en-GB" dirty="0" smtClean="0"/>
              <a:t>and free Preparing to Teach meetings.</a:t>
            </a:r>
          </a:p>
        </p:txBody>
      </p:sp>
      <p:pic>
        <p:nvPicPr>
          <p:cNvPr id="11" name="Picture 10" descr="Inline images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89" y="1306846"/>
            <a:ext cx="4394080" cy="199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1: Listening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40" y="1227667"/>
            <a:ext cx="7678259" cy="46651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No change to the length of the exams </a:t>
            </a:r>
            <a:r>
              <a:rPr lang="en-GB" sz="1600" dirty="0" smtClean="0"/>
              <a:t>(35 </a:t>
            </a:r>
            <a:r>
              <a:rPr lang="en-GB" sz="1600" dirty="0"/>
              <a:t>minutes at Foundation Tier </a:t>
            </a:r>
            <a:r>
              <a:rPr lang="en-GB" sz="1600" dirty="0" smtClean="0"/>
              <a:t>and 45 minutes </a:t>
            </a:r>
            <a:r>
              <a:rPr lang="en-GB" sz="1600" dirty="0"/>
              <a:t>at Higher Tier</a:t>
            </a:r>
            <a:r>
              <a:rPr lang="en-GB" sz="1600" dirty="0" smtClean="0"/>
              <a:t>) with 5 minutes’ reading time at the start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Total </a:t>
            </a:r>
            <a:r>
              <a:rPr lang="en-GB" sz="1600" dirty="0"/>
              <a:t>marks are unchanged </a:t>
            </a:r>
            <a:r>
              <a:rPr lang="en-GB" sz="1600" dirty="0" smtClean="0"/>
              <a:t>(40 marks at Foundation, 50 marks at Higher)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Tasks have been reviewed to ensure sufficient progression from Key Stage </a:t>
            </a:r>
            <a:r>
              <a:rPr lang="en-GB" sz="1600" dirty="0" smtClean="0"/>
              <a:t>3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Contexts for the questions have </a:t>
            </a:r>
            <a:r>
              <a:rPr lang="en-GB" sz="1600" dirty="0"/>
              <a:t>been reviewed to ensure </a:t>
            </a:r>
            <a:r>
              <a:rPr lang="en-GB" sz="1600" dirty="0" smtClean="0"/>
              <a:t>authenticity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There is now a wider variety of different types of spoken language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More </a:t>
            </a:r>
            <a:r>
              <a:rPr lang="en-GB" sz="1600" dirty="0"/>
              <a:t>detail added to the mark schemes.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2: Speaking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1" y="1244599"/>
            <a:ext cx="7200868" cy="48251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Preparation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This is now 12 minutes at each tier.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 smtClean="0"/>
              <a:t>Role-plays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 </a:t>
            </a:r>
            <a:r>
              <a:rPr lang="en-GB" sz="1600" dirty="0"/>
              <a:t>role-plays have been revised to ensure they show </a:t>
            </a:r>
            <a:r>
              <a:rPr lang="en-GB" sz="1600" dirty="0" smtClean="0"/>
              <a:t>sufficient progression </a:t>
            </a:r>
            <a:r>
              <a:rPr lang="en-GB" sz="1600" dirty="0"/>
              <a:t>from </a:t>
            </a:r>
            <a:r>
              <a:rPr lang="en-GB" sz="1600" dirty="0" smtClean="0"/>
              <a:t>Key Stage 3.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There is a mix of formal and informal role-play scenarios requiring the appropriate form of address.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Instructions to candidates are in English.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The scene setting and tasks at both tiers are in the target language.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Exemplification of application of marking criteria is included in the mark scheme.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Paper 2: Speaking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54404" y="1433785"/>
            <a:ext cx="7200868" cy="48251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Allocation of marks across the speaking test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73145"/>
              </p:ext>
            </p:extLst>
          </p:nvPr>
        </p:nvGraphicFramePr>
        <p:xfrm>
          <a:off x="293686" y="1923394"/>
          <a:ext cx="7961586" cy="293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507"/>
                <a:gridCol w="1534179"/>
                <a:gridCol w="1175009"/>
                <a:gridCol w="1126049"/>
                <a:gridCol w="1140808"/>
                <a:gridCol w="1245475"/>
                <a:gridCol w="567559"/>
              </a:tblGrid>
              <a:tr h="108049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Communication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Knowledge and use of language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Range and accuracy of language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Pron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and </a:t>
                      </a:r>
                      <a:r>
                        <a:rPr lang="en-GB" sz="1400" dirty="0">
                          <a:effectLst/>
                        </a:rPr>
                        <a:t>intonation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Spontaneity and fluency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5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Role-play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Photo card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Gen </a:t>
                      </a:r>
                      <a:r>
                        <a:rPr lang="en-GB" sz="1400" dirty="0" err="1" smtClean="0">
                          <a:effectLst/>
                        </a:rPr>
                        <a:t>Conv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176867"/>
            <a:ext cx="8299200" cy="4724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Role-plays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 smtClean="0"/>
              <a:t>Instructions </a:t>
            </a:r>
            <a:r>
              <a:rPr lang="en-GB" sz="1600" b="1" dirty="0"/>
              <a:t>to candidates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r>
              <a:rPr lang="en-GB" sz="1600" dirty="0"/>
              <a:t>Your teacher will play the part of the receptionist and will speak first.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r>
              <a:rPr lang="en-GB" sz="1600" dirty="0"/>
              <a:t>You should address the receptionist as </a:t>
            </a:r>
            <a:r>
              <a:rPr lang="en-GB" sz="1600" i="1" dirty="0" err="1"/>
              <a:t>vous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r>
              <a:rPr lang="en-GB" sz="1600" dirty="0"/>
              <a:t>When you see this – </a:t>
            </a:r>
            <a:r>
              <a:rPr lang="en-GB" sz="1600" b="1" dirty="0"/>
              <a:t>!</a:t>
            </a:r>
            <a:r>
              <a:rPr lang="en-GB" sz="1600" dirty="0"/>
              <a:t> – you will have to respond to something you have not prepared. 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r>
              <a:rPr lang="en-GB" sz="1600" dirty="0"/>
              <a:t>When you see this – </a:t>
            </a:r>
            <a:r>
              <a:rPr lang="en-GB" sz="1600" b="1" dirty="0"/>
              <a:t>?</a:t>
            </a:r>
            <a:r>
              <a:rPr lang="en-GB" sz="1600" dirty="0"/>
              <a:t> – you will have to ask a question.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176867"/>
            <a:ext cx="5776178" cy="4724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 smtClean="0"/>
              <a:t>Foundation tier – candidate role</a:t>
            </a:r>
            <a:endParaRPr lang="en-GB" b="1" dirty="0"/>
          </a:p>
          <a:p>
            <a:endParaRPr lang="en-GB" sz="2000" dirty="0"/>
          </a:p>
          <a:p>
            <a:pPr marL="0" indent="0">
              <a:buNone/>
            </a:pPr>
            <a:r>
              <a:rPr lang="fr-FR" sz="1600" dirty="0"/>
              <a:t>Vous parlez avec le/la réceptionniste d’un hôtel en France.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 err="1"/>
              <a:t>Chambre</a:t>
            </a:r>
            <a:r>
              <a:rPr lang="en-GB" sz="1600" dirty="0"/>
              <a:t> - </a:t>
            </a:r>
            <a:r>
              <a:rPr lang="en-GB" sz="1600" dirty="0" err="1"/>
              <a:t>combien</a:t>
            </a:r>
            <a:r>
              <a:rPr lang="en-GB" sz="1600" dirty="0"/>
              <a:t> de </a:t>
            </a:r>
            <a:r>
              <a:rPr lang="en-GB" sz="1600" dirty="0" err="1"/>
              <a:t>personnes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!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 err="1"/>
              <a:t>Sorte</a:t>
            </a:r>
            <a:r>
              <a:rPr lang="en-GB" sz="1600" dirty="0"/>
              <a:t> de </a:t>
            </a:r>
            <a:r>
              <a:rPr lang="en-GB" sz="1600" dirty="0" err="1"/>
              <a:t>chambre</a:t>
            </a:r>
            <a:r>
              <a:rPr lang="en-GB" sz="1600" dirty="0"/>
              <a:t> (</a:t>
            </a:r>
            <a:r>
              <a:rPr lang="en-GB" sz="1600" b="1" dirty="0" err="1"/>
              <a:t>deux</a:t>
            </a:r>
            <a:r>
              <a:rPr lang="en-GB" sz="1600" b="1" dirty="0"/>
              <a:t> </a:t>
            </a:r>
            <a:r>
              <a:rPr lang="en-GB" sz="1600" dirty="0" err="1"/>
              <a:t>détails</a:t>
            </a:r>
            <a:r>
              <a:rPr lang="en-GB" sz="1600" dirty="0"/>
              <a:t>).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/>
              <a:t>Manger - </a:t>
            </a:r>
            <a:r>
              <a:rPr lang="en-GB" sz="1600" dirty="0" err="1"/>
              <a:t>où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?</a:t>
            </a:r>
            <a:r>
              <a:rPr lang="en-GB" sz="1600" dirty="0"/>
              <a:t> </a:t>
            </a:r>
            <a:r>
              <a:rPr lang="en-GB" sz="1600" dirty="0" err="1"/>
              <a:t>Aller</a:t>
            </a:r>
            <a:r>
              <a:rPr lang="en-GB" sz="1600" dirty="0"/>
              <a:t> en </a:t>
            </a:r>
            <a:r>
              <a:rPr lang="en-GB" sz="1600" dirty="0" err="1"/>
              <a:t>ville</a:t>
            </a:r>
            <a:r>
              <a:rPr lang="en-GB" sz="1600" dirty="0"/>
              <a:t> – transport.</a:t>
            </a:r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2: Speaking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000" y="1176867"/>
            <a:ext cx="8045200" cy="4724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 smtClean="0"/>
              <a:t>Foundation tier – teacher’s role</a:t>
            </a:r>
            <a:endParaRPr lang="en-GB" b="1" dirty="0"/>
          </a:p>
          <a:p>
            <a:endParaRPr lang="en-GB" sz="2000" dirty="0"/>
          </a:p>
          <a:p>
            <a:pPr lvl="0"/>
            <a:r>
              <a:rPr lang="en-GB" sz="1600" dirty="0" smtClean="0"/>
              <a:t>You </a:t>
            </a:r>
            <a:r>
              <a:rPr lang="en-GB" sz="1600" dirty="0"/>
              <a:t>begin the role-play.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/>
              <a:t>You should address the candidate as </a:t>
            </a:r>
            <a:r>
              <a:rPr lang="en-GB" sz="1600" i="1" dirty="0" err="1"/>
              <a:t>vous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fr-FR" sz="1600" dirty="0"/>
              <a:t> </a:t>
            </a:r>
            <a:endParaRPr lang="en-GB" sz="1600" dirty="0"/>
          </a:p>
          <a:p>
            <a:pPr lvl="0"/>
            <a:r>
              <a:rPr lang="en-GB" sz="1600" dirty="0"/>
              <a:t>You may change the target language phrases given below </a:t>
            </a:r>
            <a:r>
              <a:rPr lang="en-GB" sz="1600" b="1" dirty="0" smtClean="0"/>
              <a:t>only</a:t>
            </a:r>
            <a:r>
              <a:rPr lang="en-GB" sz="1600" dirty="0" smtClean="0"/>
              <a:t> if </a:t>
            </a:r>
            <a:r>
              <a:rPr lang="en-GB" sz="1600" dirty="0"/>
              <a:t>the candidate’s response makes them inappropriate.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lvl="0"/>
            <a:r>
              <a:rPr lang="en-GB" sz="1600" dirty="0"/>
              <a:t>Remember that</a:t>
            </a:r>
            <a:r>
              <a:rPr lang="en-GB" sz="1600" b="1" dirty="0"/>
              <a:t> </a:t>
            </a:r>
            <a:r>
              <a:rPr lang="en-GB" sz="1600" dirty="0"/>
              <a:t>if you supply key vocabulary, candidates cannot be rewarded for it.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Font typeface="Arial"/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7806</TotalTime>
  <Words>2368</Words>
  <Application>Microsoft Office PowerPoint</Application>
  <PresentationFormat>On-screen Show (4:3)</PresentationFormat>
  <Paragraphs>679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AQA Presentation</vt:lpstr>
      <vt:lpstr>GCSE languages The accredited specification </vt:lpstr>
      <vt:lpstr>Objectives for this presentation</vt:lpstr>
      <vt:lpstr>Structure of new specification</vt:lpstr>
      <vt:lpstr>Paper 1: Listening</vt:lpstr>
      <vt:lpstr>Paper 2: Speaking</vt:lpstr>
      <vt:lpstr>Paper 2: Speaking</vt:lpstr>
      <vt:lpstr>Paper 2: Speaking</vt:lpstr>
      <vt:lpstr>Paper 2: Speaking</vt:lpstr>
      <vt:lpstr>Paper 2: Speaking</vt:lpstr>
      <vt:lpstr>Paper 2: Speaking</vt:lpstr>
      <vt:lpstr>Paper 2: Speaking</vt:lpstr>
      <vt:lpstr>Paper 2: Speaking</vt:lpstr>
      <vt:lpstr>Paper 2: Speaking</vt:lpstr>
      <vt:lpstr>Paper 2: Speaking</vt:lpstr>
      <vt:lpstr>Paper 3: Reading</vt:lpstr>
      <vt:lpstr>Paper 3: Reading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Paper 4: Writing</vt:lpstr>
      <vt:lpstr>Resources</vt:lpstr>
      <vt:lpstr>Resources</vt:lpstr>
      <vt:lpstr>Teacher Support for the new specifications</vt:lpstr>
      <vt:lpstr>PowerPoint Presentation</vt:lpstr>
      <vt:lpstr>Download webinar attachments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Languages the accredited specification</dc:title>
  <dc:creator>AQA</dc:creator>
  <cp:lastPrinted>2015-12-09T16:01:27Z</cp:lastPrinted>
  <dcterms:created xsi:type="dcterms:W3CDTF">2014-10-30T13:19:37Z</dcterms:created>
  <dcterms:modified xsi:type="dcterms:W3CDTF">2019-09-10T09:16:22Z</dcterms:modified>
</cp:coreProperties>
</file>