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6" r:id="rId2"/>
  </p:sldMasterIdLst>
  <p:notesMasterIdLst>
    <p:notesMasterId r:id="rId40"/>
  </p:notesMasterIdLst>
  <p:handoutMasterIdLst>
    <p:handoutMasterId r:id="rId41"/>
  </p:handoutMasterIdLst>
  <p:sldIdLst>
    <p:sldId id="305" r:id="rId3"/>
    <p:sldId id="298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02" r:id="rId13"/>
    <p:sldId id="261" r:id="rId14"/>
    <p:sldId id="282" r:id="rId15"/>
    <p:sldId id="284" r:id="rId16"/>
    <p:sldId id="291" r:id="rId17"/>
    <p:sldId id="292" r:id="rId18"/>
    <p:sldId id="2923" r:id="rId19"/>
    <p:sldId id="2477" r:id="rId20"/>
    <p:sldId id="2924" r:id="rId21"/>
    <p:sldId id="287" r:id="rId22"/>
    <p:sldId id="286" r:id="rId23"/>
    <p:sldId id="2925" r:id="rId24"/>
    <p:sldId id="2926" r:id="rId25"/>
    <p:sldId id="2927" r:id="rId26"/>
    <p:sldId id="2928" r:id="rId27"/>
    <p:sldId id="2930" r:id="rId28"/>
    <p:sldId id="2939" r:id="rId29"/>
    <p:sldId id="2932" r:id="rId30"/>
    <p:sldId id="2529" r:id="rId31"/>
    <p:sldId id="2594" r:id="rId32"/>
    <p:sldId id="2934" r:id="rId33"/>
    <p:sldId id="2935" r:id="rId34"/>
    <p:sldId id="2936" r:id="rId35"/>
    <p:sldId id="2937" r:id="rId36"/>
    <p:sldId id="415" r:id="rId37"/>
    <p:sldId id="280" r:id="rId38"/>
    <p:sldId id="263" r:id="rId39"/>
  </p:sldIdLst>
  <p:sldSz cx="9144000" cy="6858000" type="screen4x3"/>
  <p:notesSz cx="6888163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305"/>
            <p14:sldId id="298"/>
            <p14:sldId id="404"/>
            <p14:sldId id="405"/>
            <p14:sldId id="406"/>
            <p14:sldId id="407"/>
            <p14:sldId id="408"/>
            <p14:sldId id="409"/>
            <p14:sldId id="410"/>
            <p14:sldId id="411"/>
            <p14:sldId id="402"/>
            <p14:sldId id="261"/>
            <p14:sldId id="282"/>
            <p14:sldId id="284"/>
            <p14:sldId id="291"/>
            <p14:sldId id="292"/>
            <p14:sldId id="2923"/>
            <p14:sldId id="2477"/>
            <p14:sldId id="2924"/>
            <p14:sldId id="287"/>
            <p14:sldId id="286"/>
            <p14:sldId id="2925"/>
            <p14:sldId id="2926"/>
            <p14:sldId id="2927"/>
            <p14:sldId id="2928"/>
            <p14:sldId id="2930"/>
            <p14:sldId id="2939"/>
            <p14:sldId id="2932"/>
            <p14:sldId id="2529"/>
            <p14:sldId id="2594"/>
            <p14:sldId id="2934"/>
            <p14:sldId id="2935"/>
            <p14:sldId id="2936"/>
            <p14:sldId id="2937"/>
            <p14:sldId id="415"/>
            <p14:sldId id="280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4225">
          <p15:clr>
            <a:srgbClr val="A4A3A4"/>
          </p15:clr>
        </p15:guide>
        <p15:guide id="3" pos="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aver, Jenny" initials="WJ" lastIdx="94" clrIdx="0"/>
  <p:cmAuthor id="7" name="Bairstow, Rebecca" initials="BR" lastIdx="9" clrIdx="7"/>
  <p:cmAuthor id="1" name="Boothman, Lauren" initials="LB" lastIdx="3" clrIdx="1"/>
  <p:cmAuthor id="8" name="Thornton, Paul" initials="TP" lastIdx="44" clrIdx="8">
    <p:extLst>
      <p:ext uri="{19B8F6BF-5375-455C-9EA6-DF929625EA0E}">
        <p15:presenceInfo xmlns:p15="http://schemas.microsoft.com/office/powerpoint/2012/main" userId="S-1-5-21-1757981266-1078081533-725345543-138370" providerId="AD"/>
      </p:ext>
    </p:extLst>
  </p:cmAuthor>
  <p:cmAuthor id="2" name="Clarke, Julian" initials="CJ" lastIdx="7" clrIdx="2">
    <p:extLst/>
  </p:cmAuthor>
  <p:cmAuthor id="9" name="Harris, Robin" initials="HR" lastIdx="20" clrIdx="9">
    <p:extLst>
      <p:ext uri="{19B8F6BF-5375-455C-9EA6-DF929625EA0E}">
        <p15:presenceInfo xmlns:p15="http://schemas.microsoft.com/office/powerpoint/2012/main" userId="S-1-5-21-1757981266-1078081533-725345543-33310" providerId="AD"/>
      </p:ext>
    </p:extLst>
  </p:cmAuthor>
  <p:cmAuthor id="3" name="Fenton, Joshua" initials="FJ" lastIdx="1" clrIdx="3"/>
  <p:cmAuthor id="10" name="Bywaters, Harry" initials="BH" lastIdx="8" clrIdx="10">
    <p:extLst>
      <p:ext uri="{19B8F6BF-5375-455C-9EA6-DF929625EA0E}">
        <p15:presenceInfo xmlns:p15="http://schemas.microsoft.com/office/powerpoint/2012/main" userId="S-1-5-21-1757981266-1078081533-725345543-138372" providerId="AD"/>
      </p:ext>
    </p:extLst>
  </p:cmAuthor>
  <p:cmAuthor id="4" name="Reece, Elise" initials="RE" lastIdx="2" clrIdx="4">
    <p:extLst/>
  </p:cmAuthor>
  <p:cmAuthor id="11" name="Spurgeon, Ciara" initials="SC" lastIdx="3" clrIdx="11">
    <p:extLst>
      <p:ext uri="{19B8F6BF-5375-455C-9EA6-DF929625EA0E}">
        <p15:presenceInfo xmlns:p15="http://schemas.microsoft.com/office/powerpoint/2012/main" userId="S-1-5-21-1757981266-1078081533-725345543-115800" providerId="AD"/>
      </p:ext>
    </p:extLst>
  </p:cmAuthor>
  <p:cmAuthor id="5" name="Bryant, Jane" initials="BJ" lastIdx="16" clrIdx="5">
    <p:extLst/>
  </p:cmAuthor>
  <p:cmAuthor id="6" name="Taylor, Andrew" initials="TA" lastIdx="17" clrIdx="6">
    <p:extLst>
      <p:ext uri="{19B8F6BF-5375-455C-9EA6-DF929625EA0E}">
        <p15:presenceInfo xmlns:p15="http://schemas.microsoft.com/office/powerpoint/2012/main" userId="S-1-5-21-1757981266-1078081533-725345543-93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AF1"/>
    <a:srgbClr val="412878"/>
    <a:srgbClr val="2F71AC"/>
    <a:srgbClr val="4B4B4B"/>
    <a:srgbClr val="6464A0"/>
    <a:srgbClr val="D2C8E1"/>
    <a:srgbClr val="3273AF"/>
    <a:srgbClr val="783C2D"/>
    <a:srgbClr val="DC7D28"/>
    <a:srgbClr val="325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74083" autoAdjust="0"/>
  </p:normalViewPr>
  <p:slideViewPr>
    <p:cSldViewPr snapToGrid="0" snapToObjects="1" showGuides="1">
      <p:cViewPr varScale="1">
        <p:scale>
          <a:sx n="77" d="100"/>
          <a:sy n="77" d="100"/>
        </p:scale>
        <p:origin x="108" y="834"/>
      </p:cViewPr>
      <p:guideLst>
        <p:guide orient="horz" pos="2160"/>
        <p:guide orient="horz" pos="4225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-3714" y="-108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ADA457E0-B7E6-E24E-BA12-0ABEC3185120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9055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9055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538A8347-8DF1-B348-8F41-6E1345D82D34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2475"/>
            <a:ext cx="5011737" cy="3757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60398"/>
            <a:ext cx="5510530" cy="4509849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9055"/>
            <a:ext cx="2984871" cy="50109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01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6355D0-99CA-4590-B981-177F5FDA056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6/24/2021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A5C70C-4F3D-A24C-BE6B-90E4410CB3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647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6355D0-99CA-4590-B981-177F5FDA056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6/24/2021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A5C70C-4F3D-A24C-BE6B-90E4410CB3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7716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6355D0-99CA-4590-B981-177F5FDA056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6/24/2021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A5C70C-4F3D-A24C-BE6B-90E4410CB3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623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12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02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423D8A-487D-496A-89CE-9619AB7D29C7}" type="datetime1">
              <a:rPr lang="en-US" smtClean="0"/>
              <a:t>6/24/2021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8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27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B0B13A-ACE9-41F4-A109-E0019D0FE670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71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423D8A-487D-496A-89CE-9619AB7D29C7}" type="datetime1">
              <a:rPr lang="en-US" smtClean="0"/>
              <a:t>6/24/2021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23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423D8A-487D-496A-89CE-9619AB7D29C7}" type="datetime1">
              <a:rPr lang="en-US" smtClean="0"/>
              <a:t>6/24/2021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04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28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40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3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53" y="6246646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892053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26720"/>
            <a:ext cx="4114551" cy="968675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2705615"/>
            <a:ext cx="4114551" cy="37831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Presented by</a:t>
            </a:r>
            <a:br>
              <a:rPr lang="en-US" dirty="0"/>
            </a:b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7825042" y="6455753"/>
            <a:ext cx="971126" cy="4022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539750" y="3152188"/>
            <a:ext cx="4114801" cy="338138"/>
          </a:xfrm>
        </p:spPr>
        <p:txBody>
          <a:bodyPr rIns="0"/>
          <a:lstStyle>
            <a:lvl1pPr marL="0" indent="0">
              <a:lnSpc>
                <a:spcPts val="2600"/>
              </a:lnSpc>
              <a:buFontTx/>
              <a:buNone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Date &lt;</a:t>
            </a:r>
            <a:r>
              <a:rPr lang="en-US" dirty="0" err="1"/>
              <a:t>dd</a:t>
            </a:r>
            <a:r>
              <a:rPr lang="en-US" dirty="0"/>
              <a:t>/mm/</a:t>
            </a:r>
            <a:r>
              <a:rPr lang="en-US" dirty="0" err="1"/>
              <a:t>yyyy</a:t>
            </a:r>
            <a:r>
              <a:rPr lang="en-US" dirty="0"/>
              <a:t>&gt;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0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Dar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14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94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urquois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78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77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85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Violet">
    <p:bg>
      <p:bgPr>
        <a:solidFill>
          <a:srgbClr val="646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6464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7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eal">
    <p:bg>
      <p:bgPr>
        <a:solidFill>
          <a:srgbClr val="325F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325F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5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Yellow">
    <p:bg>
      <p:bgPr>
        <a:solidFill>
          <a:srgbClr val="DC7D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DC7D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01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Brick">
    <p:bg>
      <p:bgPr>
        <a:solidFill>
          <a:srgbClr val="783C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783C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6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t in 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Get in touch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3570037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I:\Content and Resources\Events\Templates\Ppt break slide imagery\Get_in_Touch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49" y="1668023"/>
            <a:ext cx="4043301" cy="45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35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76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6993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rge image are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412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582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099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199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22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4756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702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74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80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380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3615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121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2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B4B4B"/>
                </a:solidFill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539999" y="1731712"/>
            <a:ext cx="8045201" cy="44068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46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540000" y="1731600"/>
            <a:ext cx="8046000" cy="4406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1149750" indent="-28575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9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Insert video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6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94324" y="1727199"/>
            <a:ext cx="3190875" cy="4406400"/>
          </a:xfrm>
        </p:spPr>
        <p:txBody>
          <a:bodyPr r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Insert image or graphic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0" y="6611005"/>
            <a:ext cx="3130838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2"/>
          </p:nvPr>
        </p:nvSpPr>
        <p:spPr>
          <a:xfrm>
            <a:off x="540000" y="1731600"/>
            <a:ext cx="4500000" cy="4406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1149750" indent="-28575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5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5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899455"/>
            <a:ext cx="8768155" cy="221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36294"/>
            <a:ext cx="4028825" cy="97295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780867" y="6458400"/>
            <a:ext cx="829733" cy="365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731713"/>
            <a:ext cx="8045200" cy="44068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96202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1" y="6611005"/>
            <a:ext cx="3130838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7" r:id="rId3"/>
    <p:sldLayoutId id="2147483680" r:id="rId4"/>
    <p:sldLayoutId id="2147483667" r:id="rId5"/>
    <p:sldLayoutId id="2147483662" r:id="rId6"/>
    <p:sldLayoutId id="2147483664" r:id="rId7"/>
    <p:sldLayoutId id="2147483681" r:id="rId8"/>
    <p:sldLayoutId id="2147483665" r:id="rId9"/>
    <p:sldLayoutId id="2147483678" r:id="rId10"/>
    <p:sldLayoutId id="2147483669" r:id="rId11"/>
    <p:sldLayoutId id="2147483670" r:id="rId12"/>
    <p:sldLayoutId id="2147483671" r:id="rId13"/>
    <p:sldLayoutId id="2147483672" r:id="rId14"/>
    <p:sldLayoutId id="2147483674" r:id="rId15"/>
    <p:sldLayoutId id="2147483673" r:id="rId16"/>
    <p:sldLayoutId id="2147483675" r:id="rId17"/>
    <p:sldLayoutId id="2147483676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600" b="0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88000" indent="-288000" algn="l" defTabSz="457200" rtl="0" eaLnBrk="1" latinLnBrk="0" hangingPunct="1">
        <a:lnSpc>
          <a:spcPct val="100000"/>
        </a:lnSpc>
        <a:spcBef>
          <a:spcPts val="400"/>
        </a:spcBef>
        <a:buClr>
          <a:srgbClr val="4B4B4B"/>
        </a:buClr>
        <a:buFont typeface="Arial"/>
        <a:buChar char="•"/>
        <a:defRPr sz="1800" kern="1200">
          <a:solidFill>
            <a:srgbClr val="4B4B4B"/>
          </a:solidFill>
          <a:latin typeface="+mn-lt"/>
          <a:ea typeface="+mn-ea"/>
          <a:cs typeface="+mn-cs"/>
        </a:defRPr>
      </a:lvl1pPr>
      <a:lvl2pPr marL="576000" indent="-288000" algn="l" defTabSz="4572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rgbClr val="4B4B4B"/>
          </a:solidFill>
          <a:latin typeface="+mn-lt"/>
          <a:ea typeface="+mn-ea"/>
          <a:cs typeface="+mn-cs"/>
        </a:defRPr>
      </a:lvl2pPr>
      <a:lvl3pPr marL="864000" indent="-288000" algn="l" defTabSz="4572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rgbClr val="4B4B4B"/>
          </a:solidFill>
          <a:latin typeface="+mn-lt"/>
          <a:ea typeface="+mn-ea"/>
          <a:cs typeface="+mn-cs"/>
        </a:defRPr>
      </a:lvl3pPr>
      <a:lvl4pPr marL="1152000" indent="-288000" algn="l" defTabSz="4572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rgbClr val="4B4B4B"/>
          </a:solidFill>
          <a:latin typeface="+mn-lt"/>
          <a:ea typeface="+mn-ea"/>
          <a:cs typeface="+mn-cs"/>
        </a:defRPr>
      </a:lvl4pPr>
      <a:lvl5pPr marL="1440000" indent="-288000" algn="l" defTabSz="4572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rgbClr val="4B4B4B"/>
          </a:solidFill>
          <a:latin typeface="+mn-lt"/>
          <a:ea typeface="+mn-ea"/>
          <a:cs typeface="+mn-cs"/>
        </a:defRPr>
      </a:lvl5pPr>
      <a:lvl6pPr marL="2286000" indent="0" algn="l" defTabSz="457200" rtl="0" eaLnBrk="1" latinLnBrk="0" hangingPunct="1">
        <a:spcBef>
          <a:spcPct val="20000"/>
        </a:spcBef>
        <a:buFont typeface="Arial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95939-B29A-4B1C-9214-A2E5F705DF7E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5D49A-3CF4-4982-A811-890D0C0D4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72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36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0.png"/><Relationship Id="rId11" Type="http://schemas.openxmlformats.org/officeDocument/2006/relationships/image" Target="../media/image48.png"/><Relationship Id="rId5" Type="http://schemas.openxmlformats.org/officeDocument/2006/relationships/image" Target="../media/image37.png"/><Relationship Id="rId10" Type="http://schemas.openxmlformats.org/officeDocument/2006/relationships/image" Target="../media/image47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?subject=A03%20training%20pack&amp;body=Hi,%20I&#8217;ve%20just%20found%20this%20really%20useful%20AO3%20training%20pack%20from%20AQA.%20Download%20your%20copy%20here%20%3e%20https://www.aqa.org.uk/subjects/science/gcse/focus-on-success-science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78B17-D739-4520-9593-B381966E8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2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C910EBC-4B90-4165-A6A4-B091B0E08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sz="2600" dirty="0">
                <a:latin typeface="+mn-lt"/>
              </a:rPr>
              <a:t>Activity 1e: Manipulating expressions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8DFA227-CE8C-49D1-9B45-91CAA8143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sz="1800" dirty="0"/>
              <a:t>he first two examples were not well done, largely because students missed the need to square the coefficient of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</a:p>
          <a:p>
            <a:endParaRPr lang="en-GB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/>
              <a:t>Look at the practice exercise on page </a:t>
            </a:r>
            <a:r>
              <a:rPr lang="en-GB" dirty="0"/>
              <a:t>13</a:t>
            </a:r>
            <a:r>
              <a:rPr lang="en-GB" sz="1800" dirty="0"/>
              <a:t> of the </a:t>
            </a:r>
            <a:r>
              <a:rPr lang="en-GB" sz="1800" i="1" dirty="0"/>
              <a:t>Activities booklet </a:t>
            </a:r>
            <a:r>
              <a:rPr lang="en-GB" sz="1800" dirty="0"/>
              <a:t>and answer the questions provided. </a:t>
            </a:r>
            <a:endParaRPr lang="en-GB" dirty="0"/>
          </a:p>
          <a:p>
            <a:pPr lvl="1"/>
            <a:endParaRPr lang="en-GB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486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2a: Solving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Look at the six exam questions provided as part of this activity (following this slide). </a:t>
            </a: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They show some of the more challenging and novel questions that have been asked on solving quadratic equations</a:t>
            </a: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Within pairs, small groups or as a whole group, discuss the following questions for each of the examples provided:</a:t>
            </a:r>
          </a:p>
          <a:p>
            <a:pPr marL="719138" lvl="2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is good/bad about them?</a:t>
            </a:r>
          </a:p>
          <a:p>
            <a:pPr marL="719138" lvl="2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why might students find them particularly challenging?</a:t>
            </a:r>
          </a:p>
          <a:p>
            <a:pPr marL="719138" lvl="2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aspects of the questions would you want to draw attention to?</a:t>
            </a:r>
          </a:p>
          <a:p>
            <a:pPr marL="719138" lvl="2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how well does your teaching prepare students for each question?</a:t>
            </a:r>
          </a:p>
          <a:p>
            <a:pPr lvl="2"/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Activity 2 is an </a:t>
            </a:r>
            <a:r>
              <a:rPr lang="en-GB" b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oral activity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, but notes pages have been provided to you on page 15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Activities booklet.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82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2a: Solving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/>
              <a:t>Copyright © AQA and its licensors. All rights reserved.</a:t>
            </a:r>
            <a:endParaRPr lang="en-US" noProof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"/>
          <a:stretch/>
        </p:blipFill>
        <p:spPr bwMode="auto">
          <a:xfrm>
            <a:off x="540000" y="1462088"/>
            <a:ext cx="804520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CBDD712-742C-4F35-A5BF-E8FF9E5D8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48" y="3397226"/>
            <a:ext cx="8107551" cy="126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677E2600-66AE-4626-80B1-13197941A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128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Activity 2a: Solving equations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/>
              <a:t>Copyright © AQA and its licensors. All rights reserved.</a:t>
            </a:r>
            <a:endParaRPr lang="en-US" noProof="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2"/>
          <a:stretch/>
        </p:blipFill>
        <p:spPr bwMode="auto">
          <a:xfrm>
            <a:off x="493796" y="1591683"/>
            <a:ext cx="8045200" cy="182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ABBDBFA-2DB8-43BB-AEC4-D8F538C5E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18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2a: Solving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/>
              <a:t>Copyright © AQA and its licensors. All rights reserved.</a:t>
            </a:r>
            <a:endParaRPr lang="en-US" noProof="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1" y="1512317"/>
            <a:ext cx="8207262" cy="394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5B03E86-69DA-4572-B062-EAEDE9CC5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566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2a: Solving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noProof="0"/>
              <a:t>Copyright © AQA and its licensors. All rights reserved.</a:t>
            </a:r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1BCDB42B-CA16-414B-8E65-FF865E2D6C1C}" type="slidenum">
              <a:rPr lang="en-GB" noProof="0" smtClean="0"/>
              <a:pPr lvl="0"/>
              <a:t>15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36" y="1477717"/>
            <a:ext cx="8064896" cy="391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8191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Activity 2a: Solving equations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DB42B-CA16-414B-8E65-FF865E2D6C1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6FB2037-2468-42A2-BF7A-A6AF8A414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622021"/>
            <a:ext cx="8064896" cy="143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487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approach to quadratic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786927"/>
            <a:ext cx="8045200" cy="4406804"/>
          </a:xfrm>
        </p:spPr>
        <p:txBody>
          <a:bodyPr/>
          <a:lstStyle/>
          <a:p>
            <a:r>
              <a:rPr lang="en-GB" dirty="0"/>
              <a:t>A common approach to quadratic equations includes:</a:t>
            </a:r>
          </a:p>
          <a:p>
            <a:pPr marL="620713" lvl="2" indent="-261938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teaching multiplying out of two brackets</a:t>
            </a:r>
          </a:p>
          <a:p>
            <a:pPr marL="620713" lvl="2" indent="-261938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approaching factorising by inspection as the inverse process</a:t>
            </a:r>
          </a:p>
          <a:p>
            <a:pPr marL="620713" lvl="2" indent="-261938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using the zero product property to obtain two solutions</a:t>
            </a:r>
          </a:p>
          <a:p>
            <a:pPr marL="620713" lvl="2" indent="-261938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looking at exceptions as they occur.</a:t>
            </a:r>
          </a:p>
          <a:p>
            <a:pPr lvl="2"/>
            <a:endParaRPr lang="en-GB" dirty="0"/>
          </a:p>
          <a:p>
            <a:r>
              <a:rPr lang="en-GB" dirty="0"/>
              <a:t>A disadvantage is this </a:t>
            </a:r>
            <a:r>
              <a:rPr lang="en-GB" b="1" dirty="0"/>
              <a:t>does not </a:t>
            </a:r>
            <a:r>
              <a:rPr lang="en-GB" dirty="0"/>
              <a:t>build on what students already know about equations.</a:t>
            </a:r>
          </a:p>
          <a:p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720000" lvl="2" indent="0">
              <a:buNone/>
            </a:pPr>
            <a:r>
              <a:rPr lang="en-GB" dirty="0"/>
              <a:t>					</a:t>
            </a: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09387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Solving equations: Linear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94594"/>
              </p:ext>
            </p:extLst>
          </p:nvPr>
        </p:nvGraphicFramePr>
        <p:xfrm>
          <a:off x="6064107" y="1731712"/>
          <a:ext cx="2401320" cy="2872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3" imgW="939600" imgH="1726920" progId="Equation.DSMT4">
                  <p:embed/>
                </p:oleObj>
              </mc:Choice>
              <mc:Fallback>
                <p:oleObj name="Equation" r:id="rId3" imgW="939600" imgH="172692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4107" y="1731712"/>
                        <a:ext cx="2401320" cy="2872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13D17A1-285D-44D8-BEB3-C689606FE609}"/>
              </a:ext>
            </a:extLst>
          </p:cNvPr>
          <p:cNvSpPr txBox="1"/>
          <p:nvPr/>
        </p:nvSpPr>
        <p:spPr>
          <a:xfrm>
            <a:off x="540001" y="1696825"/>
            <a:ext cx="4881086" cy="326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questions on the right show how students become progressively more adept at solving linear equations.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approach can be summed up as ‘always do the same to both sides’ and try to ‘get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dirty="0"/>
              <a:t> on its own.’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the same approach be applied when starting to solve quadratic equations?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B8CA046-EC45-4735-8CC0-418FDF345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601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2b: Solving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Look at the exercises that follow on the next two slides (</a:t>
            </a:r>
            <a:r>
              <a:rPr lang="en-GB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Extending to quadratics</a:t>
            </a: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and </a:t>
            </a:r>
            <a:r>
              <a:rPr lang="en-GB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Perfect squares</a:t>
            </a: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).</a:t>
            </a: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They show a sequence of questions working towards ‘completing the square’ as a solution method.</a:t>
            </a: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Discuss both exercises, keeping in mind the following questions or considerations: </a:t>
            </a:r>
          </a:p>
          <a:p>
            <a:pPr marL="719138" lvl="4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two things you like about each exercise</a:t>
            </a:r>
          </a:p>
          <a:p>
            <a:pPr marL="719138" lvl="4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two things you would change about each exercise</a:t>
            </a:r>
          </a:p>
          <a:p>
            <a:pPr marL="719138" lvl="4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two different explanations you would use in class to describe the relationship between consecutive questions</a:t>
            </a:r>
          </a:p>
          <a:p>
            <a:pPr marL="719138" lvl="4" indent="-36036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would be your next exercise? How would you follow up these two exercises? </a:t>
            </a:r>
          </a:p>
          <a:p>
            <a:pPr lvl="2"/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84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Pre-session activity: Command words</a:t>
            </a:r>
          </a:p>
          <a:p>
            <a:endParaRPr lang="en-GB" dirty="0"/>
          </a:p>
          <a:p>
            <a:r>
              <a:rPr lang="en-GB" dirty="0"/>
              <a:t>Activity 1: Manipulating expressions</a:t>
            </a:r>
          </a:p>
          <a:p>
            <a:endParaRPr lang="en-GB" dirty="0"/>
          </a:p>
          <a:p>
            <a:r>
              <a:rPr lang="en-GB" dirty="0"/>
              <a:t>Activity 2: Solving equations</a:t>
            </a:r>
          </a:p>
          <a:p>
            <a:endParaRPr lang="en-GB" dirty="0"/>
          </a:p>
          <a:p>
            <a:r>
              <a:rPr lang="en-GB" dirty="0"/>
              <a:t>Activity 3: Approaching graphs</a:t>
            </a:r>
          </a:p>
          <a:p>
            <a:endParaRPr lang="en-GB" dirty="0"/>
          </a:p>
          <a:p>
            <a:r>
              <a:rPr lang="en-GB" dirty="0"/>
              <a:t>Activity 4: Next steps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258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Extending to quadratics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459760"/>
              </p:ext>
            </p:extLst>
          </p:nvPr>
        </p:nvGraphicFramePr>
        <p:xfrm>
          <a:off x="540000" y="1731712"/>
          <a:ext cx="2139215" cy="4740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3" imgW="1117440" imgH="2476440" progId="Equation.DSMT4">
                  <p:embed/>
                </p:oleObj>
              </mc:Choice>
              <mc:Fallback>
                <p:oleObj name="Equation" r:id="rId3" imgW="1117440" imgH="247644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0000" y="1731712"/>
                        <a:ext cx="2139215" cy="4740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836666"/>
              </p:ext>
            </p:extLst>
          </p:nvPr>
        </p:nvGraphicFramePr>
        <p:xfrm>
          <a:off x="5522495" y="1731711"/>
          <a:ext cx="2036545" cy="4500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Equation" r:id="rId5" imgW="927000" imgH="2133360" progId="Equation.DSMT4">
                  <p:embed/>
                </p:oleObj>
              </mc:Choice>
              <mc:Fallback>
                <p:oleObj name="Equation" r:id="rId5" imgW="927000" imgH="213336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22495" y="1731711"/>
                        <a:ext cx="2036545" cy="45006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61B55C68-9251-4967-ADE9-8C8D4C69F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2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Perfect squares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193266"/>
              </p:ext>
            </p:extLst>
          </p:nvPr>
        </p:nvGraphicFramePr>
        <p:xfrm>
          <a:off x="540000" y="1731600"/>
          <a:ext cx="2081280" cy="4429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Equation" r:id="rId4" imgW="990360" imgH="2108160" progId="Equation.DSMT4">
                  <p:embed/>
                </p:oleObj>
              </mc:Choice>
              <mc:Fallback>
                <p:oleObj name="Equation" r:id="rId4" imgW="990360" imgH="210816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0000" y="1731600"/>
                        <a:ext cx="2081280" cy="4429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65163"/>
              </p:ext>
            </p:extLst>
          </p:nvPr>
        </p:nvGraphicFramePr>
        <p:xfrm>
          <a:off x="5453380" y="1726442"/>
          <a:ext cx="2270760" cy="4434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Equation" r:id="rId6" imgW="1079280" imgH="2108160" progId="Equation.DSMT4">
                  <p:embed/>
                </p:oleObj>
              </mc:Choice>
              <mc:Fallback>
                <p:oleObj name="Equation" r:id="rId6" imgW="1079280" imgH="210816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53380" y="1726442"/>
                        <a:ext cx="2270760" cy="4434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AC664966-F211-4E29-8EF3-C7293CB74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65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Approaching graphs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786927"/>
            <a:ext cx="8045200" cy="4406804"/>
          </a:xfrm>
        </p:spPr>
        <p:txBody>
          <a:bodyPr/>
          <a:lstStyle/>
          <a:p>
            <a:r>
              <a:rPr lang="en-GB" dirty="0"/>
              <a:t>This section looks at quadratic graphs and, particularly, the links between the equation and graph.</a:t>
            </a:r>
          </a:p>
          <a:p>
            <a:endParaRPr lang="en-GB" dirty="0"/>
          </a:p>
          <a:p>
            <a:r>
              <a:rPr lang="en-GB" dirty="0"/>
              <a:t>These questions are usually late in the paper, of high demand and include the following question types:</a:t>
            </a:r>
          </a:p>
          <a:p>
            <a:pPr marL="644525" lvl="2" indent="-285750">
              <a:buClr>
                <a:srgbClr val="412878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find the turning point from given information</a:t>
            </a:r>
          </a:p>
          <a:p>
            <a:pPr marL="644525" lvl="2" indent="-285750">
              <a:buClr>
                <a:srgbClr val="412878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write down the roots or use the roots to obtain the equation</a:t>
            </a:r>
          </a:p>
          <a:p>
            <a:pPr marL="644525" lvl="2" indent="-285750">
              <a:buClr>
                <a:srgbClr val="412878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/>
              <a:t>understand graphically and algebraically why some equations have no roots, or one root only.</a:t>
            </a:r>
          </a:p>
          <a:p>
            <a:pPr lvl="2"/>
            <a:endParaRPr lang="en-GB" dirty="0"/>
          </a:p>
          <a:p>
            <a:r>
              <a:rPr lang="en-GB" dirty="0"/>
              <a:t>The key skills required here include being able to choose the representation that is most helpful and to move between different representations, both graphical and algebraic.</a:t>
            </a:r>
          </a:p>
          <a:p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720000" lvl="2" indent="0">
              <a:buNone/>
            </a:pPr>
            <a:r>
              <a:rPr lang="en-GB" dirty="0"/>
              <a:t>					</a:t>
            </a: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12600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3a: Approaching graphs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786927"/>
            <a:ext cx="8045200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Please turn to page 17 of the </a:t>
            </a:r>
            <a:r>
              <a:rPr lang="en-GB" i="1" dirty="0"/>
              <a:t>Activities booklet </a:t>
            </a:r>
            <a:r>
              <a:rPr lang="en-GB" dirty="0"/>
              <a:t>and complete Activity 3a.</a:t>
            </a:r>
          </a:p>
          <a:p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720000" lvl="2" indent="0">
              <a:buNone/>
            </a:pPr>
            <a:r>
              <a:rPr lang="en-GB" dirty="0"/>
              <a:t>					</a:t>
            </a: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  <a:p>
            <a:pPr marL="534988" lvl="1" indent="0">
              <a:buClr>
                <a:srgbClr val="6D51A1"/>
              </a:buClr>
              <a:buSzPct val="60000"/>
              <a:buNone/>
            </a:pP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3703228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F694-B984-44E3-9F98-2A95437DF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Approaching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3F24E-EB1D-4A09-A354-BB580073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Fluency in understanding and using the links between graph and different forms of the equation can be built up through ‘intelligent practice’ using a graph drawing package such as Desmos.</a:t>
            </a:r>
          </a:p>
          <a:p>
            <a:endParaRPr lang="en-GB" dirty="0"/>
          </a:p>
          <a:p>
            <a:r>
              <a:rPr lang="en-GB" dirty="0"/>
              <a:t>Students can change one thing in their equation and observe the effect immediately. </a:t>
            </a:r>
          </a:p>
          <a:p>
            <a:endParaRPr lang="en-GB" dirty="0"/>
          </a:p>
          <a:p>
            <a:r>
              <a:rPr lang="en-GB" dirty="0"/>
              <a:t>Understanding how the three different representations of the equation of a curve each highlight different aspects of the curve, and then being able to move fluently between them is challenging, but valuable, especially for students who are moving on to A-level study.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0296E-34E0-4B8F-88F9-D25CF9241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A33B0-C4E1-4FB9-B90D-80BAFA2862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2020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635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3b: Fill in the gaps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This activity requires you to work through a series of ‘fill in the gaps’ activities for quadratic graphs.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first activity is teacher-led with a worked example and a very similar question for students to complete.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second and third are tables which we will progress and complete together. 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83F261-C3AF-4B12-B84E-7F6DB990F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95" y="5119389"/>
            <a:ext cx="1669041" cy="9144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3F2E06-9B37-4091-A7BA-29D335304AD5}"/>
              </a:ext>
            </a:extLst>
          </p:cNvPr>
          <p:cNvSpPr txBox="1">
            <a:spLocks/>
          </p:cNvSpPr>
          <p:nvPr/>
        </p:nvSpPr>
        <p:spPr>
          <a:xfrm>
            <a:off x="1047674" y="4225859"/>
            <a:ext cx="1669041" cy="74260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Silent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Teacher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0734A2-AAB5-4796-96DA-3A5C0C7D52A0}"/>
              </a:ext>
            </a:extLst>
          </p:cNvPr>
          <p:cNvSpPr txBox="1">
            <a:spLocks/>
          </p:cNvSpPr>
          <p:nvPr/>
        </p:nvSpPr>
        <p:spPr>
          <a:xfrm>
            <a:off x="2882394" y="4400433"/>
            <a:ext cx="1606767" cy="39346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Narration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DC7726E-D724-48A8-9471-2C3E5F837E6B}"/>
              </a:ext>
            </a:extLst>
          </p:cNvPr>
          <p:cNvSpPr txBox="1">
            <a:spLocks/>
          </p:cNvSpPr>
          <p:nvPr/>
        </p:nvSpPr>
        <p:spPr>
          <a:xfrm>
            <a:off x="4654839" y="4400433"/>
            <a:ext cx="1527382" cy="39346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Your Turn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D0012D-6B2F-4F1A-9E28-2347D7C1C5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40" y="5115754"/>
            <a:ext cx="1669040" cy="914400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14984E-7765-44EF-9433-D2DEF0E07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387" y="5123024"/>
            <a:ext cx="1575489" cy="9144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9769C5F-2A43-4715-A978-985AD0630D76}"/>
              </a:ext>
            </a:extLst>
          </p:cNvPr>
          <p:cNvSpPr txBox="1">
            <a:spLocks/>
          </p:cNvSpPr>
          <p:nvPr/>
        </p:nvSpPr>
        <p:spPr>
          <a:xfrm>
            <a:off x="6302828" y="4204049"/>
            <a:ext cx="1575488" cy="78622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Intelligent </a:t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ea typeface="+mj-ea"/>
                <a:cs typeface="+mj-cs"/>
              </a:rPr>
              <a:t>Practice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CB625BC-880B-439B-87FC-3C98CDEDAC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27" y="5115754"/>
            <a:ext cx="1575489" cy="92167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3475EE38-3F6F-4214-9992-CFB6DF341EDC}"/>
              </a:ext>
            </a:extLst>
          </p:cNvPr>
          <p:cNvSpPr txBox="1">
            <a:spLocks/>
          </p:cNvSpPr>
          <p:nvPr/>
        </p:nvSpPr>
        <p:spPr>
          <a:xfrm>
            <a:off x="5203130" y="5832813"/>
            <a:ext cx="3624870" cy="4311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Craig Barton @</a:t>
            </a:r>
            <a:r>
              <a:rPr kumimoji="0" lang="en-GB" sz="1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mrbartonmaths</a:t>
            </a:r>
            <a:endParaRPr kumimoji="0" lang="en-GB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61966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3b: Fill in the gaps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following slide, work through the first exercise in pairs, small groups or individually.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to page 19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booklet 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complete the Activity 3b. </a:t>
            </a:r>
          </a:p>
          <a:p>
            <a:pPr lvl="1"/>
            <a:endParaRPr lang="en-GB" dirty="0">
              <a:solidFill>
                <a:srgbClr val="4B4B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04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1B33E0-5E49-445F-89CB-509A952AEE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59AF2-80C8-41AF-873E-DC6C85C34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A09999D-97F8-4899-861C-6609456C1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196687"/>
              </p:ext>
            </p:extLst>
          </p:nvPr>
        </p:nvGraphicFramePr>
        <p:xfrm>
          <a:off x="542471" y="372140"/>
          <a:ext cx="8045450" cy="6067299"/>
        </p:xfrm>
        <a:graphic>
          <a:graphicData uri="http://schemas.openxmlformats.org/drawingml/2006/table">
            <a:tbl>
              <a:tblPr firstRow="1" firstCol="1" bandRow="1"/>
              <a:tblGrid>
                <a:gridCol w="4022725">
                  <a:extLst>
                    <a:ext uri="{9D8B030D-6E8A-4147-A177-3AD203B41FA5}">
                      <a16:colId xmlns:a16="http://schemas.microsoft.com/office/drawing/2014/main" val="580705218"/>
                    </a:ext>
                  </a:extLst>
                </a:gridCol>
                <a:gridCol w="4022725">
                  <a:extLst>
                    <a:ext uri="{9D8B030D-6E8A-4147-A177-3AD203B41FA5}">
                      <a16:colId xmlns:a16="http://schemas.microsoft.com/office/drawing/2014/main" val="1143062754"/>
                    </a:ext>
                  </a:extLst>
                </a:gridCol>
              </a:tblGrid>
              <a:tr h="3584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Worked example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Your turn  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343710"/>
                  </a:ext>
                </a:extLst>
              </a:tr>
              <a:tr h="5453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 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554112"/>
                  </a:ext>
                </a:extLst>
              </a:tr>
              <a:tr h="105466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Factorise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Factorise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8661632"/>
                  </a:ext>
                </a:extLst>
              </a:tr>
              <a:tr h="105466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Complete the square: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 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Complete the square: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 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054522"/>
                  </a:ext>
                </a:extLst>
              </a:tr>
              <a:tr h="105466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Intercepts: 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Intercepts: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0430593"/>
                  </a:ext>
                </a:extLst>
              </a:tr>
              <a:tr h="105466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Turning point: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Turning point: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3102733"/>
                  </a:ext>
                </a:extLst>
              </a:tr>
              <a:tr h="64640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Sketch: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</a:rPr>
                        <a:t>Sketch: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90308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980EE2E-51F2-4322-A576-F12B70427EAB}"/>
                  </a:ext>
                </a:extLst>
              </p:cNvPr>
              <p:cNvSpPr/>
              <p:nvPr/>
            </p:nvSpPr>
            <p:spPr>
              <a:xfrm>
                <a:off x="1524001" y="823164"/>
                <a:ext cx="15475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+2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𝑥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−15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980EE2E-51F2-4322-A576-F12B70427E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823164"/>
                <a:ext cx="154754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F1531DA-70F8-4339-A1C5-C61A80462C4F}"/>
                  </a:ext>
                </a:extLst>
              </p:cNvPr>
              <p:cNvSpPr/>
              <p:nvPr/>
            </p:nvSpPr>
            <p:spPr>
              <a:xfrm>
                <a:off x="5922020" y="823164"/>
                <a:ext cx="15475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+2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𝑥</m:t>
                      </m:r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−24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F1531DA-70F8-4339-A1C5-C61A80462C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020" y="823164"/>
                <a:ext cx="154754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1254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3b: Fill in the gaps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3CFE59C1-0678-4E02-9587-D7130AE99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next two activities include two tables with which we will reveal answers and remove boxes based on your suggestions.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tables have been developed by Craig Barton. 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to page 20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booklet to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complete Exercise 2 for the table on slide 29 and Exercise 3 for the table on slide 30.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846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1191B-D1AC-4CBD-BAF4-E5FE0159B1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6279299"/>
                  </p:ext>
                </p:extLst>
              </p:nvPr>
            </p:nvGraphicFramePr>
            <p:xfrm>
              <a:off x="234158" y="0"/>
              <a:ext cx="8861407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901">
                      <a:extLst>
                        <a:ext uri="{9D8B030D-6E8A-4147-A177-3AD203B41FA5}">
                          <a16:colId xmlns:a16="http://schemas.microsoft.com/office/drawing/2014/main" val="124450395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3770168029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99652546"/>
                        </a:ext>
                      </a:extLst>
                    </a:gridCol>
                    <a:gridCol w="874805">
                      <a:extLst>
                        <a:ext uri="{9D8B030D-6E8A-4147-A177-3AD203B41FA5}">
                          <a16:colId xmlns:a16="http://schemas.microsoft.com/office/drawing/2014/main" val="3928200076"/>
                        </a:ext>
                      </a:extLst>
                    </a:gridCol>
                    <a:gridCol w="896645">
                      <a:extLst>
                        <a:ext uri="{9D8B030D-6E8A-4147-A177-3AD203B41FA5}">
                          <a16:colId xmlns:a16="http://schemas.microsoft.com/office/drawing/2014/main" val="3989290834"/>
                        </a:ext>
                      </a:extLst>
                    </a:gridCol>
                    <a:gridCol w="1182353">
                      <a:extLst>
                        <a:ext uri="{9D8B030D-6E8A-4147-A177-3AD203B41FA5}">
                          <a16:colId xmlns:a16="http://schemas.microsoft.com/office/drawing/2014/main" val="1712485028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67019849"/>
                        </a:ext>
                      </a:extLst>
                    </a:gridCol>
                  </a:tblGrid>
                  <a:tr h="5592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𝒃𝒙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oMath>
                            </m:oMathPara>
                          </a14:m>
                          <a:endParaRPr lang="en-GB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)(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oMath>
                            </m:oMathPara>
                          </a14:m>
                          <a:endParaRPr lang="en-GB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oMath>
                          </a14:m>
                          <a:r>
                            <a:rPr lang="en-GB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1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intercepts</a:t>
                          </a:r>
                          <a:endParaRPr lang="en-GB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lang="en-GB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intercept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Turning point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Sketch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768099123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+1)(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−3)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(−1,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(3, 0)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−3)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(1, 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259070746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−1)(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+3)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+1)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(1, 0)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−3)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(−1, 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01576169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−1)(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+2)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− 9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(1, 0)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(−5,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(−2, −9)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79433302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−8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−2)(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+1)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− 9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(2, 0)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−8)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(−1, −9)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5047218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+6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+8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+2)(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+3)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− 1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(−2,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(0, 8)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−1)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132647321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−16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−4)(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−16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−16)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−16)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421664903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−2)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(2, 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5874863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1191B-D1AC-4CBD-BAF4-E5FE0159B1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6279299"/>
                  </p:ext>
                </p:extLst>
              </p:nvPr>
            </p:nvGraphicFramePr>
            <p:xfrm>
              <a:off x="234158" y="0"/>
              <a:ext cx="8861407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901">
                      <a:extLst>
                        <a:ext uri="{9D8B030D-6E8A-4147-A177-3AD203B41FA5}">
                          <a16:colId xmlns:a16="http://schemas.microsoft.com/office/drawing/2014/main" val="124450395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3770168029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99652546"/>
                        </a:ext>
                      </a:extLst>
                    </a:gridCol>
                    <a:gridCol w="874805">
                      <a:extLst>
                        <a:ext uri="{9D8B030D-6E8A-4147-A177-3AD203B41FA5}">
                          <a16:colId xmlns:a16="http://schemas.microsoft.com/office/drawing/2014/main" val="3928200076"/>
                        </a:ext>
                      </a:extLst>
                    </a:gridCol>
                    <a:gridCol w="896645">
                      <a:extLst>
                        <a:ext uri="{9D8B030D-6E8A-4147-A177-3AD203B41FA5}">
                          <a16:colId xmlns:a16="http://schemas.microsoft.com/office/drawing/2014/main" val="3989290834"/>
                        </a:ext>
                      </a:extLst>
                    </a:gridCol>
                    <a:gridCol w="1182353">
                      <a:extLst>
                        <a:ext uri="{9D8B030D-6E8A-4147-A177-3AD203B41FA5}">
                          <a16:colId xmlns:a16="http://schemas.microsoft.com/office/drawing/2014/main" val="1712485028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67019849"/>
                        </a:ext>
                      </a:extLst>
                    </a:gridCol>
                  </a:tblGrid>
                  <a:tr h="5592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2174" r="-502893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2174" r="-400823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2174" r="-302479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2174" r="-408333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2174" r="-300000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Turning point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Sketch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768099123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63946" r="-502893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63946" r="-400823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63946" r="-302479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63946" r="-408333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63946" r="-300000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63946" r="-126154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259070746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162838" r="-502893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162838" r="-400823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162838" r="-302479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162838" r="-408333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162838" r="-300000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162838" r="-126154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01576169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262838" r="-502893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262838" r="-400823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262838" r="-302479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262838" r="-408333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262838" r="-300000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262838" r="-126154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79433302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365306" r="-502893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365306" r="-400823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365306" r="-302479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365306" r="-408333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365306" r="-300000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365306" r="-126154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5047218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462162" r="-502893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462162" r="-400823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462162" r="-302479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462162" r="-408333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462162" r="-300000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462162" r="-126154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132647321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565986" r="-502893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565986" r="-400823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565986" r="-302479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565986" r="-408333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565986" r="-300000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565986" r="-126154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421664903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661486" r="-502893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661486" r="-400823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661486" r="-302479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5556" t="-661486" r="-408333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93197" t="-661486" r="-300000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22564" t="-661486" r="-126154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587486340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F158CED-9517-44D1-B7C5-37CA3DF978CB}"/>
              </a:ext>
            </a:extLst>
          </p:cNvPr>
          <p:cNvCxnSpPr>
            <a:cxnSpLocks/>
          </p:cNvCxnSpPr>
          <p:nvPr/>
        </p:nvCxnSpPr>
        <p:spPr>
          <a:xfrm flipV="1">
            <a:off x="8368887" y="666119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ED7A791-50D8-43DC-8725-E54C74639C3C}"/>
              </a:ext>
            </a:extLst>
          </p:cNvPr>
          <p:cNvCxnSpPr>
            <a:cxnSpLocks/>
          </p:cNvCxnSpPr>
          <p:nvPr/>
        </p:nvCxnSpPr>
        <p:spPr>
          <a:xfrm>
            <a:off x="7884436" y="1071845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3F2B33C-BD53-4350-AA46-C1073E581ED2}"/>
              </a:ext>
            </a:extLst>
          </p:cNvPr>
          <p:cNvSpPr/>
          <p:nvPr/>
        </p:nvSpPr>
        <p:spPr>
          <a:xfrm>
            <a:off x="8175107" y="884014"/>
            <a:ext cx="514729" cy="375661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6C56812-BFDF-4EF4-9A40-CD49F00CFD9A}"/>
                  </a:ext>
                </a:extLst>
              </p:cNvPr>
              <p:cNvSpPr txBox="1"/>
              <p:nvPr/>
            </p:nvSpPr>
            <p:spPr>
              <a:xfrm>
                <a:off x="8038050" y="1032484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6C56812-BFDF-4EF4-9A40-CD49F00CF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8050" y="1032484"/>
                <a:ext cx="243656" cy="184666"/>
              </a:xfrm>
              <a:prstGeom prst="rect">
                <a:avLst/>
              </a:prstGeom>
              <a:blipFill>
                <a:blip r:embed="rId3"/>
                <a:stretch>
                  <a:fillRect l="-2500" r="-15000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5653C7-C4A3-42E0-A13E-BD01ED7EE909}"/>
                  </a:ext>
                </a:extLst>
              </p:cNvPr>
              <p:cNvSpPr txBox="1"/>
              <p:nvPr/>
            </p:nvSpPr>
            <p:spPr>
              <a:xfrm>
                <a:off x="8563198" y="1075009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5653C7-C4A3-42E0-A13E-BD01ED7EE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198" y="1075009"/>
                <a:ext cx="128240" cy="184666"/>
              </a:xfrm>
              <a:prstGeom prst="rect">
                <a:avLst/>
              </a:prstGeom>
              <a:blipFill>
                <a:blip r:embed="rId4"/>
                <a:stretch>
                  <a:fillRect l="-23810" r="-28571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D6CD72-0093-4096-8D64-74CE5230E76E}"/>
                  </a:ext>
                </a:extLst>
              </p:cNvPr>
              <p:cNvSpPr txBox="1"/>
              <p:nvPr/>
            </p:nvSpPr>
            <p:spPr>
              <a:xfrm>
                <a:off x="8190450" y="1184884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D6CD72-0093-4096-8D64-74CE5230E7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450" y="1184884"/>
                <a:ext cx="243656" cy="184666"/>
              </a:xfrm>
              <a:prstGeom prst="rect">
                <a:avLst/>
              </a:prstGeom>
              <a:blipFill>
                <a:blip r:embed="rId5"/>
                <a:stretch>
                  <a:fillRect l="-2500" r="-15000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151ED0-D13B-4508-B23E-284F3F29113A}"/>
              </a:ext>
            </a:extLst>
          </p:cNvPr>
          <p:cNvCxnSpPr>
            <a:cxnSpLocks/>
          </p:cNvCxnSpPr>
          <p:nvPr/>
        </p:nvCxnSpPr>
        <p:spPr>
          <a:xfrm flipV="1">
            <a:off x="8368887" y="154955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475A9C-AC52-4F30-9610-FCABE005F989}"/>
              </a:ext>
            </a:extLst>
          </p:cNvPr>
          <p:cNvCxnSpPr>
            <a:cxnSpLocks/>
          </p:cNvCxnSpPr>
          <p:nvPr/>
        </p:nvCxnSpPr>
        <p:spPr>
          <a:xfrm>
            <a:off x="7884436" y="195528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86613F-6731-4B89-AC19-8161F4E3BAE7}"/>
              </a:ext>
            </a:extLst>
          </p:cNvPr>
          <p:cNvSpPr/>
          <p:nvPr/>
        </p:nvSpPr>
        <p:spPr>
          <a:xfrm>
            <a:off x="8011603" y="1767449"/>
            <a:ext cx="514729" cy="375661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2F3CA8-3791-46E1-9E52-44E3D93D87C7}"/>
                  </a:ext>
                </a:extLst>
              </p:cNvPr>
              <p:cNvSpPr txBox="1"/>
              <p:nvPr/>
            </p:nvSpPr>
            <p:spPr>
              <a:xfrm>
                <a:off x="7854568" y="1952118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2F3CA8-3791-46E1-9E52-44E3D93D8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568" y="1952118"/>
                <a:ext cx="243656" cy="184666"/>
              </a:xfrm>
              <a:prstGeom prst="rect">
                <a:avLst/>
              </a:prstGeom>
              <a:blipFill>
                <a:blip r:embed="rId6"/>
                <a:stretch>
                  <a:fillRect r="-15000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561FE6-CCF7-4231-A76B-972DE4345799}"/>
                  </a:ext>
                </a:extLst>
              </p:cNvPr>
              <p:cNvSpPr txBox="1"/>
              <p:nvPr/>
            </p:nvSpPr>
            <p:spPr>
              <a:xfrm>
                <a:off x="8488303" y="1958443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561FE6-CCF7-4231-A76B-972DE4345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303" y="1958443"/>
                <a:ext cx="128240" cy="184666"/>
              </a:xfrm>
              <a:prstGeom prst="rect">
                <a:avLst/>
              </a:prstGeom>
              <a:blipFill>
                <a:blip r:embed="rId7"/>
                <a:stretch>
                  <a:fillRect l="-23810" r="-28571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D398AB-8472-495A-8B15-F56AD2C18BD7}"/>
                  </a:ext>
                </a:extLst>
              </p:cNvPr>
              <p:cNvSpPr txBox="1"/>
              <p:nvPr/>
            </p:nvSpPr>
            <p:spPr>
              <a:xfrm>
                <a:off x="8190450" y="2068319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D398AB-8472-495A-8B15-F56AD2C18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450" y="2068319"/>
                <a:ext cx="243656" cy="184666"/>
              </a:xfrm>
              <a:prstGeom prst="rect">
                <a:avLst/>
              </a:prstGeom>
              <a:blipFill>
                <a:blip r:embed="rId5"/>
                <a:stretch>
                  <a:fillRect l="-2500" r="-15000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62CFB2-1FC8-4DD8-9B04-ADF3AAFFBB3B}"/>
              </a:ext>
            </a:extLst>
          </p:cNvPr>
          <p:cNvCxnSpPr>
            <a:cxnSpLocks/>
          </p:cNvCxnSpPr>
          <p:nvPr/>
        </p:nvCxnSpPr>
        <p:spPr>
          <a:xfrm flipV="1">
            <a:off x="8395403" y="2422571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BDA744-614E-41E1-8737-965353EEC53D}"/>
              </a:ext>
            </a:extLst>
          </p:cNvPr>
          <p:cNvCxnSpPr>
            <a:cxnSpLocks/>
          </p:cNvCxnSpPr>
          <p:nvPr/>
        </p:nvCxnSpPr>
        <p:spPr>
          <a:xfrm>
            <a:off x="7910952" y="2828297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65072C4-2CCB-495D-B72B-4205773865C1}"/>
              </a:ext>
            </a:extLst>
          </p:cNvPr>
          <p:cNvSpPr/>
          <p:nvPr/>
        </p:nvSpPr>
        <p:spPr>
          <a:xfrm>
            <a:off x="7910953" y="2650884"/>
            <a:ext cx="641896" cy="365243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3E8D3BF-91D9-4EB4-889B-B013025154A8}"/>
                  </a:ext>
                </a:extLst>
              </p:cNvPr>
              <p:cNvSpPr txBox="1"/>
              <p:nvPr/>
            </p:nvSpPr>
            <p:spPr>
              <a:xfrm>
                <a:off x="7774284" y="2842649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3E8D3BF-91D9-4EB4-889B-B01302515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4284" y="2842649"/>
                <a:ext cx="243656" cy="184666"/>
              </a:xfrm>
              <a:prstGeom prst="rect">
                <a:avLst/>
              </a:prstGeom>
              <a:blipFill>
                <a:blip r:embed="rId8"/>
                <a:stretch>
                  <a:fillRect r="-17500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3980C48-6708-4D66-AB2F-7B13772F0173}"/>
                  </a:ext>
                </a:extLst>
              </p:cNvPr>
              <p:cNvSpPr txBox="1"/>
              <p:nvPr/>
            </p:nvSpPr>
            <p:spPr>
              <a:xfrm>
                <a:off x="8514819" y="2831460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3980C48-6708-4D66-AB2F-7B13772F0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4819" y="2831460"/>
                <a:ext cx="128240" cy="184666"/>
              </a:xfrm>
              <a:prstGeom prst="rect">
                <a:avLst/>
              </a:prstGeom>
              <a:blipFill>
                <a:blip r:embed="rId9"/>
                <a:stretch>
                  <a:fillRect l="-23810" r="-28571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1FC787C-3A91-43DE-8BC2-6869E3323544}"/>
                  </a:ext>
                </a:extLst>
              </p:cNvPr>
              <p:cNvSpPr txBox="1"/>
              <p:nvPr/>
            </p:nvSpPr>
            <p:spPr>
              <a:xfrm>
                <a:off x="8216966" y="2941336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1FC787C-3A91-43DE-8BC2-6869E3323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6966" y="2941336"/>
                <a:ext cx="243656" cy="184666"/>
              </a:xfrm>
              <a:prstGeom prst="rect">
                <a:avLst/>
              </a:prstGeom>
              <a:blipFill>
                <a:blip r:embed="rId10"/>
                <a:stretch>
                  <a:fillRect l="-2500"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5407F35-DAD6-4412-84E6-7C8D8F42381A}"/>
              </a:ext>
            </a:extLst>
          </p:cNvPr>
          <p:cNvCxnSpPr>
            <a:cxnSpLocks/>
          </p:cNvCxnSpPr>
          <p:nvPr/>
        </p:nvCxnSpPr>
        <p:spPr>
          <a:xfrm flipV="1">
            <a:off x="8395403" y="328367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BD4F0F4-29F7-4B55-84DD-26BAE35F6321}"/>
              </a:ext>
            </a:extLst>
          </p:cNvPr>
          <p:cNvCxnSpPr>
            <a:cxnSpLocks/>
          </p:cNvCxnSpPr>
          <p:nvPr/>
        </p:nvCxnSpPr>
        <p:spPr>
          <a:xfrm>
            <a:off x="7910952" y="368940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FED4D31-0D7F-42CF-BB6E-225AA2098736}"/>
              </a:ext>
            </a:extLst>
          </p:cNvPr>
          <p:cNvSpPr/>
          <p:nvPr/>
        </p:nvSpPr>
        <p:spPr>
          <a:xfrm>
            <a:off x="8007839" y="3511986"/>
            <a:ext cx="641896" cy="365243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C8D72C4-1597-4BFB-A82F-7494A0D647D8}"/>
                  </a:ext>
                </a:extLst>
              </p:cNvPr>
              <p:cNvSpPr txBox="1"/>
              <p:nvPr/>
            </p:nvSpPr>
            <p:spPr>
              <a:xfrm>
                <a:off x="7903364" y="3697805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C8D72C4-1597-4BFB-A82F-7494A0D64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64" y="3697805"/>
                <a:ext cx="243656" cy="184666"/>
              </a:xfrm>
              <a:prstGeom prst="rect">
                <a:avLst/>
              </a:prstGeom>
              <a:blipFill>
                <a:blip r:embed="rId11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89F459-5E44-4904-8FE2-589675C55A99}"/>
                  </a:ext>
                </a:extLst>
              </p:cNvPr>
              <p:cNvSpPr txBox="1"/>
              <p:nvPr/>
            </p:nvSpPr>
            <p:spPr>
              <a:xfrm>
                <a:off x="8608528" y="3699739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89F459-5E44-4904-8FE2-589675C55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8528" y="3699739"/>
                <a:ext cx="128240" cy="184666"/>
              </a:xfrm>
              <a:prstGeom prst="rect">
                <a:avLst/>
              </a:prstGeom>
              <a:blipFill>
                <a:blip r:embed="rId12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6ECCA9-2BA6-4FED-9999-A6F328AB3BDE}"/>
                  </a:ext>
                </a:extLst>
              </p:cNvPr>
              <p:cNvSpPr txBox="1"/>
              <p:nvPr/>
            </p:nvSpPr>
            <p:spPr>
              <a:xfrm>
                <a:off x="8241717" y="3863213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6ECCA9-2BA6-4FED-9999-A6F328AB3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717" y="3863213"/>
                <a:ext cx="243656" cy="184666"/>
              </a:xfrm>
              <a:prstGeom prst="rect">
                <a:avLst/>
              </a:prstGeom>
              <a:blipFill>
                <a:blip r:embed="rId13"/>
                <a:stretch>
                  <a:fillRect l="-2500"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460A26F-12A2-437F-BB83-8DC60622FC30}"/>
              </a:ext>
            </a:extLst>
          </p:cNvPr>
          <p:cNvCxnSpPr>
            <a:cxnSpLocks/>
          </p:cNvCxnSpPr>
          <p:nvPr/>
        </p:nvCxnSpPr>
        <p:spPr>
          <a:xfrm flipV="1">
            <a:off x="8390879" y="417039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7124A05-5490-4D7A-B148-F8FD9F4DCEBB}"/>
              </a:ext>
            </a:extLst>
          </p:cNvPr>
          <p:cNvCxnSpPr>
            <a:cxnSpLocks/>
          </p:cNvCxnSpPr>
          <p:nvPr/>
        </p:nvCxnSpPr>
        <p:spPr>
          <a:xfrm>
            <a:off x="7906428" y="457612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84A8DD5-F63C-4371-B1FC-F8618FF0E3CF}"/>
              </a:ext>
            </a:extLst>
          </p:cNvPr>
          <p:cNvSpPr/>
          <p:nvPr/>
        </p:nvSpPr>
        <p:spPr>
          <a:xfrm>
            <a:off x="7979091" y="4263214"/>
            <a:ext cx="449289" cy="500736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824AD37-A1F7-47A7-8E7C-13122976918A}"/>
                  </a:ext>
                </a:extLst>
              </p:cNvPr>
              <p:cNvSpPr txBox="1"/>
              <p:nvPr/>
            </p:nvSpPr>
            <p:spPr>
              <a:xfrm>
                <a:off x="7898840" y="4584525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824AD37-A1F7-47A7-8E7C-131229769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8840" y="4584525"/>
                <a:ext cx="243656" cy="184666"/>
              </a:xfrm>
              <a:prstGeom prst="rect">
                <a:avLst/>
              </a:prstGeom>
              <a:blipFill>
                <a:blip r:embed="rId14"/>
                <a:stretch>
                  <a:fillRect l="-2500"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D4894C-BE04-42AA-BCAC-B6D1649C2B65}"/>
                  </a:ext>
                </a:extLst>
              </p:cNvPr>
              <p:cNvSpPr txBox="1"/>
              <p:nvPr/>
            </p:nvSpPr>
            <p:spPr>
              <a:xfrm>
                <a:off x="8280463" y="4581387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D4894C-BE04-42AA-BCAC-B6D1649C2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463" y="4581387"/>
                <a:ext cx="243656" cy="184666"/>
              </a:xfrm>
              <a:prstGeom prst="rect">
                <a:avLst/>
              </a:prstGeom>
              <a:blipFill>
                <a:blip r:embed="rId15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2B86C1D-09EC-43D9-8278-8C470F54DE6D}"/>
                  </a:ext>
                </a:extLst>
              </p:cNvPr>
              <p:cNvSpPr txBox="1"/>
              <p:nvPr/>
            </p:nvSpPr>
            <p:spPr>
              <a:xfrm>
                <a:off x="8268674" y="4290055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2B86C1D-09EC-43D9-8278-8C470F54D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674" y="4290055"/>
                <a:ext cx="128240" cy="184666"/>
              </a:xfrm>
              <a:prstGeom prst="rect">
                <a:avLst/>
              </a:prstGeom>
              <a:blipFill>
                <a:blip r:embed="rId16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B77A812-7D52-4E83-879A-13E82E854DCF}"/>
              </a:ext>
            </a:extLst>
          </p:cNvPr>
          <p:cNvCxnSpPr>
            <a:cxnSpLocks/>
          </p:cNvCxnSpPr>
          <p:nvPr/>
        </p:nvCxnSpPr>
        <p:spPr>
          <a:xfrm flipV="1">
            <a:off x="8370652" y="5037229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1C76B6D-FFAF-4CBF-BCD1-6D955BDB78EC}"/>
              </a:ext>
            </a:extLst>
          </p:cNvPr>
          <p:cNvCxnSpPr>
            <a:cxnSpLocks/>
          </p:cNvCxnSpPr>
          <p:nvPr/>
        </p:nvCxnSpPr>
        <p:spPr>
          <a:xfrm>
            <a:off x="7886201" y="5442955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670F188-1304-4F93-9848-DD26A70A3C4F}"/>
              </a:ext>
            </a:extLst>
          </p:cNvPr>
          <p:cNvSpPr/>
          <p:nvPr/>
        </p:nvSpPr>
        <p:spPr>
          <a:xfrm>
            <a:off x="8031536" y="5265541"/>
            <a:ext cx="641896" cy="365243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0059F74-DE00-4FE1-A0CC-252E7B20BA93}"/>
                  </a:ext>
                </a:extLst>
              </p:cNvPr>
              <p:cNvSpPr txBox="1"/>
              <p:nvPr/>
            </p:nvSpPr>
            <p:spPr>
              <a:xfrm>
                <a:off x="7878613" y="5451360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0059F74-DE00-4FE1-A0CC-252E7B20BA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613" y="5451360"/>
                <a:ext cx="243656" cy="184666"/>
              </a:xfrm>
              <a:prstGeom prst="rect">
                <a:avLst/>
              </a:prstGeom>
              <a:blipFill>
                <a:blip r:embed="rId17"/>
                <a:stretch>
                  <a:fillRect r="-15000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CB023A5-EFA3-41E8-90CB-7BF903E0E090}"/>
                  </a:ext>
                </a:extLst>
              </p:cNvPr>
              <p:cNvSpPr txBox="1"/>
              <p:nvPr/>
            </p:nvSpPr>
            <p:spPr>
              <a:xfrm>
                <a:off x="8583777" y="5453294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CB023A5-EFA3-41E8-90CB-7BF903E0E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3777" y="5453294"/>
                <a:ext cx="128240" cy="184666"/>
              </a:xfrm>
              <a:prstGeom prst="rect">
                <a:avLst/>
              </a:prstGeom>
              <a:blipFill>
                <a:blip r:embed="rId18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A1EC695-DDD1-4C2C-8CFA-220A033A8D47}"/>
                  </a:ext>
                </a:extLst>
              </p:cNvPr>
              <p:cNvSpPr txBox="1"/>
              <p:nvPr/>
            </p:nvSpPr>
            <p:spPr>
              <a:xfrm>
                <a:off x="8216966" y="5616768"/>
                <a:ext cx="32861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−16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A1EC695-DDD1-4C2C-8CFA-220A033A8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6966" y="5616768"/>
                <a:ext cx="328615" cy="184666"/>
              </a:xfrm>
              <a:prstGeom prst="rect">
                <a:avLst/>
              </a:prstGeom>
              <a:blipFill>
                <a:blip r:embed="rId19"/>
                <a:stretch>
                  <a:fillRect l="-1852" r="-11111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637F07D-C2E2-4640-9C01-4BE645E34E61}"/>
              </a:ext>
            </a:extLst>
          </p:cNvPr>
          <p:cNvCxnSpPr>
            <a:cxnSpLocks/>
          </p:cNvCxnSpPr>
          <p:nvPr/>
        </p:nvCxnSpPr>
        <p:spPr>
          <a:xfrm flipV="1">
            <a:off x="8373948" y="5984442"/>
            <a:ext cx="16931" cy="688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B03CA2A-BB75-4584-97BA-0375F8011465}"/>
              </a:ext>
            </a:extLst>
          </p:cNvPr>
          <p:cNvCxnSpPr>
            <a:cxnSpLocks/>
          </p:cNvCxnSpPr>
          <p:nvPr/>
        </p:nvCxnSpPr>
        <p:spPr>
          <a:xfrm>
            <a:off x="7889497" y="632127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E51BAE4-D71D-4AC4-B47C-FC858C22BF19}"/>
              </a:ext>
            </a:extLst>
          </p:cNvPr>
          <p:cNvSpPr/>
          <p:nvPr/>
        </p:nvSpPr>
        <p:spPr>
          <a:xfrm>
            <a:off x="8283519" y="6008814"/>
            <a:ext cx="449289" cy="500736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F8020D7-2842-4127-8BF6-A2C0EAF5CAA0}"/>
                  </a:ext>
                </a:extLst>
              </p:cNvPr>
              <p:cNvSpPr txBox="1"/>
              <p:nvPr/>
            </p:nvSpPr>
            <p:spPr>
              <a:xfrm>
                <a:off x="8620639" y="6351982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F8020D7-2842-4127-8BF6-A2C0EAF5C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639" y="6351982"/>
                <a:ext cx="128240" cy="184666"/>
              </a:xfrm>
              <a:prstGeom prst="rect">
                <a:avLst/>
              </a:prstGeom>
              <a:blipFill>
                <a:blip r:embed="rId18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C34A6008-BCF2-431E-8305-DAAF702EEA7F}"/>
                  </a:ext>
                </a:extLst>
              </p:cNvPr>
              <p:cNvSpPr txBox="1"/>
              <p:nvPr/>
            </p:nvSpPr>
            <p:spPr>
              <a:xfrm>
                <a:off x="8263532" y="6326537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C34A6008-BCF2-431E-8305-DAAF702EE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532" y="6326537"/>
                <a:ext cx="128240" cy="184666"/>
              </a:xfrm>
              <a:prstGeom prst="rect">
                <a:avLst/>
              </a:prstGeom>
              <a:blipFill>
                <a:blip r:embed="rId20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849069D-EDCC-4687-BEEE-B8F10D5F0631}"/>
              </a:ext>
            </a:extLst>
          </p:cNvPr>
          <p:cNvSpPr txBox="1"/>
          <p:nvPr/>
        </p:nvSpPr>
        <p:spPr>
          <a:xfrm>
            <a:off x="-71985" y="910383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715482-FE11-4C5E-B9FC-EFAFA08C6E0B}"/>
              </a:ext>
            </a:extLst>
          </p:cNvPr>
          <p:cNvSpPr txBox="1"/>
          <p:nvPr/>
        </p:nvSpPr>
        <p:spPr>
          <a:xfrm>
            <a:off x="-71985" y="1800018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552389-F3CB-49D9-98E7-ADFF4D016870}"/>
              </a:ext>
            </a:extLst>
          </p:cNvPr>
          <p:cNvSpPr txBox="1"/>
          <p:nvPr/>
        </p:nvSpPr>
        <p:spPr>
          <a:xfrm>
            <a:off x="-56100" y="2645011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2B814B-9DD8-4A6D-8B90-B16D4FF72851}"/>
              </a:ext>
            </a:extLst>
          </p:cNvPr>
          <p:cNvSpPr txBox="1"/>
          <p:nvPr/>
        </p:nvSpPr>
        <p:spPr>
          <a:xfrm>
            <a:off x="-71985" y="3566488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4361E9C-EF1B-44C3-A69C-B84B5F28CAE9}"/>
              </a:ext>
            </a:extLst>
          </p:cNvPr>
          <p:cNvSpPr txBox="1"/>
          <p:nvPr/>
        </p:nvSpPr>
        <p:spPr>
          <a:xfrm>
            <a:off x="-71985" y="4406019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68CA7A8-78B3-456D-8FB0-1F0208052FB6}"/>
              </a:ext>
            </a:extLst>
          </p:cNvPr>
          <p:cNvSpPr txBox="1"/>
          <p:nvPr/>
        </p:nvSpPr>
        <p:spPr>
          <a:xfrm>
            <a:off x="-56100" y="5326168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121F0B-B999-4884-A096-DBF2B8EAB184}"/>
              </a:ext>
            </a:extLst>
          </p:cNvPr>
          <p:cNvSpPr txBox="1"/>
          <p:nvPr/>
        </p:nvSpPr>
        <p:spPr>
          <a:xfrm>
            <a:off x="-72747" y="6239675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4F009-FEAF-4499-97B0-556EB21F0972}"/>
              </a:ext>
            </a:extLst>
          </p:cNvPr>
          <p:cNvSpPr/>
          <p:nvPr/>
        </p:nvSpPr>
        <p:spPr>
          <a:xfrm>
            <a:off x="1740023" y="576683"/>
            <a:ext cx="1411542" cy="846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375656B-3F29-407C-AEC6-56F9F2A66FCD}"/>
              </a:ext>
            </a:extLst>
          </p:cNvPr>
          <p:cNvSpPr/>
          <p:nvPr/>
        </p:nvSpPr>
        <p:spPr>
          <a:xfrm>
            <a:off x="275367" y="1466582"/>
            <a:ext cx="1411542" cy="839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83B0D9A-9E55-4287-A864-51DD60136A3D}"/>
              </a:ext>
            </a:extLst>
          </p:cNvPr>
          <p:cNvSpPr/>
          <p:nvPr/>
        </p:nvSpPr>
        <p:spPr>
          <a:xfrm>
            <a:off x="3204026" y="588801"/>
            <a:ext cx="1411542" cy="8342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5C7CC4B-6764-4D9D-9CA0-30186FA7C548}"/>
              </a:ext>
            </a:extLst>
          </p:cNvPr>
          <p:cNvSpPr/>
          <p:nvPr/>
        </p:nvSpPr>
        <p:spPr>
          <a:xfrm>
            <a:off x="7629255" y="574113"/>
            <a:ext cx="1454394" cy="8681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EF77E0C-B538-4E7D-AEA2-23548E5D62EA}"/>
              </a:ext>
            </a:extLst>
          </p:cNvPr>
          <p:cNvSpPr/>
          <p:nvPr/>
        </p:nvSpPr>
        <p:spPr>
          <a:xfrm>
            <a:off x="4682640" y="595922"/>
            <a:ext cx="846979" cy="846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AC9F136-7CF8-4CEE-99CF-E024CE0A0DF7}"/>
              </a:ext>
            </a:extLst>
          </p:cNvPr>
          <p:cNvSpPr/>
          <p:nvPr/>
        </p:nvSpPr>
        <p:spPr>
          <a:xfrm>
            <a:off x="5552250" y="576682"/>
            <a:ext cx="858269" cy="8656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1BD08A4-D9BF-4967-B2FA-1FEE50BEFEED}"/>
              </a:ext>
            </a:extLst>
          </p:cNvPr>
          <p:cNvSpPr/>
          <p:nvPr/>
        </p:nvSpPr>
        <p:spPr>
          <a:xfrm>
            <a:off x="6450860" y="576682"/>
            <a:ext cx="1155417" cy="8656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BF21B6F-1966-448E-8F7D-6C6454C61528}"/>
              </a:ext>
            </a:extLst>
          </p:cNvPr>
          <p:cNvSpPr/>
          <p:nvPr/>
        </p:nvSpPr>
        <p:spPr>
          <a:xfrm>
            <a:off x="3221124" y="1466582"/>
            <a:ext cx="1411542" cy="839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B19B9630-0BB6-42C7-9E99-A0653A2E62E1}"/>
              </a:ext>
            </a:extLst>
          </p:cNvPr>
          <p:cNvSpPr/>
          <p:nvPr/>
        </p:nvSpPr>
        <p:spPr>
          <a:xfrm>
            <a:off x="7640926" y="1485375"/>
            <a:ext cx="1435724" cy="835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EDCB866-EC0E-4441-A669-283D51DB8FCA}"/>
              </a:ext>
            </a:extLst>
          </p:cNvPr>
          <p:cNvSpPr/>
          <p:nvPr/>
        </p:nvSpPr>
        <p:spPr>
          <a:xfrm>
            <a:off x="6469270" y="1474469"/>
            <a:ext cx="1133644" cy="846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F43CE7F-EB5C-4C46-9550-7C276F2625F7}"/>
              </a:ext>
            </a:extLst>
          </p:cNvPr>
          <p:cNvSpPr/>
          <p:nvPr/>
        </p:nvSpPr>
        <p:spPr>
          <a:xfrm>
            <a:off x="5552249" y="1466582"/>
            <a:ext cx="855091" cy="864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5E57A42-05B5-4B2D-85AA-4415DB087645}"/>
              </a:ext>
            </a:extLst>
          </p:cNvPr>
          <p:cNvSpPr/>
          <p:nvPr/>
        </p:nvSpPr>
        <p:spPr>
          <a:xfrm>
            <a:off x="4691331" y="1474469"/>
            <a:ext cx="838287" cy="846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26D76D9-B443-462A-BDBC-F8E882FA5F9B}"/>
              </a:ext>
            </a:extLst>
          </p:cNvPr>
          <p:cNvSpPr/>
          <p:nvPr/>
        </p:nvSpPr>
        <p:spPr>
          <a:xfrm>
            <a:off x="1725275" y="2369048"/>
            <a:ext cx="1426290" cy="8515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7B0D644F-456E-400E-B085-EB80B4DFF1D2}"/>
              </a:ext>
            </a:extLst>
          </p:cNvPr>
          <p:cNvSpPr/>
          <p:nvPr/>
        </p:nvSpPr>
        <p:spPr>
          <a:xfrm>
            <a:off x="3199305" y="2366559"/>
            <a:ext cx="1441512" cy="86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7B43B04-41F4-4C07-BBCC-5F0F8950D36B}"/>
              </a:ext>
            </a:extLst>
          </p:cNvPr>
          <p:cNvSpPr/>
          <p:nvPr/>
        </p:nvSpPr>
        <p:spPr>
          <a:xfrm>
            <a:off x="4691332" y="2369047"/>
            <a:ext cx="846779" cy="866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5812731-F7E3-42B2-B518-2518013D7729}"/>
              </a:ext>
            </a:extLst>
          </p:cNvPr>
          <p:cNvSpPr/>
          <p:nvPr/>
        </p:nvSpPr>
        <p:spPr>
          <a:xfrm>
            <a:off x="5568585" y="2361056"/>
            <a:ext cx="855093" cy="8595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F4A6BF8-C4FC-412E-BFDC-4BA8F754A082}"/>
              </a:ext>
            </a:extLst>
          </p:cNvPr>
          <p:cNvSpPr/>
          <p:nvPr/>
        </p:nvSpPr>
        <p:spPr>
          <a:xfrm>
            <a:off x="6466506" y="2369047"/>
            <a:ext cx="1136408" cy="8595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42C311B-DC27-4394-934E-CDCB59A704DF}"/>
              </a:ext>
            </a:extLst>
          </p:cNvPr>
          <p:cNvSpPr/>
          <p:nvPr/>
        </p:nvSpPr>
        <p:spPr>
          <a:xfrm>
            <a:off x="254961" y="2361057"/>
            <a:ext cx="1439032" cy="8740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E119D77-0390-4BBE-86E1-649361CA6B1B}"/>
              </a:ext>
            </a:extLst>
          </p:cNvPr>
          <p:cNvSpPr/>
          <p:nvPr/>
        </p:nvSpPr>
        <p:spPr>
          <a:xfrm>
            <a:off x="247875" y="3272898"/>
            <a:ext cx="1439033" cy="874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9353454-87FE-4346-937A-98C337D8D427}"/>
              </a:ext>
            </a:extLst>
          </p:cNvPr>
          <p:cNvSpPr/>
          <p:nvPr/>
        </p:nvSpPr>
        <p:spPr>
          <a:xfrm>
            <a:off x="1726224" y="3262579"/>
            <a:ext cx="1411542" cy="8735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5EA7631-7CA1-4AB9-8AA9-7A0537FF664E}"/>
              </a:ext>
            </a:extLst>
          </p:cNvPr>
          <p:cNvSpPr/>
          <p:nvPr/>
        </p:nvSpPr>
        <p:spPr>
          <a:xfrm>
            <a:off x="7654475" y="3289268"/>
            <a:ext cx="1411542" cy="8468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CAEFD5C-B04C-481C-89BB-7C06D161A721}"/>
              </a:ext>
            </a:extLst>
          </p:cNvPr>
          <p:cNvSpPr/>
          <p:nvPr/>
        </p:nvSpPr>
        <p:spPr>
          <a:xfrm>
            <a:off x="6452809" y="3272897"/>
            <a:ext cx="1136408" cy="8808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3133347-C755-40E7-9606-97AF1D97C162}"/>
              </a:ext>
            </a:extLst>
          </p:cNvPr>
          <p:cNvSpPr/>
          <p:nvPr/>
        </p:nvSpPr>
        <p:spPr>
          <a:xfrm>
            <a:off x="5579179" y="3282280"/>
            <a:ext cx="844499" cy="871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F57F08C-4F19-4A4C-A5BF-F330AD176F10}"/>
              </a:ext>
            </a:extLst>
          </p:cNvPr>
          <p:cNvSpPr/>
          <p:nvPr/>
        </p:nvSpPr>
        <p:spPr>
          <a:xfrm>
            <a:off x="4682842" y="3278341"/>
            <a:ext cx="855270" cy="8754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53559C3-8279-4E0F-A14E-632C671A7E5F}"/>
              </a:ext>
            </a:extLst>
          </p:cNvPr>
          <p:cNvSpPr/>
          <p:nvPr/>
        </p:nvSpPr>
        <p:spPr>
          <a:xfrm>
            <a:off x="1726950" y="4178125"/>
            <a:ext cx="1411542" cy="873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1884E7AA-5AAD-4A17-8778-57BAA4B52EC9}"/>
              </a:ext>
            </a:extLst>
          </p:cNvPr>
          <p:cNvSpPr/>
          <p:nvPr/>
        </p:nvSpPr>
        <p:spPr>
          <a:xfrm>
            <a:off x="3233485" y="4178125"/>
            <a:ext cx="1411542" cy="843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3F40F152-89E1-4DC3-BC11-7565D1C982C1}"/>
              </a:ext>
            </a:extLst>
          </p:cNvPr>
          <p:cNvSpPr/>
          <p:nvPr/>
        </p:nvSpPr>
        <p:spPr>
          <a:xfrm>
            <a:off x="5548745" y="4176416"/>
            <a:ext cx="872408" cy="873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0051A01-618B-46DF-888E-6DB7D6024C09}"/>
              </a:ext>
            </a:extLst>
          </p:cNvPr>
          <p:cNvSpPr/>
          <p:nvPr/>
        </p:nvSpPr>
        <p:spPr>
          <a:xfrm>
            <a:off x="6455239" y="4176417"/>
            <a:ext cx="1136408" cy="8538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8CBEA2B-D652-4987-8BA6-E6A40062F351}"/>
              </a:ext>
            </a:extLst>
          </p:cNvPr>
          <p:cNvSpPr/>
          <p:nvPr/>
        </p:nvSpPr>
        <p:spPr>
          <a:xfrm>
            <a:off x="254961" y="4162555"/>
            <a:ext cx="1411542" cy="8789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F4910E5-E8AD-42DE-AEF6-ED1C0095FB5E}"/>
              </a:ext>
            </a:extLst>
          </p:cNvPr>
          <p:cNvSpPr/>
          <p:nvPr/>
        </p:nvSpPr>
        <p:spPr>
          <a:xfrm>
            <a:off x="7623377" y="4169544"/>
            <a:ext cx="1453273" cy="8676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7AED549-F83B-44CE-8672-75B8BA390132}"/>
              </a:ext>
            </a:extLst>
          </p:cNvPr>
          <p:cNvSpPr/>
          <p:nvPr/>
        </p:nvSpPr>
        <p:spPr>
          <a:xfrm>
            <a:off x="254961" y="5041457"/>
            <a:ext cx="1411542" cy="911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20AB7C4-6E81-4018-AC89-24ED454D3D68}"/>
              </a:ext>
            </a:extLst>
          </p:cNvPr>
          <p:cNvSpPr/>
          <p:nvPr/>
        </p:nvSpPr>
        <p:spPr>
          <a:xfrm>
            <a:off x="3229276" y="5051682"/>
            <a:ext cx="1411542" cy="8795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54BE31D0-40B7-4999-B8B2-57A76F681BB3}"/>
              </a:ext>
            </a:extLst>
          </p:cNvPr>
          <p:cNvSpPr/>
          <p:nvPr/>
        </p:nvSpPr>
        <p:spPr>
          <a:xfrm>
            <a:off x="7630376" y="5076406"/>
            <a:ext cx="1453273" cy="8283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D166F7F6-B5D4-4011-968C-090797971537}"/>
              </a:ext>
            </a:extLst>
          </p:cNvPr>
          <p:cNvSpPr/>
          <p:nvPr/>
        </p:nvSpPr>
        <p:spPr>
          <a:xfrm>
            <a:off x="6462407" y="5063195"/>
            <a:ext cx="1129240" cy="8358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D56EF3E-97BA-4F24-9E1C-977BBD740124}"/>
              </a:ext>
            </a:extLst>
          </p:cNvPr>
          <p:cNvSpPr/>
          <p:nvPr/>
        </p:nvSpPr>
        <p:spPr>
          <a:xfrm>
            <a:off x="5576697" y="5065545"/>
            <a:ext cx="846981" cy="8657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F9DC801F-66BE-477E-9168-6BAC7D3434BD}"/>
              </a:ext>
            </a:extLst>
          </p:cNvPr>
          <p:cNvSpPr/>
          <p:nvPr/>
        </p:nvSpPr>
        <p:spPr>
          <a:xfrm>
            <a:off x="4670925" y="5055808"/>
            <a:ext cx="867187" cy="8754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0D438A36-3306-4C1C-99A5-4B04974D961F}"/>
              </a:ext>
            </a:extLst>
          </p:cNvPr>
          <p:cNvSpPr/>
          <p:nvPr/>
        </p:nvSpPr>
        <p:spPr>
          <a:xfrm>
            <a:off x="1726950" y="5984443"/>
            <a:ext cx="1411542" cy="8579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609E0765-20FB-4DC3-A3A6-AAEC33D97466}"/>
              </a:ext>
            </a:extLst>
          </p:cNvPr>
          <p:cNvSpPr/>
          <p:nvPr/>
        </p:nvSpPr>
        <p:spPr>
          <a:xfrm>
            <a:off x="3190953" y="5984442"/>
            <a:ext cx="1411542" cy="8539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D562929-764D-4427-A165-1B85E10CAF14}"/>
              </a:ext>
            </a:extLst>
          </p:cNvPr>
          <p:cNvSpPr/>
          <p:nvPr/>
        </p:nvSpPr>
        <p:spPr>
          <a:xfrm>
            <a:off x="5563539" y="5968871"/>
            <a:ext cx="846981" cy="873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ED40041-B5E9-43E4-880B-DE89C7CB9A5F}"/>
              </a:ext>
            </a:extLst>
          </p:cNvPr>
          <p:cNvSpPr/>
          <p:nvPr/>
        </p:nvSpPr>
        <p:spPr>
          <a:xfrm>
            <a:off x="6462407" y="5979792"/>
            <a:ext cx="1131612" cy="8626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5C41F479-C3C1-4526-B7C0-896192B9D662}"/>
              </a:ext>
            </a:extLst>
          </p:cNvPr>
          <p:cNvSpPr/>
          <p:nvPr/>
        </p:nvSpPr>
        <p:spPr>
          <a:xfrm>
            <a:off x="254961" y="5968871"/>
            <a:ext cx="1411542" cy="873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47B11111-B70E-40E4-991B-8799C6F02F9B}"/>
              </a:ext>
            </a:extLst>
          </p:cNvPr>
          <p:cNvSpPr/>
          <p:nvPr/>
        </p:nvSpPr>
        <p:spPr>
          <a:xfrm>
            <a:off x="7654475" y="5975246"/>
            <a:ext cx="1411542" cy="875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2" grpId="0" animBg="1"/>
      <p:bldP spid="123" grpId="0" animBg="1"/>
      <p:bldP spid="124" grpId="0" animBg="1"/>
      <p:bldP spid="125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dirty="0"/>
              <a:t>Pre-session activity: Command words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75981EFF-A459-4A79-8D84-24790CDE7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Based on your pre-session work, consider the following questions: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are there command words that students may not understand?</a:t>
            </a:r>
          </a:p>
          <a:p>
            <a:endParaRPr lang="en-GB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do the words used in exams reflect the words you use in class?</a:t>
            </a:r>
          </a:p>
          <a:p>
            <a:endParaRPr lang="en-GB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approaches can you use to help students understand the command words and other vocabulary around this topic?</a:t>
            </a:r>
            <a:endParaRPr lang="en-GB" i="1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999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1191B-D1AC-4CBD-BAF4-E5FE0159B1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109742"/>
                  </p:ext>
                </p:extLst>
              </p:nvPr>
            </p:nvGraphicFramePr>
            <p:xfrm>
              <a:off x="255424" y="0"/>
              <a:ext cx="8861407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901">
                      <a:extLst>
                        <a:ext uri="{9D8B030D-6E8A-4147-A177-3AD203B41FA5}">
                          <a16:colId xmlns:a16="http://schemas.microsoft.com/office/drawing/2014/main" val="124450395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3770168029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99652546"/>
                        </a:ext>
                      </a:extLst>
                    </a:gridCol>
                    <a:gridCol w="857050">
                      <a:extLst>
                        <a:ext uri="{9D8B030D-6E8A-4147-A177-3AD203B41FA5}">
                          <a16:colId xmlns:a16="http://schemas.microsoft.com/office/drawing/2014/main" val="3928200076"/>
                        </a:ext>
                      </a:extLst>
                    </a:gridCol>
                    <a:gridCol w="870011">
                      <a:extLst>
                        <a:ext uri="{9D8B030D-6E8A-4147-A177-3AD203B41FA5}">
                          <a16:colId xmlns:a16="http://schemas.microsoft.com/office/drawing/2014/main" val="3989290834"/>
                        </a:ext>
                      </a:extLst>
                    </a:gridCol>
                    <a:gridCol w="1226742">
                      <a:extLst>
                        <a:ext uri="{9D8B030D-6E8A-4147-A177-3AD203B41FA5}">
                          <a16:colId xmlns:a16="http://schemas.microsoft.com/office/drawing/2014/main" val="1712485028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67019849"/>
                        </a:ext>
                      </a:extLst>
                    </a:gridCol>
                  </a:tblGrid>
                  <a:tr h="55929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𝒃𝒙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)(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oMath>
                          </a14:m>
                          <a:r>
                            <a:rPr lang="en-GB" sz="1400" dirty="0"/>
                            <a:t> </a:t>
                          </a:r>
                          <a:r>
                            <a:rPr lang="en-GB" sz="1100" dirty="0"/>
                            <a:t>intercepts</a:t>
                          </a:r>
                          <a:endParaRPr lang="en-GB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intercept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Turning point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Sketch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768099123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+2)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(−4,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(−2, 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259070746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+2)(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+2)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+2)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(−2,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(−2,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01576169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+6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+9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+3)(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+3)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+3)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(0, 9)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79433302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+6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+5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+1)(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+3)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(−5,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(−1,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−4)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5047218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+6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Does not factorise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+3)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None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(0, 13)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132647321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−6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−(</m:t>
                                </m:r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+1)(</m:t>
                                </m:r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+5)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+3)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+ 4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(−5,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(−1, 0)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−5)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(−3, 4)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421664903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  <m:t>(0, 5)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/>
                            <a:t>How many?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5874863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1191B-D1AC-4CBD-BAF4-E5FE0159B1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109742"/>
                  </p:ext>
                </p:extLst>
              </p:nvPr>
            </p:nvGraphicFramePr>
            <p:xfrm>
              <a:off x="255424" y="0"/>
              <a:ext cx="8861407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6901">
                      <a:extLst>
                        <a:ext uri="{9D8B030D-6E8A-4147-A177-3AD203B41FA5}">
                          <a16:colId xmlns:a16="http://schemas.microsoft.com/office/drawing/2014/main" val="124450395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3770168029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99652546"/>
                        </a:ext>
                      </a:extLst>
                    </a:gridCol>
                    <a:gridCol w="857050">
                      <a:extLst>
                        <a:ext uri="{9D8B030D-6E8A-4147-A177-3AD203B41FA5}">
                          <a16:colId xmlns:a16="http://schemas.microsoft.com/office/drawing/2014/main" val="3928200076"/>
                        </a:ext>
                      </a:extLst>
                    </a:gridCol>
                    <a:gridCol w="870011">
                      <a:extLst>
                        <a:ext uri="{9D8B030D-6E8A-4147-A177-3AD203B41FA5}">
                          <a16:colId xmlns:a16="http://schemas.microsoft.com/office/drawing/2014/main" val="3989290834"/>
                        </a:ext>
                      </a:extLst>
                    </a:gridCol>
                    <a:gridCol w="1226742">
                      <a:extLst>
                        <a:ext uri="{9D8B030D-6E8A-4147-A177-3AD203B41FA5}">
                          <a16:colId xmlns:a16="http://schemas.microsoft.com/office/drawing/2014/main" val="1712485028"/>
                        </a:ext>
                      </a:extLst>
                    </a:gridCol>
                    <a:gridCol w="1476901">
                      <a:extLst>
                        <a:ext uri="{9D8B030D-6E8A-4147-A177-3AD203B41FA5}">
                          <a16:colId xmlns:a16="http://schemas.microsoft.com/office/drawing/2014/main" val="1267019849"/>
                        </a:ext>
                      </a:extLst>
                    </a:gridCol>
                  </a:tblGrid>
                  <a:tr h="5592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2174" r="-502893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2174" r="-400823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2174" r="-302479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2174" r="-419149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2174" r="-313287" b="-11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Turning point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Sketch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768099123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63946" r="-502893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63946" r="-400823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63946" r="-302479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63946" r="-419149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63946" r="-313287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63946" r="-121782" b="-6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259070746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162838" r="-502893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162838" r="-400823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162838" r="-302479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162838" r="-419149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162838" r="-313287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162838" r="-121782" b="-5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01576169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262838" r="-502893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262838" r="-400823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262838" r="-302479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262838" r="-419149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262838" r="-313287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262838" r="-121782" b="-4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79433302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365306" r="-502893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365306" r="-400823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365306" r="-302479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365306" r="-419149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365306" r="-313287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365306" r="-121782" b="-3034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65047218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462162" r="-502893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Does not factorise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462162" r="-302479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None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462162" r="-313287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462162" r="-121782" b="-201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132647321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413" t="-565986" r="-502893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100000" t="-565986" r="-400823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200826" t="-565986" r="-302479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16312" t="-565986" r="-419149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565986" r="-313287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500990" t="-565986" r="-121782" b="-1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4216649034"/>
                      </a:ext>
                    </a:extLst>
                  </a:tr>
                  <a:tr h="899815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2"/>
                          <a:stretch>
                            <a:fillRect l="-607692" t="-661486" r="-313287" b="-2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How many?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/>
                            <a:t>How many?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3587486340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F158CED-9517-44D1-B7C5-37CA3DF978CB}"/>
              </a:ext>
            </a:extLst>
          </p:cNvPr>
          <p:cNvCxnSpPr>
            <a:cxnSpLocks/>
          </p:cNvCxnSpPr>
          <p:nvPr/>
        </p:nvCxnSpPr>
        <p:spPr>
          <a:xfrm flipV="1">
            <a:off x="8368887" y="666119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ED7A791-50D8-43DC-8725-E54C74639C3C}"/>
              </a:ext>
            </a:extLst>
          </p:cNvPr>
          <p:cNvCxnSpPr>
            <a:cxnSpLocks/>
          </p:cNvCxnSpPr>
          <p:nvPr/>
        </p:nvCxnSpPr>
        <p:spPr>
          <a:xfrm>
            <a:off x="7884436" y="1071845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3F2B33C-BD53-4350-AA46-C1073E581ED2}"/>
              </a:ext>
            </a:extLst>
          </p:cNvPr>
          <p:cNvSpPr/>
          <p:nvPr/>
        </p:nvSpPr>
        <p:spPr>
          <a:xfrm>
            <a:off x="7979091" y="840579"/>
            <a:ext cx="514729" cy="375661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6C56812-BFDF-4EF4-9A40-CD49F00CFD9A}"/>
                  </a:ext>
                </a:extLst>
              </p:cNvPr>
              <p:cNvSpPr txBox="1"/>
              <p:nvPr/>
            </p:nvSpPr>
            <p:spPr>
              <a:xfrm>
                <a:off x="7904337" y="1076942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6C56812-BFDF-4EF4-9A40-CD49F00CF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4337" y="1076942"/>
                <a:ext cx="243656" cy="184666"/>
              </a:xfrm>
              <a:prstGeom prst="rect">
                <a:avLst/>
              </a:prstGeom>
              <a:blipFill>
                <a:blip r:embed="rId3"/>
                <a:stretch>
                  <a:fillRect l="-2500"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5653C7-C4A3-42E0-A13E-BD01ED7EE909}"/>
                  </a:ext>
                </a:extLst>
              </p:cNvPr>
              <p:cNvSpPr txBox="1"/>
              <p:nvPr/>
            </p:nvSpPr>
            <p:spPr>
              <a:xfrm>
                <a:off x="8394473" y="1067084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5653C7-C4A3-42E0-A13E-BD01ED7EE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473" y="1067084"/>
                <a:ext cx="128240" cy="184666"/>
              </a:xfrm>
              <a:prstGeom prst="rect">
                <a:avLst/>
              </a:prstGeom>
              <a:blipFill>
                <a:blip r:embed="rId4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151ED0-D13B-4508-B23E-284F3F29113A}"/>
              </a:ext>
            </a:extLst>
          </p:cNvPr>
          <p:cNvCxnSpPr>
            <a:cxnSpLocks/>
          </p:cNvCxnSpPr>
          <p:nvPr/>
        </p:nvCxnSpPr>
        <p:spPr>
          <a:xfrm flipV="1">
            <a:off x="8368887" y="154955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475A9C-AC52-4F30-9610-FCABE005F989}"/>
              </a:ext>
            </a:extLst>
          </p:cNvPr>
          <p:cNvCxnSpPr>
            <a:cxnSpLocks/>
          </p:cNvCxnSpPr>
          <p:nvPr/>
        </p:nvCxnSpPr>
        <p:spPr>
          <a:xfrm>
            <a:off x="7884436" y="195528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86613F-6731-4B89-AC19-8161F4E3BAE7}"/>
              </a:ext>
            </a:extLst>
          </p:cNvPr>
          <p:cNvSpPr/>
          <p:nvPr/>
        </p:nvSpPr>
        <p:spPr>
          <a:xfrm>
            <a:off x="7939856" y="1589880"/>
            <a:ext cx="514729" cy="375661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2F3CA8-3791-46E1-9E52-44E3D93D87C7}"/>
                  </a:ext>
                </a:extLst>
              </p:cNvPr>
              <p:cNvSpPr txBox="1"/>
              <p:nvPr/>
            </p:nvSpPr>
            <p:spPr>
              <a:xfrm>
                <a:off x="8005491" y="1943334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2F3CA8-3791-46E1-9E52-44E3D93D8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491" y="1943334"/>
                <a:ext cx="243656" cy="184666"/>
              </a:xfrm>
              <a:prstGeom prst="rect">
                <a:avLst/>
              </a:prstGeom>
              <a:blipFill>
                <a:blip r:embed="rId5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D398AB-8472-495A-8B15-F56AD2C18BD7}"/>
                  </a:ext>
                </a:extLst>
              </p:cNvPr>
              <p:cNvSpPr txBox="1"/>
              <p:nvPr/>
            </p:nvSpPr>
            <p:spPr>
              <a:xfrm>
                <a:off x="8327383" y="1685977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D398AB-8472-495A-8B15-F56AD2C18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383" y="1685977"/>
                <a:ext cx="128240" cy="184666"/>
              </a:xfrm>
              <a:prstGeom prst="rect">
                <a:avLst/>
              </a:prstGeom>
              <a:blipFill>
                <a:blip r:embed="rId6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5407F35-DAD6-4412-84E6-7C8D8F42381A}"/>
              </a:ext>
            </a:extLst>
          </p:cNvPr>
          <p:cNvCxnSpPr>
            <a:cxnSpLocks/>
          </p:cNvCxnSpPr>
          <p:nvPr/>
        </p:nvCxnSpPr>
        <p:spPr>
          <a:xfrm flipV="1">
            <a:off x="8395403" y="328367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BD4F0F4-29F7-4B55-84DD-26BAE35F6321}"/>
              </a:ext>
            </a:extLst>
          </p:cNvPr>
          <p:cNvCxnSpPr>
            <a:cxnSpLocks/>
          </p:cNvCxnSpPr>
          <p:nvPr/>
        </p:nvCxnSpPr>
        <p:spPr>
          <a:xfrm>
            <a:off x="7910952" y="368940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FED4D31-0D7F-42CF-BB6E-225AA2098736}"/>
              </a:ext>
            </a:extLst>
          </p:cNvPr>
          <p:cNvSpPr/>
          <p:nvPr/>
        </p:nvSpPr>
        <p:spPr>
          <a:xfrm>
            <a:off x="8007838" y="3361622"/>
            <a:ext cx="387563" cy="515607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C8D72C4-1597-4BFB-A82F-7494A0D647D8}"/>
                  </a:ext>
                </a:extLst>
              </p:cNvPr>
              <p:cNvSpPr txBox="1"/>
              <p:nvPr/>
            </p:nvSpPr>
            <p:spPr>
              <a:xfrm>
                <a:off x="7866508" y="3679971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C8D72C4-1597-4BFB-A82F-7494A0D64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508" y="3679971"/>
                <a:ext cx="243656" cy="184666"/>
              </a:xfrm>
              <a:prstGeom prst="rect">
                <a:avLst/>
              </a:prstGeom>
              <a:blipFill>
                <a:blip r:embed="rId7"/>
                <a:stretch>
                  <a:fillRect r="-175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89F459-5E44-4904-8FE2-589675C55A99}"/>
                  </a:ext>
                </a:extLst>
              </p:cNvPr>
              <p:cNvSpPr txBox="1"/>
              <p:nvPr/>
            </p:nvSpPr>
            <p:spPr>
              <a:xfrm>
                <a:off x="8279056" y="3676174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D89F459-5E44-4904-8FE2-589675C55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056" y="3676174"/>
                <a:ext cx="243656" cy="184666"/>
              </a:xfrm>
              <a:prstGeom prst="rect">
                <a:avLst/>
              </a:prstGeom>
              <a:blipFill>
                <a:blip r:embed="rId8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6ECCA9-2BA6-4FED-9999-A6F328AB3BDE}"/>
                  </a:ext>
                </a:extLst>
              </p:cNvPr>
              <p:cNvSpPr txBox="1"/>
              <p:nvPr/>
            </p:nvSpPr>
            <p:spPr>
              <a:xfrm>
                <a:off x="8374466" y="3357467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6ECCA9-2BA6-4FED-9999-A6F328AB3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4466" y="3357467"/>
                <a:ext cx="128240" cy="184666"/>
              </a:xfrm>
              <a:prstGeom prst="rect">
                <a:avLst/>
              </a:prstGeom>
              <a:blipFill>
                <a:blip r:embed="rId9"/>
                <a:stretch>
                  <a:fillRect l="-28571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460A26F-12A2-437F-BB83-8DC60622FC30}"/>
              </a:ext>
            </a:extLst>
          </p:cNvPr>
          <p:cNvCxnSpPr>
            <a:cxnSpLocks/>
          </p:cNvCxnSpPr>
          <p:nvPr/>
        </p:nvCxnSpPr>
        <p:spPr>
          <a:xfrm flipV="1">
            <a:off x="8390879" y="4170394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7124A05-5490-4D7A-B148-F8FD9F4DCEBB}"/>
              </a:ext>
            </a:extLst>
          </p:cNvPr>
          <p:cNvCxnSpPr>
            <a:cxnSpLocks/>
          </p:cNvCxnSpPr>
          <p:nvPr/>
        </p:nvCxnSpPr>
        <p:spPr>
          <a:xfrm>
            <a:off x="7906428" y="457612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84A8DD5-F63C-4371-B1FC-F8618FF0E3CF}"/>
              </a:ext>
            </a:extLst>
          </p:cNvPr>
          <p:cNvSpPr/>
          <p:nvPr/>
        </p:nvSpPr>
        <p:spPr>
          <a:xfrm>
            <a:off x="8023067" y="4189279"/>
            <a:ext cx="449289" cy="344705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2B86C1D-09EC-43D9-8278-8C470F54DE6D}"/>
                  </a:ext>
                </a:extLst>
              </p:cNvPr>
              <p:cNvSpPr txBox="1"/>
              <p:nvPr/>
            </p:nvSpPr>
            <p:spPr>
              <a:xfrm>
                <a:off x="8385609" y="4268677"/>
                <a:ext cx="21319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13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2B86C1D-09EC-43D9-8278-8C470F54D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609" y="4268677"/>
                <a:ext cx="213199" cy="184666"/>
              </a:xfrm>
              <a:prstGeom prst="rect">
                <a:avLst/>
              </a:prstGeom>
              <a:blipFill>
                <a:blip r:embed="rId10"/>
                <a:stretch>
                  <a:fillRect l="-14286" r="-17143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849069D-EDCC-4687-BEEE-B8F10D5F0631}"/>
              </a:ext>
            </a:extLst>
          </p:cNvPr>
          <p:cNvSpPr txBox="1"/>
          <p:nvPr/>
        </p:nvSpPr>
        <p:spPr>
          <a:xfrm>
            <a:off x="-71985" y="872805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715482-FE11-4C5E-B9FC-EFAFA08C6E0B}"/>
              </a:ext>
            </a:extLst>
          </p:cNvPr>
          <p:cNvSpPr txBox="1"/>
          <p:nvPr/>
        </p:nvSpPr>
        <p:spPr>
          <a:xfrm>
            <a:off x="-71985" y="1749914"/>
            <a:ext cx="37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552389-F3CB-49D9-98E7-ADFF4D016870}"/>
              </a:ext>
            </a:extLst>
          </p:cNvPr>
          <p:cNvSpPr txBox="1"/>
          <p:nvPr/>
        </p:nvSpPr>
        <p:spPr>
          <a:xfrm>
            <a:off x="-99381" y="2632485"/>
            <a:ext cx="45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63D2EF-F4C2-47B5-91D7-1E0A38428DB4}"/>
              </a:ext>
            </a:extLst>
          </p:cNvPr>
          <p:cNvSpPr txBox="1"/>
          <p:nvPr/>
        </p:nvSpPr>
        <p:spPr>
          <a:xfrm>
            <a:off x="-99381" y="3536519"/>
            <a:ext cx="45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5E3E35F-1DE4-4601-8389-D18C731579FB}"/>
              </a:ext>
            </a:extLst>
          </p:cNvPr>
          <p:cNvSpPr txBox="1"/>
          <p:nvPr/>
        </p:nvSpPr>
        <p:spPr>
          <a:xfrm>
            <a:off x="-99381" y="4490404"/>
            <a:ext cx="45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95ABC3-1EE6-4FE8-8056-99462B03CE34}"/>
              </a:ext>
            </a:extLst>
          </p:cNvPr>
          <p:cNvSpPr txBox="1"/>
          <p:nvPr/>
        </p:nvSpPr>
        <p:spPr>
          <a:xfrm>
            <a:off x="-99381" y="5344081"/>
            <a:ext cx="45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ABAE269-7084-4104-957C-2CB37C762033}"/>
              </a:ext>
            </a:extLst>
          </p:cNvPr>
          <p:cNvSpPr txBox="1"/>
          <p:nvPr/>
        </p:nvSpPr>
        <p:spPr>
          <a:xfrm>
            <a:off x="-99381" y="6272914"/>
            <a:ext cx="45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4F67969-E832-44F9-A2BD-644ACF0AAB33}"/>
              </a:ext>
            </a:extLst>
          </p:cNvPr>
          <p:cNvCxnSpPr>
            <a:cxnSpLocks/>
          </p:cNvCxnSpPr>
          <p:nvPr/>
        </p:nvCxnSpPr>
        <p:spPr>
          <a:xfrm flipV="1">
            <a:off x="8368887" y="2423003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4CDE11F-FDD7-449F-B916-5C0AE19D4A42}"/>
              </a:ext>
            </a:extLst>
          </p:cNvPr>
          <p:cNvCxnSpPr>
            <a:cxnSpLocks/>
          </p:cNvCxnSpPr>
          <p:nvPr/>
        </p:nvCxnSpPr>
        <p:spPr>
          <a:xfrm>
            <a:off x="7884436" y="2828729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D61B830-5064-44F0-8DE2-4BDE10A079F4}"/>
              </a:ext>
            </a:extLst>
          </p:cNvPr>
          <p:cNvSpPr/>
          <p:nvPr/>
        </p:nvSpPr>
        <p:spPr>
          <a:xfrm>
            <a:off x="7939856" y="2463329"/>
            <a:ext cx="514729" cy="375661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6419BEB-F555-4B77-831A-5CA3C7D26B43}"/>
                  </a:ext>
                </a:extLst>
              </p:cNvPr>
              <p:cNvSpPr txBox="1"/>
              <p:nvPr/>
            </p:nvSpPr>
            <p:spPr>
              <a:xfrm>
                <a:off x="8005491" y="2816783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6419BEB-F555-4B77-831A-5CA3C7D26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491" y="2816783"/>
                <a:ext cx="243656" cy="184666"/>
              </a:xfrm>
              <a:prstGeom prst="rect">
                <a:avLst/>
              </a:prstGeom>
              <a:blipFill>
                <a:blip r:embed="rId11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913C315-9426-4C1F-84D9-EC2A6C9CD100}"/>
                  </a:ext>
                </a:extLst>
              </p:cNvPr>
              <p:cNvSpPr txBox="1"/>
              <p:nvPr/>
            </p:nvSpPr>
            <p:spPr>
              <a:xfrm>
                <a:off x="8327383" y="2559426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913C315-9426-4C1F-84D9-EC2A6C9CD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383" y="2559426"/>
                <a:ext cx="128240" cy="184666"/>
              </a:xfrm>
              <a:prstGeom prst="rect">
                <a:avLst/>
              </a:prstGeom>
              <a:blipFill>
                <a:blip r:embed="rId12"/>
                <a:stretch>
                  <a:fillRect l="-23810" r="-2857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47405A-7702-4725-83BA-6111AD9DD946}"/>
              </a:ext>
            </a:extLst>
          </p:cNvPr>
          <p:cNvCxnSpPr>
            <a:cxnSpLocks/>
          </p:cNvCxnSpPr>
          <p:nvPr/>
        </p:nvCxnSpPr>
        <p:spPr>
          <a:xfrm flipV="1">
            <a:off x="8395403" y="5074730"/>
            <a:ext cx="0" cy="756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473652B-0F1A-4473-8DAC-4BD2DD95E49D}"/>
              </a:ext>
            </a:extLst>
          </p:cNvPr>
          <p:cNvCxnSpPr>
            <a:cxnSpLocks/>
          </p:cNvCxnSpPr>
          <p:nvPr/>
        </p:nvCxnSpPr>
        <p:spPr>
          <a:xfrm>
            <a:off x="7910952" y="5414090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7319F44-314F-4420-9549-B61B52FF8B2A}"/>
              </a:ext>
            </a:extLst>
          </p:cNvPr>
          <p:cNvSpPr/>
          <p:nvPr/>
        </p:nvSpPr>
        <p:spPr>
          <a:xfrm rot="10800000">
            <a:off x="8007838" y="5157336"/>
            <a:ext cx="387563" cy="515607"/>
          </a:xfrm>
          <a:custGeom>
            <a:avLst/>
            <a:gdLst>
              <a:gd name="connsiteX0" fmla="*/ 0 w 514729"/>
              <a:gd name="connsiteY0" fmla="*/ 0 h 375661"/>
              <a:gd name="connsiteX1" fmla="*/ 254337 w 514729"/>
              <a:gd name="connsiteY1" fmla="*/ 375449 h 375661"/>
              <a:gd name="connsiteX2" fmla="*/ 514729 w 514729"/>
              <a:gd name="connsiteY2" fmla="*/ 42389 h 37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29" h="375661">
                <a:moveTo>
                  <a:pt x="0" y="0"/>
                </a:moveTo>
                <a:cubicBezTo>
                  <a:pt x="84274" y="184192"/>
                  <a:pt x="168549" y="368384"/>
                  <a:pt x="254337" y="375449"/>
                </a:cubicBezTo>
                <a:cubicBezTo>
                  <a:pt x="340125" y="382514"/>
                  <a:pt x="427427" y="212451"/>
                  <a:pt x="514729" y="423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98EE790-801B-4C62-BAE5-4B06C817B966}"/>
                  </a:ext>
                </a:extLst>
              </p:cNvPr>
              <p:cNvSpPr txBox="1"/>
              <p:nvPr/>
            </p:nvSpPr>
            <p:spPr>
              <a:xfrm>
                <a:off x="7866508" y="5404661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98EE790-801B-4C62-BAE5-4B06C817B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508" y="5404661"/>
                <a:ext cx="243656" cy="184666"/>
              </a:xfrm>
              <a:prstGeom prst="rect">
                <a:avLst/>
              </a:prstGeom>
              <a:blipFill>
                <a:blip r:embed="rId7"/>
                <a:stretch>
                  <a:fillRect r="-175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6FCFC00-C439-434C-B355-736FDEDEF93F}"/>
                  </a:ext>
                </a:extLst>
              </p:cNvPr>
              <p:cNvSpPr txBox="1"/>
              <p:nvPr/>
            </p:nvSpPr>
            <p:spPr>
              <a:xfrm>
                <a:off x="8279056" y="5400864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6FCFC00-C439-434C-B355-736FDEDEF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056" y="5400864"/>
                <a:ext cx="243656" cy="184666"/>
              </a:xfrm>
              <a:prstGeom prst="rect">
                <a:avLst/>
              </a:prstGeom>
              <a:blipFill>
                <a:blip r:embed="rId8"/>
                <a:stretch>
                  <a:fillRect r="-150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5AEAFA2-FC6A-42D6-90A6-78A3247C8B30}"/>
                  </a:ext>
                </a:extLst>
              </p:cNvPr>
              <p:cNvSpPr txBox="1"/>
              <p:nvPr/>
            </p:nvSpPr>
            <p:spPr>
              <a:xfrm>
                <a:off x="8392117" y="5598073"/>
                <a:ext cx="24365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5AEAFA2-FC6A-42D6-90A6-78A3247C8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2117" y="5598073"/>
                <a:ext cx="243656" cy="184666"/>
              </a:xfrm>
              <a:prstGeom prst="rect">
                <a:avLst/>
              </a:prstGeom>
              <a:blipFill>
                <a:blip r:embed="rId13"/>
                <a:stretch>
                  <a:fillRect l="-2500" r="-15000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>
            <a:extLst>
              <a:ext uri="{FF2B5EF4-FFF2-40B4-BE49-F238E27FC236}">
                <a16:creationId xmlns:a16="http://schemas.microsoft.com/office/drawing/2014/main" id="{DC92A389-12FF-43B7-8469-2705C0023F5C}"/>
              </a:ext>
            </a:extLst>
          </p:cNvPr>
          <p:cNvSpPr/>
          <p:nvPr/>
        </p:nvSpPr>
        <p:spPr>
          <a:xfrm>
            <a:off x="1740022" y="603878"/>
            <a:ext cx="1464003" cy="8384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FD2D8CE-0853-4AEB-8E6D-1988987AA19A}"/>
              </a:ext>
            </a:extLst>
          </p:cNvPr>
          <p:cNvSpPr/>
          <p:nvPr/>
        </p:nvSpPr>
        <p:spPr>
          <a:xfrm>
            <a:off x="3236049" y="603878"/>
            <a:ext cx="1424459" cy="835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A52A29B-6408-4C84-A6C9-FED4821B927E}"/>
              </a:ext>
            </a:extLst>
          </p:cNvPr>
          <p:cNvSpPr/>
          <p:nvPr/>
        </p:nvSpPr>
        <p:spPr>
          <a:xfrm>
            <a:off x="7657390" y="589630"/>
            <a:ext cx="1425647" cy="8606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F232265-4376-47C6-BE94-998FCD03836E}"/>
              </a:ext>
            </a:extLst>
          </p:cNvPr>
          <p:cNvSpPr/>
          <p:nvPr/>
        </p:nvSpPr>
        <p:spPr>
          <a:xfrm>
            <a:off x="4715533" y="581623"/>
            <a:ext cx="818080" cy="8606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A130C41-EA09-4C5A-8E53-D5BBE8D27755}"/>
              </a:ext>
            </a:extLst>
          </p:cNvPr>
          <p:cNvSpPr/>
          <p:nvPr/>
        </p:nvSpPr>
        <p:spPr>
          <a:xfrm>
            <a:off x="5567407" y="581623"/>
            <a:ext cx="819549" cy="8686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54E89D-671B-408D-8A1D-FFE10B6D90E7}"/>
              </a:ext>
            </a:extLst>
          </p:cNvPr>
          <p:cNvSpPr/>
          <p:nvPr/>
        </p:nvSpPr>
        <p:spPr>
          <a:xfrm>
            <a:off x="6419875" y="589630"/>
            <a:ext cx="1188438" cy="8606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F8A8151-F4D5-4A65-8E21-F63F3CACE691}"/>
              </a:ext>
            </a:extLst>
          </p:cNvPr>
          <p:cNvSpPr/>
          <p:nvPr/>
        </p:nvSpPr>
        <p:spPr>
          <a:xfrm>
            <a:off x="297489" y="1482688"/>
            <a:ext cx="1411542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97366E-F4A6-41E3-AD45-E38923637B64}"/>
              </a:ext>
            </a:extLst>
          </p:cNvPr>
          <p:cNvSpPr/>
          <p:nvPr/>
        </p:nvSpPr>
        <p:spPr>
          <a:xfrm>
            <a:off x="1748082" y="1484985"/>
            <a:ext cx="1455944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9B51DC2-6869-4730-8070-61E8661CFD73}"/>
              </a:ext>
            </a:extLst>
          </p:cNvPr>
          <p:cNvSpPr/>
          <p:nvPr/>
        </p:nvSpPr>
        <p:spPr>
          <a:xfrm>
            <a:off x="7657390" y="1476651"/>
            <a:ext cx="1446665" cy="8606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7276508-2D85-4CBB-98D3-653C0CB282AB}"/>
              </a:ext>
            </a:extLst>
          </p:cNvPr>
          <p:cNvSpPr/>
          <p:nvPr/>
        </p:nvSpPr>
        <p:spPr>
          <a:xfrm>
            <a:off x="5567407" y="1469905"/>
            <a:ext cx="819549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FC7E869-CFB8-4425-9200-191589A8D240}"/>
              </a:ext>
            </a:extLst>
          </p:cNvPr>
          <p:cNvSpPr/>
          <p:nvPr/>
        </p:nvSpPr>
        <p:spPr>
          <a:xfrm>
            <a:off x="3244540" y="1482687"/>
            <a:ext cx="1411542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E01E556-B08A-4C3A-8E81-C70C00A581C4}"/>
              </a:ext>
            </a:extLst>
          </p:cNvPr>
          <p:cNvSpPr/>
          <p:nvPr/>
        </p:nvSpPr>
        <p:spPr>
          <a:xfrm>
            <a:off x="4710339" y="1469905"/>
            <a:ext cx="823274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6D03B76-03F0-4242-873E-6581D99A4871}"/>
              </a:ext>
            </a:extLst>
          </p:cNvPr>
          <p:cNvSpPr/>
          <p:nvPr/>
        </p:nvSpPr>
        <p:spPr>
          <a:xfrm>
            <a:off x="275367" y="2378565"/>
            <a:ext cx="1442155" cy="8634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C0DD8F5-18B7-47A3-9387-D4559C1BE1B8}"/>
              </a:ext>
            </a:extLst>
          </p:cNvPr>
          <p:cNvSpPr/>
          <p:nvPr/>
        </p:nvSpPr>
        <p:spPr>
          <a:xfrm>
            <a:off x="3246558" y="2382911"/>
            <a:ext cx="1411542" cy="835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9E2A2B3-299E-408A-AAE0-0D866381DF5C}"/>
              </a:ext>
            </a:extLst>
          </p:cNvPr>
          <p:cNvSpPr/>
          <p:nvPr/>
        </p:nvSpPr>
        <p:spPr>
          <a:xfrm>
            <a:off x="7671495" y="2371500"/>
            <a:ext cx="1411542" cy="870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E795305-69AD-4AAD-B4F7-D08CADE54315}"/>
              </a:ext>
            </a:extLst>
          </p:cNvPr>
          <p:cNvSpPr/>
          <p:nvPr/>
        </p:nvSpPr>
        <p:spPr>
          <a:xfrm>
            <a:off x="4696199" y="2382911"/>
            <a:ext cx="818080" cy="835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B9AC909-B1C2-4534-B021-AF6DCD8D2C59}"/>
              </a:ext>
            </a:extLst>
          </p:cNvPr>
          <p:cNvSpPr/>
          <p:nvPr/>
        </p:nvSpPr>
        <p:spPr>
          <a:xfrm>
            <a:off x="5548073" y="2382911"/>
            <a:ext cx="838883" cy="835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0730C76-9053-4213-9AFC-224616296BC4}"/>
              </a:ext>
            </a:extLst>
          </p:cNvPr>
          <p:cNvSpPr/>
          <p:nvPr/>
        </p:nvSpPr>
        <p:spPr>
          <a:xfrm>
            <a:off x="6429891" y="2382911"/>
            <a:ext cx="1178423" cy="835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F6972FA-660F-41B5-AD0D-5543E465110A}"/>
              </a:ext>
            </a:extLst>
          </p:cNvPr>
          <p:cNvSpPr/>
          <p:nvPr/>
        </p:nvSpPr>
        <p:spPr>
          <a:xfrm>
            <a:off x="266877" y="3283673"/>
            <a:ext cx="1442154" cy="8667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8AFC3FB-DF66-4F6E-86D1-3D0229BA087A}"/>
              </a:ext>
            </a:extLst>
          </p:cNvPr>
          <p:cNvSpPr/>
          <p:nvPr/>
        </p:nvSpPr>
        <p:spPr>
          <a:xfrm>
            <a:off x="1769088" y="3283672"/>
            <a:ext cx="1434934" cy="860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F0CBFA9-3C5A-4655-AB36-E9FB34ABEB9C}"/>
              </a:ext>
            </a:extLst>
          </p:cNvPr>
          <p:cNvSpPr/>
          <p:nvPr/>
        </p:nvSpPr>
        <p:spPr>
          <a:xfrm>
            <a:off x="6419875" y="3281329"/>
            <a:ext cx="1188438" cy="8731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0EEC675-7D1D-4191-982A-D4B819BE81D3}"/>
              </a:ext>
            </a:extLst>
          </p:cNvPr>
          <p:cNvSpPr/>
          <p:nvPr/>
        </p:nvSpPr>
        <p:spPr>
          <a:xfrm>
            <a:off x="5558787" y="3271193"/>
            <a:ext cx="838883" cy="8731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22E3FF9-0584-4AEA-AAD9-2D06E5EE7F54}"/>
              </a:ext>
            </a:extLst>
          </p:cNvPr>
          <p:cNvSpPr/>
          <p:nvPr/>
        </p:nvSpPr>
        <p:spPr>
          <a:xfrm>
            <a:off x="3236050" y="3281330"/>
            <a:ext cx="1441376" cy="8667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1A08A38-52EB-429E-A854-B1CCB06DB680}"/>
              </a:ext>
            </a:extLst>
          </p:cNvPr>
          <p:cNvSpPr/>
          <p:nvPr/>
        </p:nvSpPr>
        <p:spPr>
          <a:xfrm>
            <a:off x="4696199" y="3271193"/>
            <a:ext cx="826288" cy="876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629FCA3-4A8D-4085-9679-2BAC58854B8B}"/>
              </a:ext>
            </a:extLst>
          </p:cNvPr>
          <p:cNvSpPr/>
          <p:nvPr/>
        </p:nvSpPr>
        <p:spPr>
          <a:xfrm>
            <a:off x="287894" y="4168897"/>
            <a:ext cx="1429627" cy="8690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7788A4E-9011-4898-9112-789D3F2871B3}"/>
              </a:ext>
            </a:extLst>
          </p:cNvPr>
          <p:cNvSpPr/>
          <p:nvPr/>
        </p:nvSpPr>
        <p:spPr>
          <a:xfrm>
            <a:off x="1753173" y="4170394"/>
            <a:ext cx="1450849" cy="8797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A2819E1-6047-49B6-B2E8-7D0B84913A83}"/>
              </a:ext>
            </a:extLst>
          </p:cNvPr>
          <p:cNvSpPr/>
          <p:nvPr/>
        </p:nvSpPr>
        <p:spPr>
          <a:xfrm>
            <a:off x="7657391" y="4168897"/>
            <a:ext cx="1446664" cy="8773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7417A3C-C003-48D4-85C6-08CD27E0C66F}"/>
              </a:ext>
            </a:extLst>
          </p:cNvPr>
          <p:cNvSpPr/>
          <p:nvPr/>
        </p:nvSpPr>
        <p:spPr>
          <a:xfrm>
            <a:off x="4696199" y="4168897"/>
            <a:ext cx="826288" cy="8773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EDD8804-F16D-4497-B4FE-64B098B3279B}"/>
              </a:ext>
            </a:extLst>
          </p:cNvPr>
          <p:cNvSpPr/>
          <p:nvPr/>
        </p:nvSpPr>
        <p:spPr>
          <a:xfrm>
            <a:off x="5558788" y="4184561"/>
            <a:ext cx="838882" cy="860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A4C843E-765A-4A7A-BC71-631F51615BD3}"/>
              </a:ext>
            </a:extLst>
          </p:cNvPr>
          <p:cNvSpPr/>
          <p:nvPr/>
        </p:nvSpPr>
        <p:spPr>
          <a:xfrm>
            <a:off x="6419875" y="4168897"/>
            <a:ext cx="1203327" cy="8690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208CE45-E817-4D86-946A-007D461FC8CD}"/>
              </a:ext>
            </a:extLst>
          </p:cNvPr>
          <p:cNvSpPr/>
          <p:nvPr/>
        </p:nvSpPr>
        <p:spPr>
          <a:xfrm>
            <a:off x="303535" y="5072086"/>
            <a:ext cx="1411542" cy="8718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48F0FE3-DBC8-44F7-BC5B-23E0AB64D17C}"/>
              </a:ext>
            </a:extLst>
          </p:cNvPr>
          <p:cNvSpPr/>
          <p:nvPr/>
        </p:nvSpPr>
        <p:spPr>
          <a:xfrm>
            <a:off x="7666189" y="5064918"/>
            <a:ext cx="1437865" cy="8653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7E15DEE-84B4-4B48-A13E-FB8C9E12EF73}"/>
              </a:ext>
            </a:extLst>
          </p:cNvPr>
          <p:cNvSpPr/>
          <p:nvPr/>
        </p:nvSpPr>
        <p:spPr>
          <a:xfrm>
            <a:off x="6429891" y="5064918"/>
            <a:ext cx="1196248" cy="8837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66AFE6F-64DA-4E3C-B5C4-9618C62BF18E}"/>
              </a:ext>
            </a:extLst>
          </p:cNvPr>
          <p:cNvSpPr/>
          <p:nvPr/>
        </p:nvSpPr>
        <p:spPr>
          <a:xfrm>
            <a:off x="5558787" y="5063320"/>
            <a:ext cx="838883" cy="881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EFBA287-70E9-42F6-8A57-870AB5FAC9D0}"/>
              </a:ext>
            </a:extLst>
          </p:cNvPr>
          <p:cNvSpPr/>
          <p:nvPr/>
        </p:nvSpPr>
        <p:spPr>
          <a:xfrm>
            <a:off x="3228021" y="5076900"/>
            <a:ext cx="1449405" cy="8718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F473ACB-F220-47C5-8724-5B780545566C}"/>
              </a:ext>
            </a:extLst>
          </p:cNvPr>
          <p:cNvSpPr/>
          <p:nvPr/>
        </p:nvSpPr>
        <p:spPr>
          <a:xfrm>
            <a:off x="4696200" y="5063319"/>
            <a:ext cx="826288" cy="881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ECBD207-F962-4BA0-B4DA-41B743D81CE8}"/>
              </a:ext>
            </a:extLst>
          </p:cNvPr>
          <p:cNvSpPr/>
          <p:nvPr/>
        </p:nvSpPr>
        <p:spPr>
          <a:xfrm>
            <a:off x="266877" y="5981030"/>
            <a:ext cx="1442154" cy="863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4684AF9-B4A3-4AC0-8CDD-C11635612BFF}"/>
              </a:ext>
            </a:extLst>
          </p:cNvPr>
          <p:cNvSpPr/>
          <p:nvPr/>
        </p:nvSpPr>
        <p:spPr>
          <a:xfrm>
            <a:off x="1764054" y="5972246"/>
            <a:ext cx="1428319" cy="8718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E8F849B-BF48-486C-8F24-856A3510A8C1}"/>
              </a:ext>
            </a:extLst>
          </p:cNvPr>
          <p:cNvSpPr/>
          <p:nvPr/>
        </p:nvSpPr>
        <p:spPr>
          <a:xfrm>
            <a:off x="7657390" y="5963461"/>
            <a:ext cx="1446665" cy="880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3521414-01CB-4A05-9EF9-C06964A7659E}"/>
              </a:ext>
            </a:extLst>
          </p:cNvPr>
          <p:cNvSpPr/>
          <p:nvPr/>
        </p:nvSpPr>
        <p:spPr>
          <a:xfrm>
            <a:off x="4696199" y="5972245"/>
            <a:ext cx="826288" cy="880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4ACCC01B-CAE3-415F-BDF5-17A657BB444C}"/>
              </a:ext>
            </a:extLst>
          </p:cNvPr>
          <p:cNvSpPr/>
          <p:nvPr/>
        </p:nvSpPr>
        <p:spPr>
          <a:xfrm>
            <a:off x="6419875" y="5959521"/>
            <a:ext cx="1212226" cy="880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76CC60D-52F2-41DC-BE25-035F9577D336}"/>
              </a:ext>
            </a:extLst>
          </p:cNvPr>
          <p:cNvSpPr/>
          <p:nvPr/>
        </p:nvSpPr>
        <p:spPr>
          <a:xfrm>
            <a:off x="3217662" y="5972246"/>
            <a:ext cx="1459764" cy="88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1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3" grpId="0" animBg="1"/>
      <p:bldP spid="57" grpId="0" animBg="1"/>
      <p:bldP spid="59" grpId="0" animBg="1"/>
      <p:bldP spid="60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EAB7BF0-D7AF-43F1-ACA8-E284092866A4}"/>
              </a:ext>
            </a:extLst>
          </p:cNvPr>
          <p:cNvCxnSpPr>
            <a:cxnSpLocks/>
          </p:cNvCxnSpPr>
          <p:nvPr/>
        </p:nvCxnSpPr>
        <p:spPr>
          <a:xfrm>
            <a:off x="756983" y="4758867"/>
            <a:ext cx="7502993" cy="0"/>
          </a:xfrm>
          <a:prstGeom prst="line">
            <a:avLst/>
          </a:prstGeom>
          <a:ln w="41275">
            <a:solidFill>
              <a:srgbClr val="412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A18078-3674-408A-8DA7-C7163FB3520D}"/>
              </a:ext>
            </a:extLst>
          </p:cNvPr>
          <p:cNvCxnSpPr>
            <a:cxnSpLocks/>
          </p:cNvCxnSpPr>
          <p:nvPr/>
        </p:nvCxnSpPr>
        <p:spPr>
          <a:xfrm>
            <a:off x="4297803" y="3551274"/>
            <a:ext cx="0" cy="2587243"/>
          </a:xfrm>
          <a:prstGeom prst="line">
            <a:avLst/>
          </a:prstGeom>
          <a:ln w="41275">
            <a:solidFill>
              <a:srgbClr val="412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3c: A challenging ‘</a:t>
            </a:r>
            <a:r>
              <a:rPr lang="en-GB" dirty="0" err="1"/>
              <a:t>ssdd</a:t>
            </a:r>
            <a:r>
              <a:rPr lang="en-GB" dirty="0"/>
              <a:t>’ problem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4704D4-DAEA-4D4A-A9DC-4373E3AC7101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 is a ‘</a:t>
            </a:r>
            <a:r>
              <a:rPr lang="en-GB" dirty="0" err="1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ssdd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problem.</a:t>
            </a:r>
          </a:p>
          <a:p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turn to page 22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booklet a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 record four other questions about the given equation in space provided. </a:t>
            </a:r>
          </a:p>
          <a:p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9C3D044-B47D-4B2C-8DAE-D6609AA808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008762"/>
              </p:ext>
            </p:extLst>
          </p:nvPr>
        </p:nvGraphicFramePr>
        <p:xfrm>
          <a:off x="3428125" y="4563750"/>
          <a:ext cx="1755432" cy="665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Equation" r:id="rId4" imgW="965160" imgH="431640" progId="Equation.DSMT4">
                  <p:embed/>
                </p:oleObj>
              </mc:Choice>
              <mc:Fallback>
                <p:oleObj name="Equation" r:id="rId4" imgW="965160" imgH="43164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28125" y="4563750"/>
                        <a:ext cx="1755432" cy="66538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A112272-FBBA-4383-9D38-9E7C4F46B517}"/>
              </a:ext>
            </a:extLst>
          </p:cNvPr>
          <p:cNvSpPr txBox="1"/>
          <p:nvPr/>
        </p:nvSpPr>
        <p:spPr>
          <a:xfrm>
            <a:off x="933653" y="3920128"/>
            <a:ext cx="27899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Draw the graph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02F2B-9F4A-4300-B637-FBAF9C1CF9B1}"/>
              </a:ext>
            </a:extLst>
          </p:cNvPr>
          <p:cNvSpPr txBox="1"/>
          <p:nvPr/>
        </p:nvSpPr>
        <p:spPr>
          <a:xfrm>
            <a:off x="954457" y="5248672"/>
            <a:ext cx="27899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Write down the coordinates of the turning point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F6B5F2-E67C-4A4A-8587-E12C62DE0F77}"/>
              </a:ext>
            </a:extLst>
          </p:cNvPr>
          <p:cNvSpPr txBox="1"/>
          <p:nvPr/>
        </p:nvSpPr>
        <p:spPr>
          <a:xfrm>
            <a:off x="5001041" y="3928226"/>
            <a:ext cx="33274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When </a:t>
            </a:r>
            <a:r>
              <a: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0, how many roots does the equation have?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3B51F9-819B-4005-9E03-885BA1CFC1B8}"/>
              </a:ext>
            </a:extLst>
          </p:cNvPr>
          <p:cNvSpPr txBox="1"/>
          <p:nvPr/>
        </p:nvSpPr>
        <p:spPr>
          <a:xfrm>
            <a:off x="5001040" y="5175072"/>
            <a:ext cx="326956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is the lowest integer value of y</a:t>
            </a:r>
            <a:r>
              <a:rPr kumimoji="0" lang="en-GB" b="0" i="0" u="none" strike="noStrike" kern="1200" cap="none" spc="0" normalizeH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which the equation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has two (real) roots?</a:t>
            </a:r>
          </a:p>
        </p:txBody>
      </p:sp>
    </p:spTree>
    <p:extLst>
      <p:ext uri="{BB962C8B-B14F-4D97-AF65-F5344CB8AC3E}">
        <p14:creationId xmlns:p14="http://schemas.microsoft.com/office/powerpoint/2010/main" val="16589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3d: ‘Goal-free’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4704D4-DAEA-4D4A-A9DC-4373E3AC7101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Finally, an example of turning a graphs question into a ‘Goal-free’ problem is provided to you on the next slide. 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first shows the original question and the second shows the ‘Goal-free’ version. 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Read the brief explanation of ‘Goal-free’ problems within your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Handouts booklet 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(page 4). 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Discuss in pairs or within a group the advantages and disadvantages of setting ‘Goal-free’ problems and entire ‘Goal-free’ mock exams. Record your responses on page 23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Activities booklet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 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next slide will be shown to you as you complete the activity. </a:t>
            </a:r>
          </a:p>
          <a:p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761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Activity 3d: ‘Goal-free’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noProof="0"/>
              <a:t>Copyright © AQA and its licensors. All rights reserved.</a:t>
            </a:r>
            <a:endParaRPr lang="en-US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9D4704D4-DAEA-4D4A-A9DC-4373E3AC7101}" type="slidenum">
              <a:rPr lang="en-GB" noProof="0" smtClean="0"/>
              <a:pPr lvl="0"/>
              <a:t>33</a:t>
            </a:fld>
            <a:endParaRPr lang="en-GB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492849C-A428-4613-AEBA-0AD33190F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90" y="1855499"/>
            <a:ext cx="7918020" cy="19626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F6EDCB2C-998B-4032-98F8-8060B0B06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42" y="4061688"/>
            <a:ext cx="7914768" cy="19626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631DAA-48F4-4C2A-82BC-E165A54FD2FD}"/>
              </a:ext>
            </a:extLst>
          </p:cNvPr>
          <p:cNvSpPr txBox="1"/>
          <p:nvPr/>
        </p:nvSpPr>
        <p:spPr>
          <a:xfrm>
            <a:off x="1535413" y="4994106"/>
            <a:ext cx="568536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can you work out about the</a:t>
            </a:r>
            <a:r>
              <a:rPr kumimoji="0" lang="en-GB" sz="1400" b="1" i="1" strike="noStrike" kern="1200" cap="none" spc="0" normalizeH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curve and the line</a:t>
            </a:r>
            <a:r>
              <a:rPr kumimoji="0" lang="en-GB" sz="1400" b="1" i="1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rgbClr val="4B4B4B"/>
              </a:solidFill>
              <a:latin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262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4: Next steps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This final activity gives  options for developing the ideas outlined in this pack. Turn to page 24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Activities booklet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Visit the websites listed in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Handouts booklet 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(page 4) and select some ‘intelligent practice’ exercises to use in your teaching next term.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Design your own variation or ‘</a:t>
            </a:r>
            <a:r>
              <a:rPr lang="en-GB" dirty="0" err="1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ssdd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’ exercises for this or another area of algebra. You may wish to share them on Craig Barton’s sites.</a:t>
            </a:r>
          </a:p>
          <a:p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Following this session, choose another area of GCSE Maths and use the same approach as this pack to review relevant questions and find or design exercises to support intelligent practice.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074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Reflection: Where are you now?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23DBE9-A425-431A-B69E-6B9F5DED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Reflecting on what you have covered during the course of this training session, complete the ‘Post-session health check’ provided on page 26 of the </a:t>
            </a:r>
            <a:r>
              <a:rPr lang="en-GB" i="1" dirty="0"/>
              <a:t>Activities booklet</a:t>
            </a:r>
            <a:r>
              <a:rPr lang="en-GB" dirty="0"/>
              <a:t>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773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 touch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2C9386A-05B3-4125-A71F-8B130B457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731963"/>
            <a:ext cx="3570288" cy="44069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Our friendly team will be happy to support you between 8am and 5pm, Monday to Friday.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Tel:  0161 957 3852</a:t>
            </a:r>
          </a:p>
          <a:p>
            <a:pPr marL="0" indent="0">
              <a:buNone/>
            </a:pPr>
            <a:r>
              <a:rPr lang="fr-FR" dirty="0"/>
              <a:t>Email: maths@aqa.org.uk</a:t>
            </a:r>
          </a:p>
          <a:p>
            <a:pPr marL="0" indent="0">
              <a:buNone/>
            </a:pPr>
            <a:r>
              <a:rPr lang="en-GB" dirty="0"/>
              <a:t>Twitter: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AQAMaths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aqa.org.uk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176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6225" y="3018674"/>
            <a:ext cx="8045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If you have enjoyed this training pack, please </a:t>
            </a:r>
            <a:r>
              <a:rPr lang="en-GB" u="sng" dirty="0">
                <a:solidFill>
                  <a:srgbClr val="2F71A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 it</a:t>
            </a:r>
            <a:r>
              <a:rPr lang="en-GB" dirty="0">
                <a:solidFill>
                  <a:srgbClr val="2F71A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0332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dirty="0"/>
              <a:t>Pre-session activity: Command words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75981EFF-A459-4A79-8D84-24790CDE7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Look at the command words on the next slide. When doing so, consider the following questions:</a:t>
            </a:r>
          </a:p>
          <a:p>
            <a:endParaRPr lang="en-GB" dirty="0"/>
          </a:p>
          <a:p>
            <a:pPr marL="265113" indent="-265113"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do you feel there are any missing?</a:t>
            </a:r>
          </a:p>
          <a:p>
            <a:pPr marL="265113" indent="-265113">
              <a:buSzPct val="100000"/>
              <a:buFont typeface="Arial" panose="020B0604020202020204" pitchFamily="34" charset="0"/>
              <a:buChar char="•"/>
            </a:pPr>
            <a:endParaRPr lang="en-GB" dirty="0"/>
          </a:p>
          <a:p>
            <a:pPr marL="265113" indent="-265113"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is the split between </a:t>
            </a:r>
            <a:r>
              <a:rPr lang="en-GB" b="1" dirty="0"/>
              <a:t>Manipulation</a:t>
            </a:r>
            <a:r>
              <a:rPr lang="en-GB" dirty="0"/>
              <a:t> and </a:t>
            </a:r>
            <a:r>
              <a:rPr lang="en-GB" b="1" dirty="0"/>
              <a:t>Find the Unknown(s) </a:t>
            </a:r>
            <a:r>
              <a:rPr lang="en-GB" dirty="0"/>
              <a:t>useful?</a:t>
            </a:r>
          </a:p>
          <a:p>
            <a:pPr marL="265113" indent="-265113">
              <a:buSzPct val="100000"/>
              <a:buFont typeface="Arial" panose="020B0604020202020204" pitchFamily="34" charset="0"/>
              <a:buChar char="•"/>
            </a:pPr>
            <a:endParaRPr lang="en-GB" dirty="0"/>
          </a:p>
          <a:p>
            <a:pPr marL="265113" indent="-265113"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if not, how could you classify command words?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highlight>
                <a:srgbClr val="FFFF00"/>
              </a:highlight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15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Pre-session activity: Command words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53C2A9-9839-44B9-86CC-F8666ADE3F01}"/>
              </a:ext>
            </a:extLst>
          </p:cNvPr>
          <p:cNvSpPr txBox="1"/>
          <p:nvPr/>
        </p:nvSpPr>
        <p:spPr>
          <a:xfrm>
            <a:off x="540000" y="2423763"/>
            <a:ext cx="349967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Simplify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Expand and simplify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Factorise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Multiply out and simplify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Find an equivalent expression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Re-arrange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Show that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17DF1-B4E4-42BA-9958-0D29549176B0}"/>
              </a:ext>
            </a:extLst>
          </p:cNvPr>
          <p:cNvSpPr txBox="1"/>
          <p:nvPr/>
        </p:nvSpPr>
        <p:spPr>
          <a:xfrm>
            <a:off x="4229934" y="2423763"/>
            <a:ext cx="300762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Solve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Find the roots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Find the solutions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Find the exact solutions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Find the turning point</a:t>
            </a:r>
          </a:p>
          <a:p>
            <a: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4B4B4B"/>
                </a:solidFill>
                <a:latin typeface="Arial"/>
              </a:rPr>
              <a:t>Find the point(s) of intersection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9FCD5-7563-4296-A753-7B988A73E5EA}"/>
              </a:ext>
            </a:extLst>
          </p:cNvPr>
          <p:cNvSpPr txBox="1"/>
          <p:nvPr/>
        </p:nvSpPr>
        <p:spPr>
          <a:xfrm>
            <a:off x="541598" y="1734854"/>
            <a:ext cx="14234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Manipulation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C9697B-ABC4-45AC-8C4E-353156381FD8}"/>
              </a:ext>
            </a:extLst>
          </p:cNvPr>
          <p:cNvSpPr txBox="1"/>
          <p:nvPr/>
        </p:nvSpPr>
        <p:spPr>
          <a:xfrm>
            <a:off x="4204056" y="1735338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Find the unknowns(s)</a:t>
            </a:r>
          </a:p>
        </p:txBody>
      </p:sp>
    </p:spTree>
    <p:extLst>
      <p:ext uri="{BB962C8B-B14F-4D97-AF65-F5344CB8AC3E}">
        <p14:creationId xmlns:p14="http://schemas.microsoft.com/office/powerpoint/2010/main" val="141996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dirty="0"/>
              <a:t>Activity 1a: Manipulating expressions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75981EFF-A459-4A79-8D84-24790CDE7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turn to page 4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Activities booklet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 </a:t>
            </a:r>
            <a:r>
              <a:rPr lang="en-GB" dirty="0"/>
              <a:t>Look at the three exercises containing exam-style questions. </a:t>
            </a:r>
          </a:p>
          <a:p>
            <a:pPr marL="0" indent="0">
              <a:buNone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 why you think students did not perform well. Which wrong answer do you think was most popular?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third, look at the four example questions and discuss with your partner or small group:</a:t>
            </a:r>
          </a:p>
          <a:p>
            <a:pPr lvl="1">
              <a:buClr>
                <a:srgbClr val="412878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different things students are expected to do when asked to expand, multiply out, simplify, etc</a:t>
            </a:r>
          </a:p>
          <a:p>
            <a:pPr lvl="1">
              <a:buClr>
                <a:srgbClr val="412878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different procedures that may be involved when students are asked to factorise.</a:t>
            </a:r>
          </a:p>
          <a:p>
            <a:pPr marL="0" indent="0">
              <a:buNone/>
            </a:pP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GB" dirty="0"/>
              <a:t>A notes page has been provided on page 5 of the </a:t>
            </a:r>
            <a:r>
              <a:rPr lang="en-GB" i="1" dirty="0"/>
              <a:t>Activities booklet </a:t>
            </a:r>
            <a:r>
              <a:rPr lang="en-GB" dirty="0"/>
              <a:t>to record the key points of your discussion.</a:t>
            </a:r>
          </a:p>
        </p:txBody>
      </p:sp>
    </p:spTree>
    <p:extLst>
      <p:ext uri="{BB962C8B-B14F-4D97-AF65-F5344CB8AC3E}">
        <p14:creationId xmlns:p14="http://schemas.microsoft.com/office/powerpoint/2010/main" val="2372245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dirty="0"/>
              <a:t>Activity 1b: Manipulating expressions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75981EFF-A459-4A79-8D84-24790CDE7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4032000" cy="4406804"/>
          </a:xfrm>
        </p:spPr>
        <p:txBody>
          <a:bodyPr/>
          <a:lstStyle/>
          <a:p>
            <a:r>
              <a:rPr lang="en-GB" dirty="0"/>
              <a:t>What do you understand by ‘intelligent practice’?</a:t>
            </a:r>
          </a:p>
          <a:p>
            <a:endParaRPr lang="en-GB" dirty="0"/>
          </a:p>
          <a:p>
            <a:r>
              <a:rPr lang="en-GB" dirty="0"/>
              <a:t>Discuss the principle of ‘Reflect, Expect, Check’. </a:t>
            </a:r>
          </a:p>
          <a:p>
            <a:endParaRPr lang="en-GB" dirty="0"/>
          </a:p>
          <a:p>
            <a:r>
              <a:rPr lang="en-GB" dirty="0"/>
              <a:t>After discussing the above, turn to page 6 of the </a:t>
            </a:r>
            <a:r>
              <a:rPr lang="en-GB" i="1" dirty="0"/>
              <a:t>Activities booklet </a:t>
            </a:r>
            <a:r>
              <a:rPr lang="en-GB" dirty="0"/>
              <a:t>and complete Activity 1b.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A27EE-8FC6-4878-B3D7-409AA0E3920C}"/>
              </a:ext>
            </a:extLst>
          </p:cNvPr>
          <p:cNvSpPr txBox="1"/>
          <p:nvPr/>
        </p:nvSpPr>
        <p:spPr>
          <a:xfrm>
            <a:off x="4572000" y="1753131"/>
            <a:ext cx="4038229" cy="3170099"/>
          </a:xfrm>
          <a:prstGeom prst="rect">
            <a:avLst/>
          </a:prstGeom>
          <a:solidFill>
            <a:srgbClr val="412878"/>
          </a:solidFill>
          <a:ln>
            <a:solidFill>
              <a:srgbClr val="412878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EXPECT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062F95-8B14-42FC-802C-5ADB8ACB5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172" y="4215495"/>
            <a:ext cx="634754" cy="634754"/>
          </a:xfrm>
          <a:prstGeom prst="rect">
            <a:avLst/>
          </a:prstGeom>
          <a:solidFill>
            <a:srgbClr val="412878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79D8B6-9124-4621-807C-DF0AE7B4AF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172" y="1847650"/>
            <a:ext cx="634754" cy="634754"/>
          </a:xfrm>
          <a:prstGeom prst="rect">
            <a:avLst/>
          </a:prstGeom>
          <a:solidFill>
            <a:srgbClr val="412878"/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A4DD7E-62ED-47C8-8134-7F6C6EFE29C7}"/>
              </a:ext>
            </a:extLst>
          </p:cNvPr>
          <p:cNvSpPr txBox="1"/>
          <p:nvPr/>
        </p:nvSpPr>
        <p:spPr>
          <a:xfrm>
            <a:off x="7821485" y="2861859"/>
            <a:ext cx="355107" cy="1015663"/>
          </a:xfrm>
          <a:prstGeom prst="rect">
            <a:avLst/>
          </a:prstGeom>
          <a:solidFill>
            <a:srgbClr val="412878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5DC5CA1-9FFC-4ADB-A6A3-9BE6C8FF2D2F}"/>
              </a:ext>
            </a:extLst>
          </p:cNvPr>
          <p:cNvSpPr txBox="1">
            <a:spLocks/>
          </p:cNvSpPr>
          <p:nvPr/>
        </p:nvSpPr>
        <p:spPr>
          <a:xfrm>
            <a:off x="5858737" y="4729252"/>
            <a:ext cx="3624870" cy="4311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Craig Barton @</a:t>
            </a:r>
            <a:r>
              <a:rPr kumimoji="0" lang="en-GB" sz="1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mrbartonmaths</a:t>
            </a:r>
            <a:endParaRPr kumimoji="0" lang="en-GB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620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C8E33B-E83D-4D73-B91A-C5D6057F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dirty="0"/>
              <a:t>Activity 1c: Manipulating expressions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75981EFF-A459-4A79-8D84-24790CDE7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Read and discuss the definition of ‘</a:t>
            </a:r>
            <a:r>
              <a:rPr lang="en-GB" dirty="0" err="1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ssdd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’, and look at the two examples provided to you in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Handouts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booklet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(page 5). This can be done with your partner, small group or as a whole group.</a:t>
            </a:r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Following this, please turn to page 10 of the </a:t>
            </a:r>
            <a:r>
              <a:rPr lang="en-GB" i="1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Activities booklet </a:t>
            </a:r>
            <a:r>
              <a:rPr lang="en-GB" dirty="0">
                <a:solidFill>
                  <a:srgbClr val="4B4B4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complete the task provided. </a:t>
            </a: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4B4B4B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086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E739-F7CD-4512-9BE4-69540A5BA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D63E0-B7D0-4FDA-86C9-72343902B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70CFAF-A92F-486E-9443-2D648A552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</p:spPr>
        <p:txBody>
          <a:bodyPr/>
          <a:lstStyle/>
          <a:p>
            <a:r>
              <a:rPr lang="en-GB" sz="2600" dirty="0">
                <a:latin typeface="+mn-lt"/>
              </a:rPr>
              <a:t>Activity 1d: Manipulating expressions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4A17DC9-A5AA-42F1-8975-6E054A606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r>
              <a:rPr lang="en-GB" sz="1800" dirty="0"/>
              <a:t>Please turn to page </a:t>
            </a:r>
            <a:r>
              <a:rPr lang="en-GB" dirty="0"/>
              <a:t>11</a:t>
            </a:r>
            <a:r>
              <a:rPr lang="en-GB" sz="1800" dirty="0"/>
              <a:t> of the </a:t>
            </a:r>
            <a:r>
              <a:rPr lang="en-GB" sz="1800" i="1" dirty="0"/>
              <a:t>Activities booklet. </a:t>
            </a:r>
          </a:p>
          <a:p>
            <a:endParaRPr lang="en-GB" dirty="0"/>
          </a:p>
          <a:p>
            <a:r>
              <a:rPr lang="en-GB" sz="1800" dirty="0"/>
              <a:t>Here you will find three previous exam questions. </a:t>
            </a:r>
          </a:p>
          <a:p>
            <a:endParaRPr lang="en-GB" sz="1800" dirty="0"/>
          </a:p>
          <a:p>
            <a:r>
              <a:rPr lang="en-GB" sz="1800" dirty="0"/>
              <a:t>Why do you think performance on the first two was so poor? Complete the answer box provided. </a:t>
            </a:r>
          </a:p>
          <a:p>
            <a:endParaRPr lang="en-GB" dirty="0"/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758964"/>
      </p:ext>
    </p:extLst>
  </p:cSld>
  <p:clrMapOvr>
    <a:masterClrMapping/>
  </p:clrMapOvr>
</p:sld>
</file>

<file path=ppt/theme/theme1.xml><?xml version="1.0" encoding="utf-8"?>
<a:theme xmlns:a="http://schemas.openxmlformats.org/drawingml/2006/main" name="2. Presentation template v5.2">
  <a:themeElements>
    <a:clrScheme name="AQA PowerPoint1">
      <a:dk1>
        <a:srgbClr val="4B4B4B"/>
      </a:dk1>
      <a:lt1>
        <a:srgbClr val="FFFFFF"/>
      </a:lt1>
      <a:dk2>
        <a:srgbClr val="412878"/>
      </a:dk2>
      <a:lt2>
        <a:srgbClr val="FFFFFE"/>
      </a:lt2>
      <a:accent1>
        <a:srgbClr val="C8194B"/>
      </a:accent1>
      <a:accent2>
        <a:srgbClr val="3273AF"/>
      </a:accent2>
      <a:accent3>
        <a:srgbClr val="C84B32"/>
      </a:accent3>
      <a:accent4>
        <a:srgbClr val="418C87"/>
      </a:accent4>
      <a:accent5>
        <a:srgbClr val="AF64A0"/>
      </a:accent5>
      <a:accent6>
        <a:srgbClr val="4B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8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2841</Words>
  <Application>Microsoft Office PowerPoint</Application>
  <PresentationFormat>On-screen Show (4:3)</PresentationFormat>
  <Paragraphs>505</Paragraphs>
  <Slides>37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MS Mincho</vt:lpstr>
      <vt:lpstr>Arial</vt:lpstr>
      <vt:lpstr>Calibri</vt:lpstr>
      <vt:lpstr>Calibri Light</vt:lpstr>
      <vt:lpstr>Cambria Math</vt:lpstr>
      <vt:lpstr>Courier New</vt:lpstr>
      <vt:lpstr>Times New Roman</vt:lpstr>
      <vt:lpstr>2. Presentation template v5.2</vt:lpstr>
      <vt:lpstr>3_Office Theme</vt:lpstr>
      <vt:lpstr>Equation</vt:lpstr>
      <vt:lpstr>PowerPoint Presentation</vt:lpstr>
      <vt:lpstr>Contents </vt:lpstr>
      <vt:lpstr>Pre-session activity: Command words</vt:lpstr>
      <vt:lpstr>Pre-session activity: Command words</vt:lpstr>
      <vt:lpstr>Pre-session activity: Command words</vt:lpstr>
      <vt:lpstr>Activity 1a: Manipulating expressions</vt:lpstr>
      <vt:lpstr>Activity 1b: Manipulating expressions</vt:lpstr>
      <vt:lpstr>Activity 1c: Manipulating expressions</vt:lpstr>
      <vt:lpstr>Activity 1d: Manipulating expressions</vt:lpstr>
      <vt:lpstr>Activity 1e: Manipulating expressions</vt:lpstr>
      <vt:lpstr>Activity 2a: Solving equations</vt:lpstr>
      <vt:lpstr>Activity 2a: Solving equations</vt:lpstr>
      <vt:lpstr>Activity 2a: Solving equations</vt:lpstr>
      <vt:lpstr>Activity 2a: Solving equations</vt:lpstr>
      <vt:lpstr>Activity 2a: Solving equations</vt:lpstr>
      <vt:lpstr>Activity 2a: Solving equations</vt:lpstr>
      <vt:lpstr>An approach to quadratic equations</vt:lpstr>
      <vt:lpstr>Solving equations: Linear</vt:lpstr>
      <vt:lpstr>Activity 2b: Solving equations</vt:lpstr>
      <vt:lpstr>Extending to quadratics</vt:lpstr>
      <vt:lpstr>Perfect squares</vt:lpstr>
      <vt:lpstr>Approaching graphs</vt:lpstr>
      <vt:lpstr>Activity 3a: Approaching graphs</vt:lpstr>
      <vt:lpstr>Approaching graphs</vt:lpstr>
      <vt:lpstr>Activity 3b: Fill in the gaps</vt:lpstr>
      <vt:lpstr>Activity 3b: Fill in the gaps</vt:lpstr>
      <vt:lpstr>PowerPoint Presentation</vt:lpstr>
      <vt:lpstr>Activity 3b: Fill in the gaps </vt:lpstr>
      <vt:lpstr>PowerPoint Presentation</vt:lpstr>
      <vt:lpstr>PowerPoint Presentation</vt:lpstr>
      <vt:lpstr>Activity 3c: A challenging ‘ssdd’ problem</vt:lpstr>
      <vt:lpstr>Activity 3d: ‘Goal-free’</vt:lpstr>
      <vt:lpstr>Activity 3d: ‘Goal-free’</vt:lpstr>
      <vt:lpstr>Activity 4: Next steps</vt:lpstr>
      <vt:lpstr>Reflection: Where are you now?</vt:lpstr>
      <vt:lpstr>Get in touch</vt:lpstr>
      <vt:lpstr>Thank you</vt:lpstr>
    </vt:vector>
  </TitlesOfParts>
  <Company>AQA Education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Thornton, Paul</dc:creator>
  <cp:lastModifiedBy>Thornton, Paul</cp:lastModifiedBy>
  <cp:revision>160</cp:revision>
  <cp:lastPrinted>2020-06-03T12:41:15Z</cp:lastPrinted>
  <dcterms:created xsi:type="dcterms:W3CDTF">2020-11-03T14:41:53Z</dcterms:created>
  <dcterms:modified xsi:type="dcterms:W3CDTF">2021-06-24T07:36:20Z</dcterms:modified>
</cp:coreProperties>
</file>