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3713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83202" y="4059173"/>
            <a:ext cx="10360660" cy="2799080"/>
          </a:xfrm>
          <a:custGeom>
            <a:avLst/>
            <a:gdLst/>
            <a:ahLst/>
            <a:cxnLst/>
            <a:rect l="l" t="t" r="r" b="b"/>
            <a:pathLst>
              <a:path w="10360660" h="2799079">
                <a:moveTo>
                  <a:pt x="3148863" y="0"/>
                </a:moveTo>
                <a:lnTo>
                  <a:pt x="2997714" y="130600"/>
                </a:lnTo>
                <a:lnTo>
                  <a:pt x="2543386" y="529467"/>
                </a:lnTo>
                <a:lnTo>
                  <a:pt x="417663" y="2435021"/>
                </a:lnTo>
                <a:lnTo>
                  <a:pt x="0" y="2798724"/>
                </a:lnTo>
                <a:lnTo>
                  <a:pt x="7160488" y="2798724"/>
                </a:lnTo>
                <a:lnTo>
                  <a:pt x="10276993" y="2798826"/>
                </a:lnTo>
                <a:lnTo>
                  <a:pt x="10360152" y="2798724"/>
                </a:lnTo>
                <a:lnTo>
                  <a:pt x="3148863" y="0"/>
                </a:lnTo>
                <a:close/>
              </a:path>
            </a:pathLst>
          </a:custGeom>
          <a:solidFill>
            <a:srgbClr val="9C17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" y="0"/>
            <a:ext cx="9514840" cy="6858000"/>
          </a:xfrm>
          <a:custGeom>
            <a:avLst/>
            <a:gdLst/>
            <a:ahLst/>
            <a:cxnLst/>
            <a:rect l="l" t="t" r="r" b="b"/>
            <a:pathLst>
              <a:path w="9514840" h="6858000">
                <a:moveTo>
                  <a:pt x="9514332" y="0"/>
                </a:moveTo>
                <a:lnTo>
                  <a:pt x="4388472" y="0"/>
                </a:lnTo>
                <a:lnTo>
                  <a:pt x="4383354" y="14516"/>
                </a:lnTo>
                <a:lnTo>
                  <a:pt x="0" y="3822661"/>
                </a:lnTo>
                <a:lnTo>
                  <a:pt x="0" y="6858000"/>
                </a:lnTo>
                <a:lnTo>
                  <a:pt x="1523161" y="6858000"/>
                </a:lnTo>
                <a:lnTo>
                  <a:pt x="1524012" y="6850748"/>
                </a:lnTo>
                <a:lnTo>
                  <a:pt x="9514332" y="0"/>
                </a:lnTo>
                <a:close/>
              </a:path>
            </a:pathLst>
          </a:custGeom>
          <a:solidFill>
            <a:srgbClr val="C71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70916" y="493013"/>
            <a:ext cx="1210310" cy="490855"/>
          </a:xfrm>
          <a:custGeom>
            <a:avLst/>
            <a:gdLst/>
            <a:ahLst/>
            <a:cxnLst/>
            <a:rect l="l" t="t" r="r" b="b"/>
            <a:pathLst>
              <a:path w="1210310" h="490855">
                <a:moveTo>
                  <a:pt x="451866" y="490740"/>
                </a:moveTo>
                <a:lnTo>
                  <a:pt x="408584" y="373011"/>
                </a:lnTo>
                <a:lnTo>
                  <a:pt x="382193" y="301218"/>
                </a:lnTo>
                <a:lnTo>
                  <a:pt x="309816" y="104330"/>
                </a:lnTo>
                <a:lnTo>
                  <a:pt x="291909" y="55626"/>
                </a:lnTo>
                <a:lnTo>
                  <a:pt x="291909" y="301193"/>
                </a:lnTo>
                <a:lnTo>
                  <a:pt x="160312" y="301218"/>
                </a:lnTo>
                <a:lnTo>
                  <a:pt x="226288" y="104330"/>
                </a:lnTo>
                <a:lnTo>
                  <a:pt x="291909" y="301193"/>
                </a:lnTo>
                <a:lnTo>
                  <a:pt x="291909" y="55626"/>
                </a:lnTo>
                <a:lnTo>
                  <a:pt x="273989" y="6870"/>
                </a:lnTo>
                <a:lnTo>
                  <a:pt x="178587" y="6870"/>
                </a:lnTo>
                <a:lnTo>
                  <a:pt x="0" y="490740"/>
                </a:lnTo>
                <a:lnTo>
                  <a:pt x="96786" y="490728"/>
                </a:lnTo>
                <a:lnTo>
                  <a:pt x="136232" y="373011"/>
                </a:lnTo>
                <a:lnTo>
                  <a:pt x="315950" y="373341"/>
                </a:lnTo>
                <a:lnTo>
                  <a:pt x="355079" y="490728"/>
                </a:lnTo>
                <a:lnTo>
                  <a:pt x="451866" y="490740"/>
                </a:lnTo>
                <a:close/>
              </a:path>
              <a:path w="1210310" h="490855">
                <a:moveTo>
                  <a:pt x="1210043" y="490728"/>
                </a:moveTo>
                <a:lnTo>
                  <a:pt x="1166774" y="373011"/>
                </a:lnTo>
                <a:lnTo>
                  <a:pt x="1140383" y="301218"/>
                </a:lnTo>
                <a:lnTo>
                  <a:pt x="1067993" y="104317"/>
                </a:lnTo>
                <a:lnTo>
                  <a:pt x="1050074" y="55562"/>
                </a:lnTo>
                <a:lnTo>
                  <a:pt x="1050074" y="301193"/>
                </a:lnTo>
                <a:lnTo>
                  <a:pt x="918476" y="301218"/>
                </a:lnTo>
                <a:lnTo>
                  <a:pt x="984453" y="104317"/>
                </a:lnTo>
                <a:lnTo>
                  <a:pt x="1050074" y="301193"/>
                </a:lnTo>
                <a:lnTo>
                  <a:pt x="1050074" y="55562"/>
                </a:lnTo>
                <a:lnTo>
                  <a:pt x="1032179" y="6870"/>
                </a:lnTo>
                <a:lnTo>
                  <a:pt x="936764" y="6870"/>
                </a:lnTo>
                <a:lnTo>
                  <a:pt x="849477" y="243395"/>
                </a:lnTo>
                <a:lnTo>
                  <a:pt x="848588" y="223735"/>
                </a:lnTo>
                <a:lnTo>
                  <a:pt x="840232" y="178752"/>
                </a:lnTo>
                <a:lnTo>
                  <a:pt x="823696" y="135470"/>
                </a:lnTo>
                <a:lnTo>
                  <a:pt x="800011" y="95948"/>
                </a:lnTo>
                <a:lnTo>
                  <a:pt x="788873" y="81915"/>
                </a:lnTo>
                <a:lnTo>
                  <a:pt x="788873" y="407568"/>
                </a:lnTo>
                <a:lnTo>
                  <a:pt x="614502" y="407581"/>
                </a:lnTo>
                <a:lnTo>
                  <a:pt x="598246" y="406730"/>
                </a:lnTo>
                <a:lnTo>
                  <a:pt x="554850" y="393966"/>
                </a:lnTo>
                <a:lnTo>
                  <a:pt x="520077" y="368541"/>
                </a:lnTo>
                <a:lnTo>
                  <a:pt x="494601" y="333654"/>
                </a:lnTo>
                <a:lnTo>
                  <a:pt x="478751" y="291109"/>
                </a:lnTo>
                <a:lnTo>
                  <a:pt x="473392" y="245364"/>
                </a:lnTo>
                <a:lnTo>
                  <a:pt x="473964" y="230454"/>
                </a:lnTo>
                <a:lnTo>
                  <a:pt x="482587" y="186436"/>
                </a:lnTo>
                <a:lnTo>
                  <a:pt x="501370" y="146240"/>
                </a:lnTo>
                <a:lnTo>
                  <a:pt x="529958" y="113436"/>
                </a:lnTo>
                <a:lnTo>
                  <a:pt x="567740" y="91046"/>
                </a:lnTo>
                <a:lnTo>
                  <a:pt x="613816" y="83185"/>
                </a:lnTo>
                <a:lnTo>
                  <a:pt x="630047" y="84035"/>
                </a:lnTo>
                <a:lnTo>
                  <a:pt x="673112" y="96812"/>
                </a:lnTo>
                <a:lnTo>
                  <a:pt x="707758" y="122237"/>
                </a:lnTo>
                <a:lnTo>
                  <a:pt x="733615" y="157137"/>
                </a:lnTo>
                <a:lnTo>
                  <a:pt x="749541" y="199517"/>
                </a:lnTo>
                <a:lnTo>
                  <a:pt x="754913" y="245364"/>
                </a:lnTo>
                <a:lnTo>
                  <a:pt x="749935" y="289356"/>
                </a:lnTo>
                <a:lnTo>
                  <a:pt x="734885" y="331762"/>
                </a:lnTo>
                <a:lnTo>
                  <a:pt x="709599" y="367474"/>
                </a:lnTo>
                <a:lnTo>
                  <a:pt x="675157" y="393611"/>
                </a:lnTo>
                <a:lnTo>
                  <a:pt x="631317" y="406704"/>
                </a:lnTo>
                <a:lnTo>
                  <a:pt x="614489" y="407568"/>
                </a:lnTo>
                <a:lnTo>
                  <a:pt x="788873" y="407568"/>
                </a:lnTo>
                <a:lnTo>
                  <a:pt x="788873" y="81915"/>
                </a:lnTo>
                <a:lnTo>
                  <a:pt x="785545" y="77711"/>
                </a:lnTo>
                <a:lnTo>
                  <a:pt x="751725" y="45859"/>
                </a:lnTo>
                <a:lnTo>
                  <a:pt x="711593" y="21145"/>
                </a:lnTo>
                <a:lnTo>
                  <a:pt x="665657" y="5295"/>
                </a:lnTo>
                <a:lnTo>
                  <a:pt x="615823" y="0"/>
                </a:lnTo>
                <a:lnTo>
                  <a:pt x="590740" y="1257"/>
                </a:lnTo>
                <a:lnTo>
                  <a:pt x="543356" y="11315"/>
                </a:lnTo>
                <a:lnTo>
                  <a:pt x="500024" y="31064"/>
                </a:lnTo>
                <a:lnTo>
                  <a:pt x="462356" y="58318"/>
                </a:lnTo>
                <a:lnTo>
                  <a:pt x="430771" y="92430"/>
                </a:lnTo>
                <a:lnTo>
                  <a:pt x="405892" y="131635"/>
                </a:lnTo>
                <a:lnTo>
                  <a:pt x="388099" y="175463"/>
                </a:lnTo>
                <a:lnTo>
                  <a:pt x="379082" y="222021"/>
                </a:lnTo>
                <a:lnTo>
                  <a:pt x="377952" y="245364"/>
                </a:lnTo>
                <a:lnTo>
                  <a:pt x="379018" y="268389"/>
                </a:lnTo>
                <a:lnTo>
                  <a:pt x="387527" y="313537"/>
                </a:lnTo>
                <a:lnTo>
                  <a:pt x="404406" y="357073"/>
                </a:lnTo>
                <a:lnTo>
                  <a:pt x="428599" y="396443"/>
                </a:lnTo>
                <a:lnTo>
                  <a:pt x="459778" y="430898"/>
                </a:lnTo>
                <a:lnTo>
                  <a:pt x="496925" y="458673"/>
                </a:lnTo>
                <a:lnTo>
                  <a:pt x="539788" y="479031"/>
                </a:lnTo>
                <a:lnTo>
                  <a:pt x="587857" y="489419"/>
                </a:lnTo>
                <a:lnTo>
                  <a:pt x="613803" y="490715"/>
                </a:lnTo>
                <a:lnTo>
                  <a:pt x="662952" y="485800"/>
                </a:lnTo>
                <a:lnTo>
                  <a:pt x="708190" y="470966"/>
                </a:lnTo>
                <a:lnTo>
                  <a:pt x="748576" y="447548"/>
                </a:lnTo>
                <a:lnTo>
                  <a:pt x="783170" y="416788"/>
                </a:lnTo>
                <a:lnTo>
                  <a:pt x="787285" y="411886"/>
                </a:lnTo>
                <a:lnTo>
                  <a:pt x="758190" y="490740"/>
                </a:lnTo>
                <a:lnTo>
                  <a:pt x="854976" y="490728"/>
                </a:lnTo>
                <a:lnTo>
                  <a:pt x="894435" y="373011"/>
                </a:lnTo>
                <a:lnTo>
                  <a:pt x="1074153" y="373341"/>
                </a:lnTo>
                <a:lnTo>
                  <a:pt x="1113282" y="490728"/>
                </a:lnTo>
                <a:lnTo>
                  <a:pt x="1210043" y="4907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69853" y="804672"/>
            <a:ext cx="256540" cy="179070"/>
          </a:xfrm>
          <a:custGeom>
            <a:avLst/>
            <a:gdLst/>
            <a:ahLst/>
            <a:cxnLst/>
            <a:rect l="l" t="t" r="r" b="b"/>
            <a:pathLst>
              <a:path w="256540" h="179069">
                <a:moveTo>
                  <a:pt x="96266" y="0"/>
                </a:moveTo>
                <a:lnTo>
                  <a:pt x="0" y="0"/>
                </a:lnTo>
                <a:lnTo>
                  <a:pt x="159092" y="179070"/>
                </a:lnTo>
                <a:lnTo>
                  <a:pt x="256032" y="179070"/>
                </a:lnTo>
                <a:lnTo>
                  <a:pt x="96266" y="0"/>
                </a:lnTo>
                <a:close/>
              </a:path>
            </a:pathLst>
          </a:custGeom>
          <a:solidFill>
            <a:srgbClr val="C71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0910" y="1056134"/>
            <a:ext cx="1209296" cy="13181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8162" y="1887033"/>
            <a:ext cx="8004809" cy="1945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371376"/>
                </a:solidFill>
                <a:latin typeface="Source Sans Pro Black"/>
                <a:cs typeface="Source Sans Pro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71376"/>
                </a:solidFill>
                <a:latin typeface="Source Sans Pro Black"/>
                <a:cs typeface="Source Sans Pro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71376"/>
                </a:solidFill>
                <a:latin typeface="Source Sans Pro Black"/>
                <a:cs typeface="Source Sans Pro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3713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71376"/>
                </a:solidFill>
                <a:latin typeface="Source Sans Pro Black"/>
                <a:cs typeface="Source Sans Pro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49405"/>
            <a:ext cx="444500" cy="721360"/>
          </a:xfrm>
          <a:custGeom>
            <a:avLst/>
            <a:gdLst/>
            <a:ahLst/>
            <a:cxnLst/>
            <a:rect l="l" t="t" r="r" b="b"/>
            <a:pathLst>
              <a:path w="444500" h="721360">
                <a:moveTo>
                  <a:pt x="444245" y="0"/>
                </a:moveTo>
                <a:lnTo>
                  <a:pt x="0" y="396849"/>
                </a:lnTo>
                <a:lnTo>
                  <a:pt x="0" y="720839"/>
                </a:lnTo>
                <a:lnTo>
                  <a:pt x="444245" y="325640"/>
                </a:lnTo>
                <a:lnTo>
                  <a:pt x="444245" y="0"/>
                </a:lnTo>
                <a:close/>
              </a:path>
            </a:pathLst>
          </a:custGeom>
          <a:solidFill>
            <a:srgbClr val="C71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50926" y="6145529"/>
            <a:ext cx="878205" cy="356870"/>
          </a:xfrm>
          <a:custGeom>
            <a:avLst/>
            <a:gdLst/>
            <a:ahLst/>
            <a:cxnLst/>
            <a:rect l="l" t="t" r="r" b="b"/>
            <a:pathLst>
              <a:path w="878205" h="356870">
                <a:moveTo>
                  <a:pt x="327660" y="355854"/>
                </a:moveTo>
                <a:lnTo>
                  <a:pt x="296278" y="270573"/>
                </a:lnTo>
                <a:lnTo>
                  <a:pt x="277139" y="218567"/>
                </a:lnTo>
                <a:lnTo>
                  <a:pt x="224650" y="75933"/>
                </a:lnTo>
                <a:lnTo>
                  <a:pt x="211670" y="40652"/>
                </a:lnTo>
                <a:lnTo>
                  <a:pt x="211670" y="218541"/>
                </a:lnTo>
                <a:lnTo>
                  <a:pt x="116243" y="218567"/>
                </a:lnTo>
                <a:lnTo>
                  <a:pt x="164084" y="75933"/>
                </a:lnTo>
                <a:lnTo>
                  <a:pt x="211670" y="218541"/>
                </a:lnTo>
                <a:lnTo>
                  <a:pt x="211670" y="40652"/>
                </a:lnTo>
                <a:lnTo>
                  <a:pt x="198678" y="5334"/>
                </a:lnTo>
                <a:lnTo>
                  <a:pt x="129501" y="5334"/>
                </a:lnTo>
                <a:lnTo>
                  <a:pt x="0" y="355854"/>
                </a:lnTo>
                <a:lnTo>
                  <a:pt x="70180" y="355841"/>
                </a:lnTo>
                <a:lnTo>
                  <a:pt x="98793" y="270573"/>
                </a:lnTo>
                <a:lnTo>
                  <a:pt x="229108" y="270802"/>
                </a:lnTo>
                <a:lnTo>
                  <a:pt x="257479" y="355841"/>
                </a:lnTo>
                <a:lnTo>
                  <a:pt x="327660" y="355854"/>
                </a:lnTo>
                <a:close/>
              </a:path>
              <a:path w="878205" h="356870">
                <a:moveTo>
                  <a:pt x="877811" y="355841"/>
                </a:moveTo>
                <a:lnTo>
                  <a:pt x="846442" y="270573"/>
                </a:lnTo>
                <a:lnTo>
                  <a:pt x="827303" y="218567"/>
                </a:lnTo>
                <a:lnTo>
                  <a:pt x="774814" y="75920"/>
                </a:lnTo>
                <a:lnTo>
                  <a:pt x="761822" y="40614"/>
                </a:lnTo>
                <a:lnTo>
                  <a:pt x="761822" y="218541"/>
                </a:lnTo>
                <a:lnTo>
                  <a:pt x="666394" y="218567"/>
                </a:lnTo>
                <a:lnTo>
                  <a:pt x="714235" y="75920"/>
                </a:lnTo>
                <a:lnTo>
                  <a:pt x="761822" y="218541"/>
                </a:lnTo>
                <a:lnTo>
                  <a:pt x="761822" y="40614"/>
                </a:lnTo>
                <a:lnTo>
                  <a:pt x="748842" y="5334"/>
                </a:lnTo>
                <a:lnTo>
                  <a:pt x="679653" y="5334"/>
                </a:lnTo>
                <a:lnTo>
                  <a:pt x="616331" y="176720"/>
                </a:lnTo>
                <a:lnTo>
                  <a:pt x="615696" y="162585"/>
                </a:lnTo>
                <a:lnTo>
                  <a:pt x="604342" y="113919"/>
                </a:lnTo>
                <a:lnTo>
                  <a:pt x="580466" y="69723"/>
                </a:lnTo>
                <a:lnTo>
                  <a:pt x="573125" y="60452"/>
                </a:lnTo>
                <a:lnTo>
                  <a:pt x="569976" y="56464"/>
                </a:lnTo>
                <a:lnTo>
                  <a:pt x="558279" y="44246"/>
                </a:lnTo>
                <a:lnTo>
                  <a:pt x="547751" y="35293"/>
                </a:lnTo>
                <a:lnTo>
                  <a:pt x="547751" y="178295"/>
                </a:lnTo>
                <a:lnTo>
                  <a:pt x="547357" y="188976"/>
                </a:lnTo>
                <a:lnTo>
                  <a:pt x="537692" y="231279"/>
                </a:lnTo>
                <a:lnTo>
                  <a:pt x="514883" y="267055"/>
                </a:lnTo>
                <a:lnTo>
                  <a:pt x="480098" y="290474"/>
                </a:lnTo>
                <a:lnTo>
                  <a:pt x="445897" y="296176"/>
                </a:lnTo>
                <a:lnTo>
                  <a:pt x="402640" y="286296"/>
                </a:lnTo>
                <a:lnTo>
                  <a:pt x="370497" y="260045"/>
                </a:lnTo>
                <a:lnTo>
                  <a:pt x="350469" y="222402"/>
                </a:lnTo>
                <a:lnTo>
                  <a:pt x="343547" y="178295"/>
                </a:lnTo>
                <a:lnTo>
                  <a:pt x="343954" y="167474"/>
                </a:lnTo>
                <a:lnTo>
                  <a:pt x="353961" y="125222"/>
                </a:lnTo>
                <a:lnTo>
                  <a:pt x="376910" y="89598"/>
                </a:lnTo>
                <a:lnTo>
                  <a:pt x="411988" y="66167"/>
                </a:lnTo>
                <a:lnTo>
                  <a:pt x="445414" y="60452"/>
                </a:lnTo>
                <a:lnTo>
                  <a:pt x="457288" y="61099"/>
                </a:lnTo>
                <a:lnTo>
                  <a:pt x="497471" y="75704"/>
                </a:lnTo>
                <a:lnTo>
                  <a:pt x="526834" y="105092"/>
                </a:lnTo>
                <a:lnTo>
                  <a:pt x="543864" y="144983"/>
                </a:lnTo>
                <a:lnTo>
                  <a:pt x="547751" y="178295"/>
                </a:lnTo>
                <a:lnTo>
                  <a:pt x="547751" y="35293"/>
                </a:lnTo>
                <a:lnTo>
                  <a:pt x="500113" y="8648"/>
                </a:lnTo>
                <a:lnTo>
                  <a:pt x="446874" y="0"/>
                </a:lnTo>
                <a:lnTo>
                  <a:pt x="428663" y="914"/>
                </a:lnTo>
                <a:lnTo>
                  <a:pt x="378142" y="14605"/>
                </a:lnTo>
                <a:lnTo>
                  <a:pt x="335534" y="42379"/>
                </a:lnTo>
                <a:lnTo>
                  <a:pt x="302983" y="80987"/>
                </a:lnTo>
                <a:lnTo>
                  <a:pt x="281686" y="127508"/>
                </a:lnTo>
                <a:lnTo>
                  <a:pt x="274320" y="178295"/>
                </a:lnTo>
                <a:lnTo>
                  <a:pt x="275082" y="195033"/>
                </a:lnTo>
                <a:lnTo>
                  <a:pt x="286677" y="243928"/>
                </a:lnTo>
                <a:lnTo>
                  <a:pt x="311048" y="288099"/>
                </a:lnTo>
                <a:lnTo>
                  <a:pt x="346621" y="323862"/>
                </a:lnTo>
                <a:lnTo>
                  <a:pt x="391706" y="348119"/>
                </a:lnTo>
                <a:lnTo>
                  <a:pt x="445401" y="356603"/>
                </a:lnTo>
                <a:lnTo>
                  <a:pt x="497801" y="348551"/>
                </a:lnTo>
                <a:lnTo>
                  <a:pt x="543153" y="325234"/>
                </a:lnTo>
                <a:lnTo>
                  <a:pt x="570903" y="299707"/>
                </a:lnTo>
                <a:lnTo>
                  <a:pt x="550164" y="355854"/>
                </a:lnTo>
                <a:lnTo>
                  <a:pt x="620344" y="355841"/>
                </a:lnTo>
                <a:lnTo>
                  <a:pt x="648957" y="270573"/>
                </a:lnTo>
                <a:lnTo>
                  <a:pt x="779272" y="270802"/>
                </a:lnTo>
                <a:lnTo>
                  <a:pt x="807656" y="355841"/>
                </a:lnTo>
                <a:lnTo>
                  <a:pt x="877811" y="355841"/>
                </a:lnTo>
                <a:close/>
              </a:path>
            </a:pathLst>
          </a:custGeom>
          <a:solidFill>
            <a:srgbClr val="3713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86027" y="6371843"/>
            <a:ext cx="185420" cy="129539"/>
          </a:xfrm>
          <a:custGeom>
            <a:avLst/>
            <a:gdLst/>
            <a:ahLst/>
            <a:cxnLst/>
            <a:rect l="l" t="t" r="r" b="b"/>
            <a:pathLst>
              <a:path w="185419" h="129539">
                <a:moveTo>
                  <a:pt x="69634" y="0"/>
                </a:moveTo>
                <a:lnTo>
                  <a:pt x="0" y="0"/>
                </a:lnTo>
                <a:lnTo>
                  <a:pt x="115062" y="129539"/>
                </a:lnTo>
                <a:lnTo>
                  <a:pt x="185166" y="129539"/>
                </a:lnTo>
                <a:lnTo>
                  <a:pt x="69634" y="0"/>
                </a:lnTo>
                <a:close/>
              </a:path>
            </a:pathLst>
          </a:custGeom>
          <a:solidFill>
            <a:srgbClr val="C71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8162" y="509142"/>
            <a:ext cx="961707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371376"/>
                </a:solidFill>
                <a:latin typeface="Source Sans Pro Black"/>
                <a:cs typeface="Source Sans Pro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37273" y="1859564"/>
            <a:ext cx="9718040" cy="312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AQA" TargetMode="External"/><Relationship Id="rId2" Type="http://schemas.openxmlformats.org/officeDocument/2006/relationships/hyperlink" Target="mailto:maths@aqa.org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300" dirty="0">
                <a:solidFill>
                  <a:srgbClr val="FFFFFF"/>
                </a:solidFill>
              </a:rPr>
              <a:t>Why</a:t>
            </a:r>
            <a:r>
              <a:rPr sz="6300" spc="-10" dirty="0">
                <a:solidFill>
                  <a:srgbClr val="FFFFFF"/>
                </a:solidFill>
              </a:rPr>
              <a:t> </a:t>
            </a:r>
            <a:r>
              <a:rPr sz="6300" dirty="0">
                <a:solidFill>
                  <a:srgbClr val="FFFFFF"/>
                </a:solidFill>
              </a:rPr>
              <a:t>offer</a:t>
            </a:r>
            <a:r>
              <a:rPr sz="6300" spc="-10" dirty="0">
                <a:solidFill>
                  <a:srgbClr val="FFFFFF"/>
                </a:solidFill>
              </a:rPr>
              <a:t> </a:t>
            </a:r>
            <a:r>
              <a:rPr sz="6300" dirty="0">
                <a:solidFill>
                  <a:srgbClr val="FFFFFF"/>
                </a:solidFill>
              </a:rPr>
              <a:t>Level</a:t>
            </a:r>
            <a:r>
              <a:rPr sz="6300" spc="-10" dirty="0">
                <a:solidFill>
                  <a:srgbClr val="FFFFFF"/>
                </a:solidFill>
              </a:rPr>
              <a:t> </a:t>
            </a:r>
            <a:r>
              <a:rPr sz="6300" spc="-50" dirty="0">
                <a:solidFill>
                  <a:srgbClr val="FFFFFF"/>
                </a:solidFill>
              </a:rPr>
              <a:t>2 </a:t>
            </a:r>
            <a:r>
              <a:rPr sz="6300" dirty="0">
                <a:solidFill>
                  <a:srgbClr val="FFFFFF"/>
                </a:solidFill>
              </a:rPr>
              <a:t>Further</a:t>
            </a:r>
            <a:r>
              <a:rPr sz="6300" spc="5" dirty="0">
                <a:solidFill>
                  <a:srgbClr val="FFFFFF"/>
                </a:solidFill>
              </a:rPr>
              <a:t> </a:t>
            </a:r>
            <a:r>
              <a:rPr sz="6300" spc="-10" dirty="0">
                <a:solidFill>
                  <a:srgbClr val="FFFFFF"/>
                </a:solidFill>
              </a:rPr>
              <a:t>Mathematics?</a:t>
            </a:r>
            <a:endParaRPr sz="6300"/>
          </a:p>
        </p:txBody>
      </p:sp>
      <p:sp>
        <p:nvSpPr>
          <p:cNvPr id="3" name="object 3"/>
          <p:cNvSpPr txBox="1"/>
          <p:nvPr/>
        </p:nvSpPr>
        <p:spPr>
          <a:xfrm>
            <a:off x="538162" y="4592570"/>
            <a:ext cx="16402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Source Sans Pro SemiBold"/>
                <a:cs typeface="Source Sans Pro SemiBold"/>
              </a:rPr>
              <a:t>Ian</a:t>
            </a:r>
            <a:r>
              <a:rPr sz="2400" b="1" spc="-15" dirty="0">
                <a:solidFill>
                  <a:srgbClr val="FFFFFF"/>
                </a:solidFill>
                <a:latin typeface="Source Sans Pro SemiBold"/>
                <a:cs typeface="Source Sans Pro SemiBold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Source Sans Pro SemiBold"/>
                <a:cs typeface="Source Sans Pro SemiBold"/>
              </a:rPr>
              <a:t>Andrews</a:t>
            </a:r>
            <a:endParaRPr sz="2400">
              <a:latin typeface="Source Sans Pro SemiBold"/>
              <a:cs typeface="Source Sans Pro Semi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8162" y="6362538"/>
            <a:ext cx="312102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FFFFF"/>
                </a:solidFill>
                <a:latin typeface="Source Sans Pro"/>
                <a:cs typeface="Source Sans Pro"/>
              </a:rPr>
              <a:t>Copyright</a:t>
            </a:r>
            <a:r>
              <a:rPr sz="1000" spc="-35" dirty="0">
                <a:solidFill>
                  <a:srgbClr val="FFFFFF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FFFFFF"/>
                </a:solidFill>
                <a:latin typeface="Source Sans Pro"/>
                <a:cs typeface="Source Sans Pro"/>
              </a:rPr>
              <a:t>©</a:t>
            </a:r>
            <a:r>
              <a:rPr lang="en-GB" sz="1000" dirty="0">
                <a:solidFill>
                  <a:srgbClr val="FFFFFF"/>
                </a:solidFill>
                <a:latin typeface="Source Sans Pro"/>
                <a:cs typeface="Source Sans Pro"/>
              </a:rPr>
              <a:t> 2023</a:t>
            </a:r>
            <a:r>
              <a:rPr sz="1000" spc="-5" dirty="0">
                <a:solidFill>
                  <a:srgbClr val="FFFFFF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FFFFFF"/>
                </a:solidFill>
                <a:latin typeface="Source Sans Pro"/>
                <a:cs typeface="Source Sans Pro"/>
              </a:rPr>
              <a:t>AQA</a:t>
            </a:r>
            <a:r>
              <a:rPr sz="1000" spc="-5" dirty="0">
                <a:solidFill>
                  <a:srgbClr val="FFFFFF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FFFFFF"/>
                </a:solidFill>
                <a:latin typeface="Source Sans Pro"/>
                <a:cs typeface="Source Sans Pro"/>
              </a:rPr>
              <a:t>and</a:t>
            </a:r>
            <a:r>
              <a:rPr sz="1000" spc="-20" dirty="0">
                <a:solidFill>
                  <a:srgbClr val="FFFFFF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FFFFFF"/>
                </a:solidFill>
                <a:latin typeface="Source Sans Pro"/>
                <a:cs typeface="Source Sans Pro"/>
              </a:rPr>
              <a:t>its licensors.</a:t>
            </a:r>
            <a:r>
              <a:rPr sz="1000" spc="-10" dirty="0">
                <a:solidFill>
                  <a:srgbClr val="FFFFFF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FFFFFF"/>
                </a:solidFill>
                <a:latin typeface="Source Sans Pro"/>
                <a:cs typeface="Source Sans Pro"/>
              </a:rPr>
              <a:t>All</a:t>
            </a:r>
            <a:r>
              <a:rPr sz="1000" spc="-20" dirty="0">
                <a:solidFill>
                  <a:srgbClr val="FFFFFF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FFFFFF"/>
                </a:solidFill>
                <a:latin typeface="Source Sans Pro"/>
                <a:cs typeface="Source Sans Pro"/>
              </a:rPr>
              <a:t>rights</a:t>
            </a:r>
            <a:r>
              <a:rPr sz="1000" spc="10" dirty="0">
                <a:solidFill>
                  <a:srgbClr val="FFFFFF"/>
                </a:solidFill>
                <a:latin typeface="Source Sans Pro"/>
                <a:cs typeface="Source Sans Pro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Source Sans Pro"/>
                <a:cs typeface="Source Sans Pro"/>
              </a:rPr>
              <a:t>reserved.</a:t>
            </a:r>
            <a:endParaRPr sz="1000" dirty="0">
              <a:latin typeface="Source Sans Pro"/>
              <a:cs typeface="Source Sans Pro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49405"/>
            <a:ext cx="444500" cy="721360"/>
          </a:xfrm>
          <a:custGeom>
            <a:avLst/>
            <a:gdLst/>
            <a:ahLst/>
            <a:cxnLst/>
            <a:rect l="l" t="t" r="r" b="b"/>
            <a:pathLst>
              <a:path w="444500" h="721360">
                <a:moveTo>
                  <a:pt x="444245" y="0"/>
                </a:moveTo>
                <a:lnTo>
                  <a:pt x="0" y="396849"/>
                </a:lnTo>
                <a:lnTo>
                  <a:pt x="0" y="720839"/>
                </a:lnTo>
                <a:lnTo>
                  <a:pt x="444245" y="325640"/>
                </a:lnTo>
                <a:lnTo>
                  <a:pt x="444245" y="0"/>
                </a:lnTo>
                <a:close/>
              </a:path>
            </a:pathLst>
          </a:custGeom>
          <a:solidFill>
            <a:srgbClr val="C71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50926" y="6145529"/>
            <a:ext cx="878205" cy="356870"/>
            <a:chOff x="550926" y="6145529"/>
            <a:chExt cx="878205" cy="356870"/>
          </a:xfrm>
        </p:grpSpPr>
        <p:sp>
          <p:nvSpPr>
            <p:cNvPr id="4" name="object 4"/>
            <p:cNvSpPr/>
            <p:nvPr/>
          </p:nvSpPr>
          <p:spPr>
            <a:xfrm>
              <a:off x="550926" y="6145529"/>
              <a:ext cx="878205" cy="356870"/>
            </a:xfrm>
            <a:custGeom>
              <a:avLst/>
              <a:gdLst/>
              <a:ahLst/>
              <a:cxnLst/>
              <a:rect l="l" t="t" r="r" b="b"/>
              <a:pathLst>
                <a:path w="878205" h="356870">
                  <a:moveTo>
                    <a:pt x="327660" y="355854"/>
                  </a:moveTo>
                  <a:lnTo>
                    <a:pt x="296278" y="270573"/>
                  </a:lnTo>
                  <a:lnTo>
                    <a:pt x="277139" y="218567"/>
                  </a:lnTo>
                  <a:lnTo>
                    <a:pt x="224650" y="75933"/>
                  </a:lnTo>
                  <a:lnTo>
                    <a:pt x="211670" y="40652"/>
                  </a:lnTo>
                  <a:lnTo>
                    <a:pt x="211670" y="218541"/>
                  </a:lnTo>
                  <a:lnTo>
                    <a:pt x="116243" y="218567"/>
                  </a:lnTo>
                  <a:lnTo>
                    <a:pt x="164084" y="75933"/>
                  </a:lnTo>
                  <a:lnTo>
                    <a:pt x="211670" y="218541"/>
                  </a:lnTo>
                  <a:lnTo>
                    <a:pt x="211670" y="40652"/>
                  </a:lnTo>
                  <a:lnTo>
                    <a:pt x="198678" y="5334"/>
                  </a:lnTo>
                  <a:lnTo>
                    <a:pt x="129501" y="5334"/>
                  </a:lnTo>
                  <a:lnTo>
                    <a:pt x="0" y="355854"/>
                  </a:lnTo>
                  <a:lnTo>
                    <a:pt x="70180" y="355841"/>
                  </a:lnTo>
                  <a:lnTo>
                    <a:pt x="98793" y="270573"/>
                  </a:lnTo>
                  <a:lnTo>
                    <a:pt x="229108" y="270802"/>
                  </a:lnTo>
                  <a:lnTo>
                    <a:pt x="257479" y="355841"/>
                  </a:lnTo>
                  <a:lnTo>
                    <a:pt x="327660" y="355854"/>
                  </a:lnTo>
                  <a:close/>
                </a:path>
                <a:path w="878205" h="356870">
                  <a:moveTo>
                    <a:pt x="877811" y="355841"/>
                  </a:moveTo>
                  <a:lnTo>
                    <a:pt x="846442" y="270573"/>
                  </a:lnTo>
                  <a:lnTo>
                    <a:pt x="827303" y="218567"/>
                  </a:lnTo>
                  <a:lnTo>
                    <a:pt x="774814" y="75920"/>
                  </a:lnTo>
                  <a:lnTo>
                    <a:pt x="761822" y="40614"/>
                  </a:lnTo>
                  <a:lnTo>
                    <a:pt x="761822" y="218541"/>
                  </a:lnTo>
                  <a:lnTo>
                    <a:pt x="666394" y="218567"/>
                  </a:lnTo>
                  <a:lnTo>
                    <a:pt x="714235" y="75920"/>
                  </a:lnTo>
                  <a:lnTo>
                    <a:pt x="761822" y="218541"/>
                  </a:lnTo>
                  <a:lnTo>
                    <a:pt x="761822" y="40614"/>
                  </a:lnTo>
                  <a:lnTo>
                    <a:pt x="748842" y="5334"/>
                  </a:lnTo>
                  <a:lnTo>
                    <a:pt x="679653" y="5334"/>
                  </a:lnTo>
                  <a:lnTo>
                    <a:pt x="616331" y="176720"/>
                  </a:lnTo>
                  <a:lnTo>
                    <a:pt x="615696" y="162585"/>
                  </a:lnTo>
                  <a:lnTo>
                    <a:pt x="604342" y="113919"/>
                  </a:lnTo>
                  <a:lnTo>
                    <a:pt x="580466" y="69723"/>
                  </a:lnTo>
                  <a:lnTo>
                    <a:pt x="573125" y="60452"/>
                  </a:lnTo>
                  <a:lnTo>
                    <a:pt x="569976" y="56464"/>
                  </a:lnTo>
                  <a:lnTo>
                    <a:pt x="558279" y="44246"/>
                  </a:lnTo>
                  <a:lnTo>
                    <a:pt x="547751" y="35293"/>
                  </a:lnTo>
                  <a:lnTo>
                    <a:pt x="547751" y="178295"/>
                  </a:lnTo>
                  <a:lnTo>
                    <a:pt x="547357" y="188976"/>
                  </a:lnTo>
                  <a:lnTo>
                    <a:pt x="537692" y="231279"/>
                  </a:lnTo>
                  <a:lnTo>
                    <a:pt x="514883" y="267055"/>
                  </a:lnTo>
                  <a:lnTo>
                    <a:pt x="480098" y="290474"/>
                  </a:lnTo>
                  <a:lnTo>
                    <a:pt x="445897" y="296176"/>
                  </a:lnTo>
                  <a:lnTo>
                    <a:pt x="402640" y="286296"/>
                  </a:lnTo>
                  <a:lnTo>
                    <a:pt x="370497" y="260045"/>
                  </a:lnTo>
                  <a:lnTo>
                    <a:pt x="350469" y="222402"/>
                  </a:lnTo>
                  <a:lnTo>
                    <a:pt x="343547" y="178295"/>
                  </a:lnTo>
                  <a:lnTo>
                    <a:pt x="343954" y="167474"/>
                  </a:lnTo>
                  <a:lnTo>
                    <a:pt x="353961" y="125222"/>
                  </a:lnTo>
                  <a:lnTo>
                    <a:pt x="376910" y="89598"/>
                  </a:lnTo>
                  <a:lnTo>
                    <a:pt x="411988" y="66167"/>
                  </a:lnTo>
                  <a:lnTo>
                    <a:pt x="445414" y="60452"/>
                  </a:lnTo>
                  <a:lnTo>
                    <a:pt x="457288" y="61099"/>
                  </a:lnTo>
                  <a:lnTo>
                    <a:pt x="497471" y="75704"/>
                  </a:lnTo>
                  <a:lnTo>
                    <a:pt x="526834" y="105092"/>
                  </a:lnTo>
                  <a:lnTo>
                    <a:pt x="543864" y="144983"/>
                  </a:lnTo>
                  <a:lnTo>
                    <a:pt x="547751" y="178295"/>
                  </a:lnTo>
                  <a:lnTo>
                    <a:pt x="547751" y="35293"/>
                  </a:lnTo>
                  <a:lnTo>
                    <a:pt x="500113" y="8648"/>
                  </a:lnTo>
                  <a:lnTo>
                    <a:pt x="446874" y="0"/>
                  </a:lnTo>
                  <a:lnTo>
                    <a:pt x="428663" y="914"/>
                  </a:lnTo>
                  <a:lnTo>
                    <a:pt x="378142" y="14605"/>
                  </a:lnTo>
                  <a:lnTo>
                    <a:pt x="335534" y="42379"/>
                  </a:lnTo>
                  <a:lnTo>
                    <a:pt x="302983" y="80987"/>
                  </a:lnTo>
                  <a:lnTo>
                    <a:pt x="281686" y="127508"/>
                  </a:lnTo>
                  <a:lnTo>
                    <a:pt x="274320" y="178295"/>
                  </a:lnTo>
                  <a:lnTo>
                    <a:pt x="275082" y="195033"/>
                  </a:lnTo>
                  <a:lnTo>
                    <a:pt x="286677" y="243928"/>
                  </a:lnTo>
                  <a:lnTo>
                    <a:pt x="311048" y="288099"/>
                  </a:lnTo>
                  <a:lnTo>
                    <a:pt x="346621" y="323862"/>
                  </a:lnTo>
                  <a:lnTo>
                    <a:pt x="391706" y="348119"/>
                  </a:lnTo>
                  <a:lnTo>
                    <a:pt x="445401" y="356603"/>
                  </a:lnTo>
                  <a:lnTo>
                    <a:pt x="497801" y="348551"/>
                  </a:lnTo>
                  <a:lnTo>
                    <a:pt x="543153" y="325234"/>
                  </a:lnTo>
                  <a:lnTo>
                    <a:pt x="570903" y="299707"/>
                  </a:lnTo>
                  <a:lnTo>
                    <a:pt x="550164" y="355854"/>
                  </a:lnTo>
                  <a:lnTo>
                    <a:pt x="620344" y="355841"/>
                  </a:lnTo>
                  <a:lnTo>
                    <a:pt x="648957" y="270573"/>
                  </a:lnTo>
                  <a:lnTo>
                    <a:pt x="779272" y="270802"/>
                  </a:lnTo>
                  <a:lnTo>
                    <a:pt x="807656" y="355841"/>
                  </a:lnTo>
                  <a:lnTo>
                    <a:pt x="877811" y="355841"/>
                  </a:lnTo>
                  <a:close/>
                </a:path>
              </a:pathLst>
            </a:custGeom>
            <a:solidFill>
              <a:srgbClr val="3713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86027" y="6371843"/>
              <a:ext cx="185420" cy="129539"/>
            </a:xfrm>
            <a:custGeom>
              <a:avLst/>
              <a:gdLst/>
              <a:ahLst/>
              <a:cxnLst/>
              <a:rect l="l" t="t" r="r" b="b"/>
              <a:pathLst>
                <a:path w="185419" h="129539">
                  <a:moveTo>
                    <a:pt x="69634" y="0"/>
                  </a:moveTo>
                  <a:lnTo>
                    <a:pt x="0" y="0"/>
                  </a:lnTo>
                  <a:lnTo>
                    <a:pt x="115062" y="129539"/>
                  </a:lnTo>
                  <a:lnTo>
                    <a:pt x="185166" y="129539"/>
                  </a:lnTo>
                  <a:lnTo>
                    <a:pt x="69634" y="0"/>
                  </a:lnTo>
                  <a:close/>
                </a:path>
              </a:pathLst>
            </a:custGeom>
            <a:solidFill>
              <a:srgbClr val="C718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2</a:t>
            </a:r>
            <a:r>
              <a:rPr spc="5" dirty="0"/>
              <a:t> </a:t>
            </a:r>
            <a:r>
              <a:rPr dirty="0"/>
              <a:t>exam</a:t>
            </a:r>
            <a:r>
              <a:rPr spc="-10" dirty="0"/>
              <a:t> </a:t>
            </a:r>
            <a:r>
              <a:rPr dirty="0"/>
              <a:t>papers,</a:t>
            </a:r>
            <a:r>
              <a:rPr spc="-15" dirty="0"/>
              <a:t> </a:t>
            </a:r>
            <a:r>
              <a:rPr dirty="0"/>
              <a:t>no</a:t>
            </a:r>
            <a:r>
              <a:rPr spc="5" dirty="0"/>
              <a:t> </a:t>
            </a:r>
            <a:r>
              <a:rPr dirty="0"/>
              <a:t>course</a:t>
            </a:r>
            <a:r>
              <a:rPr spc="-5" dirty="0"/>
              <a:t> </a:t>
            </a:r>
            <a:r>
              <a:rPr spc="-20" dirty="0"/>
              <a:t>work</a:t>
            </a: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28359" y="1995183"/>
            <a:ext cx="8148573" cy="333653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764098" y="6364574"/>
            <a:ext cx="3121025" cy="164789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Copyright</a:t>
            </a:r>
            <a:r>
              <a:rPr sz="1000" spc="-3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©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lang="en-GB"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2023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AQA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and</a:t>
            </a:r>
            <a:r>
              <a:rPr sz="1000" spc="-2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its licensors.</a:t>
            </a:r>
            <a:r>
              <a:rPr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All</a:t>
            </a:r>
            <a:r>
              <a:rPr sz="1000" spc="-2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rights</a:t>
            </a:r>
            <a:r>
              <a:rPr sz="1000" spc="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reserved.</a:t>
            </a:r>
            <a:endParaRPr sz="1000" dirty="0">
              <a:latin typeface="Source Sans Pro"/>
              <a:cs typeface="Source Sans Pro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8162" y="1707981"/>
            <a:ext cx="10662285" cy="380872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800" dirty="0">
                <a:latin typeface="Source Sans Pro"/>
                <a:cs typeface="Source Sans Pro"/>
              </a:rPr>
              <a:t>The</a:t>
            </a:r>
            <a:r>
              <a:rPr sz="1800" spc="-3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specification</a:t>
            </a:r>
            <a:r>
              <a:rPr sz="1800" spc="-2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content</a:t>
            </a:r>
            <a:r>
              <a:rPr sz="1800" spc="-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is</a:t>
            </a:r>
            <a:r>
              <a:rPr sz="1800" spc="-1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set</a:t>
            </a:r>
            <a:r>
              <a:rPr sz="1800" spc="-1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out</a:t>
            </a:r>
            <a:r>
              <a:rPr sz="1800" spc="-1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in</a:t>
            </a:r>
            <a:r>
              <a:rPr sz="1800" spc="-1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six</a:t>
            </a:r>
            <a:r>
              <a:rPr sz="1800" spc="-3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distinct</a:t>
            </a:r>
            <a:r>
              <a:rPr sz="1800" spc="-1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topic</a:t>
            </a:r>
            <a:r>
              <a:rPr sz="1800" spc="-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areas,</a:t>
            </a:r>
            <a:r>
              <a:rPr sz="1800" spc="-1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although questions</a:t>
            </a:r>
            <a:r>
              <a:rPr sz="1800" spc="-1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will</a:t>
            </a:r>
            <a:r>
              <a:rPr sz="1800" spc="-1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be</a:t>
            </a:r>
            <a:r>
              <a:rPr sz="1800" spc="-1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asked</a:t>
            </a:r>
            <a:r>
              <a:rPr sz="1800" spc="-2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that</a:t>
            </a:r>
            <a:r>
              <a:rPr sz="1800" spc="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range</a:t>
            </a:r>
            <a:r>
              <a:rPr sz="1800" spc="5" dirty="0">
                <a:latin typeface="Source Sans Pro"/>
                <a:cs typeface="Source Sans Pro"/>
              </a:rPr>
              <a:t> </a:t>
            </a:r>
            <a:r>
              <a:rPr sz="1800" spc="-10" dirty="0">
                <a:latin typeface="Source Sans Pro"/>
                <a:cs typeface="Source Sans Pro"/>
              </a:rPr>
              <a:t>across</a:t>
            </a:r>
            <a:endParaRPr sz="180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800" dirty="0">
                <a:latin typeface="Source Sans Pro"/>
                <a:cs typeface="Source Sans Pro"/>
              </a:rPr>
              <a:t>these</a:t>
            </a:r>
            <a:r>
              <a:rPr sz="1800" spc="-25" dirty="0">
                <a:latin typeface="Source Sans Pro"/>
                <a:cs typeface="Source Sans Pro"/>
              </a:rPr>
              <a:t> </a:t>
            </a:r>
            <a:r>
              <a:rPr sz="1800" spc="-10" dirty="0">
                <a:latin typeface="Source Sans Pro"/>
                <a:cs typeface="Source Sans Pro"/>
              </a:rPr>
              <a:t>topics:</a:t>
            </a:r>
            <a:endParaRPr sz="1800">
              <a:latin typeface="Source Sans Pro"/>
              <a:cs typeface="Source Sans Pro"/>
            </a:endParaRPr>
          </a:p>
          <a:p>
            <a:pPr marL="1358265" indent="-304165">
              <a:lnSpc>
                <a:spcPct val="100000"/>
              </a:lnSpc>
              <a:spcBef>
                <a:spcPts val="1415"/>
              </a:spcBef>
              <a:buFont typeface="Symbol"/>
              <a:buChar char=""/>
              <a:tabLst>
                <a:tab pos="1358265" algn="l"/>
              </a:tabLst>
            </a:pPr>
            <a:r>
              <a:rPr sz="1800" spc="-10" dirty="0">
                <a:latin typeface="Source Sans Pro"/>
                <a:cs typeface="Source Sans Pro"/>
              </a:rPr>
              <a:t>Number</a:t>
            </a:r>
            <a:endParaRPr sz="1800">
              <a:latin typeface="Source Sans Pro"/>
              <a:cs typeface="Source Sans Pro"/>
            </a:endParaRPr>
          </a:p>
          <a:p>
            <a:pPr marL="1358265" indent="-304165">
              <a:lnSpc>
                <a:spcPct val="100000"/>
              </a:lnSpc>
              <a:spcBef>
                <a:spcPts val="1420"/>
              </a:spcBef>
              <a:buFont typeface="Symbol"/>
              <a:buChar char=""/>
              <a:tabLst>
                <a:tab pos="1358265" algn="l"/>
              </a:tabLst>
            </a:pPr>
            <a:r>
              <a:rPr sz="1800" spc="-10" dirty="0">
                <a:latin typeface="Source Sans Pro"/>
                <a:cs typeface="Source Sans Pro"/>
              </a:rPr>
              <a:t>Algebra</a:t>
            </a:r>
            <a:endParaRPr sz="1800">
              <a:latin typeface="Source Sans Pro"/>
              <a:cs typeface="Source Sans Pro"/>
            </a:endParaRPr>
          </a:p>
          <a:p>
            <a:pPr marL="1358265" indent="-304165">
              <a:lnSpc>
                <a:spcPct val="100000"/>
              </a:lnSpc>
              <a:spcBef>
                <a:spcPts val="1415"/>
              </a:spcBef>
              <a:buFont typeface="Symbol"/>
              <a:buChar char=""/>
              <a:tabLst>
                <a:tab pos="1358265" algn="l"/>
              </a:tabLst>
            </a:pPr>
            <a:r>
              <a:rPr sz="1800" spc="-10" dirty="0">
                <a:latin typeface="Source Sans Pro"/>
                <a:cs typeface="Source Sans Pro"/>
              </a:rPr>
              <a:t>Geometry</a:t>
            </a:r>
            <a:endParaRPr sz="1800">
              <a:latin typeface="Source Sans Pro"/>
              <a:cs typeface="Source Sans Pro"/>
            </a:endParaRPr>
          </a:p>
          <a:p>
            <a:pPr marL="1358265" indent="-304165">
              <a:lnSpc>
                <a:spcPct val="100000"/>
              </a:lnSpc>
              <a:spcBef>
                <a:spcPts val="1415"/>
              </a:spcBef>
              <a:buFont typeface="Symbol"/>
              <a:buChar char=""/>
              <a:tabLst>
                <a:tab pos="1358265" algn="l"/>
              </a:tabLst>
            </a:pPr>
            <a:r>
              <a:rPr sz="1800" dirty="0">
                <a:latin typeface="Source Sans Pro"/>
                <a:cs typeface="Source Sans Pro"/>
              </a:rPr>
              <a:t>Coordinate</a:t>
            </a:r>
            <a:r>
              <a:rPr sz="1800" spc="-45" dirty="0">
                <a:latin typeface="Source Sans Pro"/>
                <a:cs typeface="Source Sans Pro"/>
              </a:rPr>
              <a:t> </a:t>
            </a:r>
            <a:r>
              <a:rPr sz="1800" spc="-10" dirty="0">
                <a:latin typeface="Source Sans Pro"/>
                <a:cs typeface="Source Sans Pro"/>
              </a:rPr>
              <a:t>geometry</a:t>
            </a:r>
            <a:endParaRPr sz="1800">
              <a:latin typeface="Source Sans Pro"/>
              <a:cs typeface="Source Sans Pro"/>
            </a:endParaRPr>
          </a:p>
          <a:p>
            <a:pPr marL="1358265" indent="-304165">
              <a:lnSpc>
                <a:spcPct val="100000"/>
              </a:lnSpc>
              <a:spcBef>
                <a:spcPts val="1420"/>
              </a:spcBef>
              <a:buFont typeface="Symbol"/>
              <a:buChar char=""/>
              <a:tabLst>
                <a:tab pos="1358265" algn="l"/>
              </a:tabLst>
            </a:pPr>
            <a:r>
              <a:rPr sz="1800" dirty="0">
                <a:latin typeface="Source Sans Pro"/>
                <a:cs typeface="Source Sans Pro"/>
              </a:rPr>
              <a:t>Calculus</a:t>
            </a:r>
            <a:r>
              <a:rPr sz="1800" spc="-4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(additional</a:t>
            </a:r>
            <a:r>
              <a:rPr sz="1800" spc="-1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to</a:t>
            </a:r>
            <a:r>
              <a:rPr sz="1800" spc="-2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GCSE</a:t>
            </a:r>
            <a:r>
              <a:rPr sz="1800" spc="-20" dirty="0">
                <a:latin typeface="Source Sans Pro"/>
                <a:cs typeface="Source Sans Pro"/>
              </a:rPr>
              <a:t> </a:t>
            </a:r>
            <a:r>
              <a:rPr sz="1800" spc="-10" dirty="0">
                <a:latin typeface="Source Sans Pro"/>
                <a:cs typeface="Source Sans Pro"/>
              </a:rPr>
              <a:t>content)</a:t>
            </a:r>
            <a:endParaRPr sz="1800">
              <a:latin typeface="Source Sans Pro"/>
              <a:cs typeface="Source Sans Pro"/>
            </a:endParaRPr>
          </a:p>
          <a:p>
            <a:pPr marL="1358900" marR="5192395" indent="-304800">
              <a:lnSpc>
                <a:spcPct val="165600"/>
              </a:lnSpc>
              <a:buFont typeface="Symbol"/>
              <a:buChar char=""/>
              <a:tabLst>
                <a:tab pos="1358900" algn="l"/>
              </a:tabLst>
            </a:pPr>
            <a:r>
              <a:rPr sz="1800" dirty="0">
                <a:latin typeface="Source Sans Pro"/>
                <a:cs typeface="Source Sans Pro"/>
              </a:rPr>
              <a:t>Matrix</a:t>
            </a:r>
            <a:r>
              <a:rPr sz="1800" spc="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transformations (additional</a:t>
            </a:r>
            <a:r>
              <a:rPr sz="1800" spc="1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to</a:t>
            </a:r>
            <a:r>
              <a:rPr sz="1800" spc="5" dirty="0">
                <a:latin typeface="Source Sans Pro"/>
                <a:cs typeface="Source Sans Pro"/>
              </a:rPr>
              <a:t> </a:t>
            </a:r>
            <a:r>
              <a:rPr sz="1800" spc="-20" dirty="0">
                <a:latin typeface="Source Sans Pro"/>
                <a:cs typeface="Source Sans Pro"/>
              </a:rPr>
              <a:t>GCSE </a:t>
            </a:r>
            <a:r>
              <a:rPr sz="1800" spc="-10" dirty="0">
                <a:latin typeface="Source Sans Pro"/>
                <a:cs typeface="Source Sans Pro"/>
              </a:rPr>
              <a:t>content).</a:t>
            </a:r>
            <a:endParaRPr sz="1800">
              <a:latin typeface="Source Sans Pro"/>
              <a:cs typeface="Source Sans Pr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4098" y="6364574"/>
            <a:ext cx="3121025" cy="164789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Copyright</a:t>
            </a:r>
            <a:r>
              <a:rPr sz="1000" spc="-3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©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lang="en-GB"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2023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AQA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and</a:t>
            </a:r>
            <a:r>
              <a:rPr sz="1000" spc="-2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its licensors.</a:t>
            </a:r>
            <a:r>
              <a:rPr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All</a:t>
            </a:r>
            <a:r>
              <a:rPr sz="1000" spc="-2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rights</a:t>
            </a:r>
            <a:r>
              <a:rPr sz="1000" spc="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reserved.</a:t>
            </a:r>
            <a:endParaRPr sz="1000" dirty="0">
              <a:latin typeface="Source Sans Pro"/>
              <a:cs typeface="Source Sans Pr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3017" y="581571"/>
            <a:ext cx="168846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Content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00324" y="0"/>
            <a:ext cx="11092180" cy="6858000"/>
            <a:chOff x="1100324" y="0"/>
            <a:chExt cx="11092180" cy="6858000"/>
          </a:xfrm>
        </p:grpSpPr>
        <p:sp>
          <p:nvSpPr>
            <p:cNvPr id="3" name="object 3"/>
            <p:cNvSpPr/>
            <p:nvPr/>
          </p:nvSpPr>
          <p:spPr>
            <a:xfrm>
              <a:off x="1100324" y="3726179"/>
              <a:ext cx="11092180" cy="3131820"/>
            </a:xfrm>
            <a:custGeom>
              <a:avLst/>
              <a:gdLst/>
              <a:ahLst/>
              <a:cxnLst/>
              <a:rect l="l" t="t" r="r" b="b"/>
              <a:pathLst>
                <a:path w="11092180" h="3131820">
                  <a:moveTo>
                    <a:pt x="8058823" y="0"/>
                  </a:moveTo>
                  <a:lnTo>
                    <a:pt x="0" y="3127438"/>
                  </a:lnTo>
                  <a:lnTo>
                    <a:pt x="84442" y="3131820"/>
                  </a:lnTo>
                  <a:lnTo>
                    <a:pt x="11091672" y="3131820"/>
                  </a:lnTo>
                  <a:lnTo>
                    <a:pt x="11091672" y="2703360"/>
                  </a:lnTo>
                  <a:lnTo>
                    <a:pt x="10379837" y="2069706"/>
                  </a:lnTo>
                  <a:lnTo>
                    <a:pt x="8894197" y="732761"/>
                  </a:lnTo>
                  <a:lnTo>
                    <a:pt x="8552021" y="429540"/>
                  </a:lnTo>
                  <a:lnTo>
                    <a:pt x="8286273" y="196818"/>
                  </a:lnTo>
                  <a:lnTo>
                    <a:pt x="8058823" y="0"/>
                  </a:lnTo>
                  <a:close/>
                </a:path>
              </a:pathLst>
            </a:custGeom>
            <a:solidFill>
              <a:srgbClr val="AD94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8858" y="0"/>
              <a:ext cx="7613650" cy="6527800"/>
            </a:xfrm>
            <a:custGeom>
              <a:avLst/>
              <a:gdLst/>
              <a:ahLst/>
              <a:cxnLst/>
              <a:rect l="l" t="t" r="r" b="b"/>
              <a:pathLst>
                <a:path w="7613650" h="6527800">
                  <a:moveTo>
                    <a:pt x="5125986" y="0"/>
                  </a:moveTo>
                  <a:lnTo>
                    <a:pt x="0" y="0"/>
                  </a:lnTo>
                  <a:lnTo>
                    <a:pt x="7613142" y="6527292"/>
                  </a:lnTo>
                  <a:lnTo>
                    <a:pt x="7613142" y="2170988"/>
                  </a:lnTo>
                  <a:lnTo>
                    <a:pt x="5131104" y="14516"/>
                  </a:lnTo>
                  <a:lnTo>
                    <a:pt x="5125986" y="0"/>
                  </a:lnTo>
                  <a:close/>
                </a:path>
              </a:pathLst>
            </a:custGeom>
            <a:solidFill>
              <a:srgbClr val="C5B4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8163" y="2677307"/>
            <a:ext cx="4128135" cy="1092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0" spc="-10" dirty="0">
                <a:solidFill>
                  <a:srgbClr val="FFFFFF"/>
                </a:solidFill>
              </a:rPr>
              <a:t>Resources</a:t>
            </a:r>
            <a:endParaRPr sz="7000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Expert</a:t>
            </a:r>
            <a:r>
              <a:rPr spc="-30" dirty="0"/>
              <a:t> </a:t>
            </a:r>
            <a:r>
              <a:rPr dirty="0"/>
              <a:t>resources</a:t>
            </a:r>
            <a:r>
              <a:rPr spc="-20" dirty="0"/>
              <a:t> </a:t>
            </a:r>
            <a:r>
              <a:rPr dirty="0"/>
              <a:t>available</a:t>
            </a:r>
            <a:r>
              <a:rPr spc="-10" dirty="0"/>
              <a:t> </a:t>
            </a:r>
            <a:r>
              <a:rPr dirty="0"/>
              <a:t>from</a:t>
            </a:r>
            <a:r>
              <a:rPr spc="-25" dirty="0"/>
              <a:t> AQA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390" y="1465874"/>
            <a:ext cx="6856095" cy="420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Source Sans Pro"/>
                <a:cs typeface="Source Sans Pro"/>
              </a:rPr>
              <a:t>Our website and All</a:t>
            </a:r>
            <a:r>
              <a:rPr sz="1500" spc="5" dirty="0">
                <a:latin typeface="Source Sans Pro"/>
                <a:cs typeface="Source Sans Pro"/>
              </a:rPr>
              <a:t> </a:t>
            </a:r>
            <a:r>
              <a:rPr sz="1500" dirty="0">
                <a:latin typeface="Source Sans Pro"/>
                <a:cs typeface="Source Sans Pro"/>
              </a:rPr>
              <a:t>About</a:t>
            </a:r>
            <a:r>
              <a:rPr sz="1500" spc="-10" dirty="0">
                <a:latin typeface="Source Sans Pro"/>
                <a:cs typeface="Source Sans Pro"/>
              </a:rPr>
              <a:t> </a:t>
            </a:r>
            <a:r>
              <a:rPr sz="1500" dirty="0">
                <a:latin typeface="Source Sans Pro"/>
                <a:cs typeface="Source Sans Pro"/>
              </a:rPr>
              <a:t>Maths</a:t>
            </a:r>
            <a:r>
              <a:rPr sz="1500" spc="-25" dirty="0">
                <a:latin typeface="Source Sans Pro"/>
                <a:cs typeface="Source Sans Pro"/>
              </a:rPr>
              <a:t> </a:t>
            </a:r>
            <a:r>
              <a:rPr sz="1500" dirty="0">
                <a:latin typeface="Source Sans Pro"/>
                <a:cs typeface="Source Sans Pro"/>
              </a:rPr>
              <a:t>has</a:t>
            </a:r>
            <a:r>
              <a:rPr sz="1500" spc="-15" dirty="0">
                <a:latin typeface="Source Sans Pro"/>
                <a:cs typeface="Source Sans Pro"/>
              </a:rPr>
              <a:t> </a:t>
            </a:r>
            <a:r>
              <a:rPr sz="1500" dirty="0">
                <a:latin typeface="Source Sans Pro"/>
                <a:cs typeface="Source Sans Pro"/>
              </a:rPr>
              <a:t>a</a:t>
            </a:r>
            <a:r>
              <a:rPr sz="1500" spc="-10" dirty="0">
                <a:latin typeface="Source Sans Pro"/>
                <a:cs typeface="Source Sans Pro"/>
              </a:rPr>
              <a:t> </a:t>
            </a:r>
            <a:r>
              <a:rPr sz="1500" dirty="0">
                <a:latin typeface="Source Sans Pro"/>
                <a:cs typeface="Source Sans Pro"/>
              </a:rPr>
              <a:t>variety</a:t>
            </a:r>
            <a:r>
              <a:rPr sz="1500" spc="5" dirty="0">
                <a:latin typeface="Source Sans Pro"/>
                <a:cs typeface="Source Sans Pro"/>
              </a:rPr>
              <a:t> </a:t>
            </a:r>
            <a:r>
              <a:rPr sz="1500" dirty="0">
                <a:latin typeface="Source Sans Pro"/>
                <a:cs typeface="Source Sans Pro"/>
              </a:rPr>
              <a:t>of</a:t>
            </a:r>
            <a:r>
              <a:rPr sz="1500" spc="-10" dirty="0">
                <a:latin typeface="Source Sans Pro"/>
                <a:cs typeface="Source Sans Pro"/>
              </a:rPr>
              <a:t> </a:t>
            </a:r>
            <a:r>
              <a:rPr sz="1500" dirty="0">
                <a:latin typeface="Source Sans Pro"/>
                <a:cs typeface="Source Sans Pro"/>
              </a:rPr>
              <a:t>useful </a:t>
            </a:r>
            <a:r>
              <a:rPr sz="1500" spc="-10" dirty="0">
                <a:latin typeface="Source Sans Pro"/>
                <a:cs typeface="Source Sans Pro"/>
              </a:rPr>
              <a:t>resources.</a:t>
            </a:r>
            <a:endParaRPr sz="150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</a:pPr>
            <a:endParaRPr sz="2100">
              <a:latin typeface="Source Sans Pro"/>
              <a:cs typeface="Source Sans Pro"/>
            </a:endParaRPr>
          </a:p>
          <a:p>
            <a:pPr marL="298450" marR="5080" indent="-285750">
              <a:lnSpc>
                <a:spcPts val="1400"/>
              </a:lnSpc>
              <a:buFont typeface="Arial"/>
              <a:buChar char="•"/>
              <a:tabLst>
                <a:tab pos="298450" algn="l"/>
              </a:tabLst>
            </a:pPr>
            <a:r>
              <a:rPr sz="1300" dirty="0">
                <a:latin typeface="Source Sans Pro"/>
                <a:cs typeface="Source Sans Pro"/>
              </a:rPr>
              <a:t>Route</a:t>
            </a:r>
            <a:r>
              <a:rPr sz="1300" spc="-2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maps</a:t>
            </a:r>
            <a:r>
              <a:rPr sz="1300" spc="-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–</a:t>
            </a:r>
            <a:r>
              <a:rPr sz="1300" spc="-1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two</a:t>
            </a:r>
            <a:r>
              <a:rPr sz="1300" spc="-1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route</a:t>
            </a:r>
            <a:r>
              <a:rPr sz="1300" spc="-1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maps</a:t>
            </a:r>
            <a:r>
              <a:rPr sz="1300" spc="-1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outline</a:t>
            </a:r>
            <a:r>
              <a:rPr sz="1300" spc="-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teaching</a:t>
            </a:r>
            <a:r>
              <a:rPr sz="1300" spc="-1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further</a:t>
            </a:r>
            <a:r>
              <a:rPr sz="1300" spc="-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maths</a:t>
            </a:r>
            <a:r>
              <a:rPr sz="1300" spc="-2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in one</a:t>
            </a:r>
            <a:r>
              <a:rPr sz="1300" spc="-2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year</a:t>
            </a:r>
            <a:r>
              <a:rPr sz="1300" spc="-1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or</a:t>
            </a:r>
            <a:r>
              <a:rPr sz="1300" spc="-2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alongside the </a:t>
            </a:r>
            <a:r>
              <a:rPr sz="1300" spc="-20" dirty="0">
                <a:latin typeface="Source Sans Pro"/>
                <a:cs typeface="Source Sans Pro"/>
              </a:rPr>
              <a:t>GCSE </a:t>
            </a:r>
            <a:r>
              <a:rPr sz="1300" dirty="0">
                <a:latin typeface="Source Sans Pro"/>
                <a:cs typeface="Source Sans Pro"/>
              </a:rPr>
              <a:t>in two</a:t>
            </a:r>
            <a:r>
              <a:rPr sz="1300" spc="-10" dirty="0">
                <a:latin typeface="Source Sans Pro"/>
                <a:cs typeface="Source Sans Pro"/>
              </a:rPr>
              <a:t> years.</a:t>
            </a:r>
            <a:endParaRPr sz="130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1900">
              <a:latin typeface="Source Sans Pro"/>
              <a:cs typeface="Source Sans Pro"/>
            </a:endParaRPr>
          </a:p>
          <a:p>
            <a:pPr marL="297815" indent="-285115">
              <a:lnSpc>
                <a:spcPct val="100000"/>
              </a:lnSpc>
              <a:buFont typeface="Arial"/>
              <a:buChar char="•"/>
              <a:tabLst>
                <a:tab pos="297815" algn="l"/>
              </a:tabLst>
            </a:pPr>
            <a:r>
              <a:rPr sz="1300" dirty="0">
                <a:latin typeface="Source Sans Pro"/>
                <a:cs typeface="Source Sans Pro"/>
              </a:rPr>
              <a:t>Specification</a:t>
            </a:r>
            <a:r>
              <a:rPr sz="1300" spc="-2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and</a:t>
            </a:r>
            <a:r>
              <a:rPr sz="1300" spc="-1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Teaching</a:t>
            </a:r>
            <a:r>
              <a:rPr sz="1300" spc="-1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guidance</a:t>
            </a:r>
            <a:r>
              <a:rPr sz="1300" spc="-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document</a:t>
            </a:r>
            <a:r>
              <a:rPr sz="1300" spc="-2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–</a:t>
            </a:r>
            <a:r>
              <a:rPr sz="1300" spc="-1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this is useful for</a:t>
            </a:r>
            <a:r>
              <a:rPr sz="1300" spc="-2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checking</a:t>
            </a:r>
            <a:r>
              <a:rPr sz="1300" spc="-3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topic</a:t>
            </a:r>
            <a:r>
              <a:rPr sz="1300" spc="-15" dirty="0">
                <a:latin typeface="Source Sans Pro"/>
                <a:cs typeface="Source Sans Pro"/>
              </a:rPr>
              <a:t> </a:t>
            </a:r>
            <a:r>
              <a:rPr sz="1300" spc="-10" dirty="0">
                <a:latin typeface="Source Sans Pro"/>
                <a:cs typeface="Source Sans Pro"/>
              </a:rPr>
              <a:t>specifics.</a:t>
            </a:r>
            <a:endParaRPr sz="130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2050">
              <a:latin typeface="Source Sans Pro"/>
              <a:cs typeface="Source Sans Pro"/>
            </a:endParaRPr>
          </a:p>
          <a:p>
            <a:pPr marL="298450" marR="534670" indent="-285750">
              <a:lnSpc>
                <a:spcPts val="1400"/>
              </a:lnSpc>
              <a:buFont typeface="Arial"/>
              <a:buChar char="•"/>
              <a:tabLst>
                <a:tab pos="298450" algn="l"/>
              </a:tabLst>
            </a:pPr>
            <a:r>
              <a:rPr sz="1300" dirty="0">
                <a:latin typeface="Source Sans Pro"/>
                <a:cs typeface="Source Sans Pro"/>
              </a:rPr>
              <a:t>Level</a:t>
            </a:r>
            <a:r>
              <a:rPr sz="1300" spc="1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2</a:t>
            </a:r>
            <a:r>
              <a:rPr sz="1300" spc="-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Further</a:t>
            </a:r>
            <a:r>
              <a:rPr sz="1300" spc="-1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Maths worksheets</a:t>
            </a:r>
            <a:r>
              <a:rPr sz="1300" spc="-1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–</a:t>
            </a:r>
            <a:r>
              <a:rPr sz="1300" spc="-1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a</a:t>
            </a:r>
            <a:r>
              <a:rPr sz="1300" spc="-1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worksheet</a:t>
            </a:r>
            <a:r>
              <a:rPr sz="1300" spc="-1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for</a:t>
            </a:r>
            <a:r>
              <a:rPr sz="1300" spc="-2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virtually</a:t>
            </a:r>
            <a:r>
              <a:rPr sz="1300" spc="2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every</a:t>
            </a:r>
            <a:r>
              <a:rPr sz="1300" spc="-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topic.</a:t>
            </a:r>
            <a:r>
              <a:rPr sz="1300" spc="-1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Great</a:t>
            </a:r>
            <a:r>
              <a:rPr sz="1300" spc="-2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for</a:t>
            </a:r>
            <a:r>
              <a:rPr sz="1300" spc="-20" dirty="0">
                <a:latin typeface="Source Sans Pro"/>
                <a:cs typeface="Source Sans Pro"/>
              </a:rPr>
              <a:t> </a:t>
            </a:r>
            <a:r>
              <a:rPr sz="1300" spc="-10" dirty="0">
                <a:latin typeface="Source Sans Pro"/>
                <a:cs typeface="Source Sans Pro"/>
              </a:rPr>
              <a:t>using </a:t>
            </a:r>
            <a:r>
              <a:rPr sz="1300" dirty="0">
                <a:latin typeface="Source Sans Pro"/>
                <a:cs typeface="Source Sans Pro"/>
              </a:rPr>
              <a:t>alongside</a:t>
            </a:r>
            <a:r>
              <a:rPr sz="1300" spc="-1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teaching,</a:t>
            </a:r>
            <a:r>
              <a:rPr sz="1300" spc="-2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extension</a:t>
            </a:r>
            <a:r>
              <a:rPr sz="1300" spc="-2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questions, plus</a:t>
            </a:r>
            <a:r>
              <a:rPr sz="1300" spc="5" dirty="0">
                <a:latin typeface="Source Sans Pro"/>
                <a:cs typeface="Source Sans Pro"/>
              </a:rPr>
              <a:t> </a:t>
            </a:r>
            <a:r>
              <a:rPr sz="1300" spc="-10" dirty="0">
                <a:latin typeface="Source Sans Pro"/>
                <a:cs typeface="Source Sans Pro"/>
              </a:rPr>
              <a:t>revision.</a:t>
            </a:r>
            <a:endParaRPr sz="130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2050">
              <a:latin typeface="Source Sans Pro"/>
              <a:cs typeface="Source Sans Pro"/>
            </a:endParaRPr>
          </a:p>
          <a:p>
            <a:pPr marL="298450" marR="100330" indent="-285750">
              <a:lnSpc>
                <a:spcPts val="1400"/>
              </a:lnSpc>
              <a:buFont typeface="Arial"/>
              <a:buChar char="•"/>
              <a:tabLst>
                <a:tab pos="298450" algn="l"/>
              </a:tabLst>
            </a:pPr>
            <a:r>
              <a:rPr sz="1300" dirty="0">
                <a:latin typeface="Source Sans Pro"/>
                <a:cs typeface="Source Sans Pro"/>
              </a:rPr>
              <a:t>Past</a:t>
            </a:r>
            <a:r>
              <a:rPr sz="1300" spc="-1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papers,</a:t>
            </a:r>
            <a:r>
              <a:rPr sz="1300" spc="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practice</a:t>
            </a:r>
            <a:r>
              <a:rPr sz="1300" spc="-1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papers, specimen papers and</a:t>
            </a:r>
            <a:r>
              <a:rPr sz="1300" spc="-1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mark</a:t>
            </a:r>
            <a:r>
              <a:rPr sz="1300" spc="-3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schemes –</a:t>
            </a:r>
            <a:r>
              <a:rPr sz="1300" spc="-1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Both</a:t>
            </a:r>
            <a:r>
              <a:rPr sz="1300" spc="-2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for</a:t>
            </a:r>
            <a:r>
              <a:rPr sz="1300" spc="-2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this</a:t>
            </a:r>
            <a:r>
              <a:rPr sz="1300" spc="5" dirty="0">
                <a:latin typeface="Source Sans Pro"/>
                <a:cs typeface="Source Sans Pro"/>
              </a:rPr>
              <a:t> </a:t>
            </a:r>
            <a:r>
              <a:rPr sz="1300" spc="-10" dirty="0">
                <a:latin typeface="Source Sans Pro"/>
                <a:cs typeface="Source Sans Pro"/>
              </a:rPr>
              <a:t>specification </a:t>
            </a:r>
            <a:r>
              <a:rPr sz="1300" dirty="0">
                <a:latin typeface="Source Sans Pro"/>
                <a:cs typeface="Source Sans Pro"/>
              </a:rPr>
              <a:t>and</a:t>
            </a:r>
            <a:r>
              <a:rPr sz="1300" spc="-2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the</a:t>
            </a:r>
            <a:r>
              <a:rPr sz="1300" spc="-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previous</a:t>
            </a:r>
            <a:r>
              <a:rPr sz="1300" spc="1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one.</a:t>
            </a:r>
            <a:r>
              <a:rPr sz="1300" spc="-2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Ten</a:t>
            </a:r>
            <a:r>
              <a:rPr sz="1300" spc="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years of</a:t>
            </a:r>
            <a:r>
              <a:rPr sz="1300" spc="-2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past</a:t>
            </a:r>
            <a:r>
              <a:rPr sz="1300" spc="-5" dirty="0">
                <a:latin typeface="Source Sans Pro"/>
                <a:cs typeface="Source Sans Pro"/>
              </a:rPr>
              <a:t> </a:t>
            </a:r>
            <a:r>
              <a:rPr sz="1300" spc="-10" dirty="0">
                <a:latin typeface="Source Sans Pro"/>
                <a:cs typeface="Source Sans Pro"/>
              </a:rPr>
              <a:t>papers</a:t>
            </a:r>
            <a:endParaRPr sz="130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2050">
              <a:latin typeface="Source Sans Pro"/>
              <a:cs typeface="Source Sans Pro"/>
            </a:endParaRPr>
          </a:p>
          <a:p>
            <a:pPr marL="298450" marR="251460" indent="-285750">
              <a:lnSpc>
                <a:spcPts val="1400"/>
              </a:lnSpc>
              <a:buFont typeface="Arial"/>
              <a:buChar char="•"/>
              <a:tabLst>
                <a:tab pos="298450" algn="l"/>
              </a:tabLst>
            </a:pPr>
            <a:r>
              <a:rPr sz="1300" dirty="0">
                <a:latin typeface="Source Sans Pro"/>
                <a:cs typeface="Source Sans Pro"/>
              </a:rPr>
              <a:t>Mock</a:t>
            </a:r>
            <a:r>
              <a:rPr sz="1300" spc="-3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analysers from</a:t>
            </a:r>
            <a:r>
              <a:rPr sz="1300" spc="-2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2022 –</a:t>
            </a:r>
            <a:r>
              <a:rPr sz="1300" spc="-1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useful</a:t>
            </a:r>
            <a:r>
              <a:rPr sz="1300" spc="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tool</a:t>
            </a:r>
            <a:r>
              <a:rPr sz="1300" spc="-2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for</a:t>
            </a:r>
            <a:r>
              <a:rPr sz="1300" spc="-2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analysis</a:t>
            </a:r>
            <a:r>
              <a:rPr sz="1300" spc="1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of</a:t>
            </a:r>
            <a:r>
              <a:rPr sz="1300" spc="-2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performance</a:t>
            </a:r>
            <a:r>
              <a:rPr sz="1300" spc="-2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on</a:t>
            </a:r>
            <a:r>
              <a:rPr sz="1300" spc="-2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question</a:t>
            </a:r>
            <a:r>
              <a:rPr sz="1300" spc="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papers,</a:t>
            </a:r>
            <a:r>
              <a:rPr sz="1300" spc="5" dirty="0">
                <a:latin typeface="Source Sans Pro"/>
                <a:cs typeface="Source Sans Pro"/>
              </a:rPr>
              <a:t> </a:t>
            </a:r>
            <a:r>
              <a:rPr sz="1300" spc="-20" dirty="0">
                <a:latin typeface="Source Sans Pro"/>
                <a:cs typeface="Source Sans Pro"/>
              </a:rPr>
              <a:t>also </a:t>
            </a:r>
            <a:r>
              <a:rPr sz="1300" dirty="0">
                <a:latin typeface="Source Sans Pro"/>
                <a:cs typeface="Source Sans Pro"/>
              </a:rPr>
              <a:t>contains</a:t>
            </a:r>
            <a:r>
              <a:rPr sz="1300" spc="-3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correct</a:t>
            </a:r>
            <a:r>
              <a:rPr sz="1300" spc="-3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solutions</a:t>
            </a:r>
            <a:r>
              <a:rPr sz="1300" spc="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and</a:t>
            </a:r>
            <a:r>
              <a:rPr sz="1300" spc="-1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examiner</a:t>
            </a:r>
            <a:r>
              <a:rPr sz="1300" spc="-1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comments</a:t>
            </a:r>
            <a:r>
              <a:rPr sz="1300" spc="-2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so</a:t>
            </a:r>
            <a:r>
              <a:rPr sz="1300" spc="-1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could</a:t>
            </a:r>
            <a:r>
              <a:rPr sz="1300" spc="-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be shared</a:t>
            </a:r>
            <a:r>
              <a:rPr sz="1300" spc="-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with</a:t>
            </a:r>
            <a:r>
              <a:rPr sz="1300" spc="5" dirty="0">
                <a:latin typeface="Source Sans Pro"/>
                <a:cs typeface="Source Sans Pro"/>
              </a:rPr>
              <a:t> </a:t>
            </a:r>
            <a:r>
              <a:rPr sz="1300" spc="-10" dirty="0">
                <a:latin typeface="Source Sans Pro"/>
                <a:cs typeface="Source Sans Pro"/>
              </a:rPr>
              <a:t>students</a:t>
            </a:r>
            <a:endParaRPr sz="130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2050">
              <a:latin typeface="Source Sans Pro"/>
              <a:cs typeface="Source Sans Pro"/>
            </a:endParaRPr>
          </a:p>
          <a:p>
            <a:pPr marL="297815" marR="337820" indent="-285750">
              <a:lnSpc>
                <a:spcPts val="1400"/>
              </a:lnSpc>
              <a:buFont typeface="Arial"/>
              <a:buChar char="•"/>
              <a:tabLst>
                <a:tab pos="297815" algn="l"/>
              </a:tabLst>
            </a:pPr>
            <a:r>
              <a:rPr sz="1300" dirty="0">
                <a:latin typeface="Source Sans Pro"/>
                <a:cs typeface="Source Sans Pro"/>
              </a:rPr>
              <a:t>Exampro</a:t>
            </a:r>
            <a:r>
              <a:rPr sz="1300" spc="-3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–</a:t>
            </a:r>
            <a:r>
              <a:rPr sz="1300" spc="-1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A</a:t>
            </a:r>
            <a:r>
              <a:rPr sz="1300" spc="-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database</a:t>
            </a:r>
            <a:r>
              <a:rPr sz="1300" spc="-1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of</a:t>
            </a:r>
            <a:r>
              <a:rPr sz="1300" spc="-2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Level</a:t>
            </a:r>
            <a:r>
              <a:rPr sz="1300" spc="1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2</a:t>
            </a:r>
            <a:r>
              <a:rPr sz="1300" spc="-1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further</a:t>
            </a:r>
            <a:r>
              <a:rPr sz="1300" spc="-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maths</a:t>
            </a:r>
            <a:r>
              <a:rPr sz="1300" spc="-1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questions is</a:t>
            </a:r>
            <a:r>
              <a:rPr sz="1300" spc="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now</a:t>
            </a:r>
            <a:r>
              <a:rPr sz="1300" spc="-2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available.</a:t>
            </a:r>
            <a:r>
              <a:rPr sz="1300" spc="1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It’s</a:t>
            </a:r>
            <a:r>
              <a:rPr sz="1300" spc="-10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easy</a:t>
            </a:r>
            <a:r>
              <a:rPr sz="1300" spc="-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to</a:t>
            </a:r>
            <a:r>
              <a:rPr sz="1300" spc="-20" dirty="0">
                <a:latin typeface="Source Sans Pro"/>
                <a:cs typeface="Source Sans Pro"/>
              </a:rPr>
              <a:t> </a:t>
            </a:r>
            <a:r>
              <a:rPr sz="1300" spc="-10" dirty="0">
                <a:latin typeface="Source Sans Pro"/>
                <a:cs typeface="Source Sans Pro"/>
              </a:rPr>
              <a:t>filter </a:t>
            </a:r>
            <a:r>
              <a:rPr sz="1300" dirty="0">
                <a:latin typeface="Source Sans Pro"/>
                <a:cs typeface="Source Sans Pro"/>
              </a:rPr>
              <a:t>questions</a:t>
            </a:r>
            <a:r>
              <a:rPr sz="1300" spc="5" dirty="0">
                <a:latin typeface="Source Sans Pro"/>
                <a:cs typeface="Source Sans Pro"/>
              </a:rPr>
              <a:t> </a:t>
            </a:r>
            <a:r>
              <a:rPr sz="1300" dirty="0">
                <a:latin typeface="Source Sans Pro"/>
                <a:cs typeface="Source Sans Pro"/>
              </a:rPr>
              <a:t>and</a:t>
            </a:r>
            <a:r>
              <a:rPr sz="1300" spc="-15" dirty="0">
                <a:latin typeface="Source Sans Pro"/>
                <a:cs typeface="Source Sans Pro"/>
              </a:rPr>
              <a:t> </a:t>
            </a:r>
            <a:r>
              <a:rPr sz="1300" spc="-10" dirty="0">
                <a:latin typeface="Source Sans Pro"/>
                <a:cs typeface="Source Sans Pro"/>
              </a:rPr>
              <a:t>topics.</a:t>
            </a:r>
            <a:endParaRPr sz="1300">
              <a:latin typeface="Source Sans Pro"/>
              <a:cs typeface="Source Sans Pr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4098" y="6362538"/>
            <a:ext cx="314642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Copyright</a:t>
            </a:r>
            <a:r>
              <a:rPr sz="1000" spc="16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©</a:t>
            </a:r>
            <a:r>
              <a:rPr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lang="en-GB"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2023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AQA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and</a:t>
            </a:r>
            <a:r>
              <a:rPr sz="1000" spc="-1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its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licensors.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All</a:t>
            </a:r>
            <a:r>
              <a:rPr sz="1000" spc="-1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rights</a:t>
            </a:r>
            <a:r>
              <a:rPr sz="1000" spc="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reserved.</a:t>
            </a:r>
            <a:endParaRPr sz="1000" dirty="0">
              <a:latin typeface="Source Sans Pro"/>
              <a:cs typeface="Source Sans Pro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15784" y="4140708"/>
            <a:ext cx="4456937" cy="71094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12330" y="1411986"/>
            <a:ext cx="4807143" cy="240334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00324" y="0"/>
            <a:ext cx="11092180" cy="6858000"/>
            <a:chOff x="1100324" y="0"/>
            <a:chExt cx="11092180" cy="6858000"/>
          </a:xfrm>
        </p:grpSpPr>
        <p:sp>
          <p:nvSpPr>
            <p:cNvPr id="3" name="object 3"/>
            <p:cNvSpPr/>
            <p:nvPr/>
          </p:nvSpPr>
          <p:spPr>
            <a:xfrm>
              <a:off x="1100324" y="3726179"/>
              <a:ext cx="11092180" cy="3131820"/>
            </a:xfrm>
            <a:custGeom>
              <a:avLst/>
              <a:gdLst/>
              <a:ahLst/>
              <a:cxnLst/>
              <a:rect l="l" t="t" r="r" b="b"/>
              <a:pathLst>
                <a:path w="11092180" h="3131820">
                  <a:moveTo>
                    <a:pt x="8058823" y="0"/>
                  </a:moveTo>
                  <a:lnTo>
                    <a:pt x="0" y="3127438"/>
                  </a:lnTo>
                  <a:lnTo>
                    <a:pt x="84442" y="3131820"/>
                  </a:lnTo>
                  <a:lnTo>
                    <a:pt x="11091672" y="3131820"/>
                  </a:lnTo>
                  <a:lnTo>
                    <a:pt x="11091672" y="2703360"/>
                  </a:lnTo>
                  <a:lnTo>
                    <a:pt x="10379837" y="2069706"/>
                  </a:lnTo>
                  <a:lnTo>
                    <a:pt x="8894197" y="732761"/>
                  </a:lnTo>
                  <a:lnTo>
                    <a:pt x="8552021" y="429540"/>
                  </a:lnTo>
                  <a:lnTo>
                    <a:pt x="8286273" y="196818"/>
                  </a:lnTo>
                  <a:lnTo>
                    <a:pt x="8058823" y="0"/>
                  </a:lnTo>
                  <a:close/>
                </a:path>
              </a:pathLst>
            </a:custGeom>
            <a:solidFill>
              <a:srgbClr val="AD94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8858" y="0"/>
              <a:ext cx="7613650" cy="6527800"/>
            </a:xfrm>
            <a:custGeom>
              <a:avLst/>
              <a:gdLst/>
              <a:ahLst/>
              <a:cxnLst/>
              <a:rect l="l" t="t" r="r" b="b"/>
              <a:pathLst>
                <a:path w="7613650" h="6527800">
                  <a:moveTo>
                    <a:pt x="5125986" y="0"/>
                  </a:moveTo>
                  <a:lnTo>
                    <a:pt x="0" y="0"/>
                  </a:lnTo>
                  <a:lnTo>
                    <a:pt x="7613142" y="6527292"/>
                  </a:lnTo>
                  <a:lnTo>
                    <a:pt x="7613142" y="2170988"/>
                  </a:lnTo>
                  <a:lnTo>
                    <a:pt x="5131104" y="14516"/>
                  </a:lnTo>
                  <a:lnTo>
                    <a:pt x="5125986" y="0"/>
                  </a:lnTo>
                  <a:close/>
                </a:path>
              </a:pathLst>
            </a:custGeom>
            <a:solidFill>
              <a:srgbClr val="C5B4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8162" y="2143912"/>
            <a:ext cx="6752590" cy="2159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7000" dirty="0">
                <a:solidFill>
                  <a:srgbClr val="FFFFFF"/>
                </a:solidFill>
              </a:rPr>
              <a:t>How topics</a:t>
            </a:r>
            <a:r>
              <a:rPr sz="7000" spc="-20" dirty="0">
                <a:solidFill>
                  <a:srgbClr val="FFFFFF"/>
                </a:solidFill>
              </a:rPr>
              <a:t> </a:t>
            </a:r>
            <a:r>
              <a:rPr sz="7000" spc="-25" dirty="0">
                <a:solidFill>
                  <a:srgbClr val="FFFFFF"/>
                </a:solidFill>
              </a:rPr>
              <a:t>fit </a:t>
            </a:r>
            <a:r>
              <a:rPr sz="7000" dirty="0">
                <a:solidFill>
                  <a:srgbClr val="FFFFFF"/>
                </a:solidFill>
              </a:rPr>
              <a:t>with</a:t>
            </a:r>
            <a:r>
              <a:rPr sz="7000" spc="-5" dirty="0">
                <a:solidFill>
                  <a:srgbClr val="FFFFFF"/>
                </a:solidFill>
              </a:rPr>
              <a:t> </a:t>
            </a:r>
            <a:r>
              <a:rPr sz="7000" dirty="0">
                <a:solidFill>
                  <a:srgbClr val="FFFFFF"/>
                </a:solidFill>
              </a:rPr>
              <a:t>GCSE</a:t>
            </a:r>
            <a:r>
              <a:rPr sz="7000" spc="-10" dirty="0">
                <a:solidFill>
                  <a:srgbClr val="FFFFFF"/>
                </a:solidFill>
              </a:rPr>
              <a:t> Maths</a:t>
            </a:r>
            <a:endParaRPr sz="7000"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GCSE</a:t>
            </a:r>
            <a:r>
              <a:rPr spc="-15" dirty="0"/>
              <a:t> </a:t>
            </a:r>
            <a:r>
              <a:rPr dirty="0"/>
              <a:t>Maths</a:t>
            </a:r>
            <a:r>
              <a:rPr spc="-15" dirty="0"/>
              <a:t> </a:t>
            </a:r>
            <a:r>
              <a:rPr dirty="0"/>
              <a:t>and Level 2 Further</a:t>
            </a:r>
            <a:r>
              <a:rPr spc="-15" dirty="0"/>
              <a:t> </a:t>
            </a:r>
            <a:r>
              <a:rPr dirty="0"/>
              <a:t>Maths</a:t>
            </a:r>
            <a:r>
              <a:rPr spc="-10" dirty="0"/>
              <a:t> content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64098" y="6364574"/>
            <a:ext cx="3121025" cy="164789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Copyright</a:t>
            </a:r>
            <a:r>
              <a:rPr sz="1000" spc="-3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©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lang="en-GB"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2023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AQA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and</a:t>
            </a:r>
            <a:r>
              <a:rPr sz="1000" spc="-2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its licensors.</a:t>
            </a:r>
            <a:r>
              <a:rPr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All</a:t>
            </a:r>
            <a:r>
              <a:rPr sz="1000" spc="-2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rights</a:t>
            </a:r>
            <a:r>
              <a:rPr sz="1000" spc="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reserved.</a:t>
            </a:r>
            <a:endParaRPr sz="1000" dirty="0">
              <a:latin typeface="Source Sans Pro"/>
              <a:cs typeface="Source Sans Pr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8162" y="1499057"/>
            <a:ext cx="9514205" cy="3655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1800" dirty="0">
                <a:latin typeface="Source Sans Pro"/>
                <a:cs typeface="Source Sans Pro"/>
              </a:rPr>
              <a:t>The</a:t>
            </a:r>
            <a:r>
              <a:rPr sz="1800" spc="-1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following</a:t>
            </a:r>
            <a:r>
              <a:rPr sz="1800" spc="-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slides</a:t>
            </a:r>
            <a:r>
              <a:rPr sz="1800" spc="-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are</a:t>
            </a:r>
            <a:r>
              <a:rPr sz="1800" spc="-1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for</a:t>
            </a:r>
            <a:r>
              <a:rPr sz="1800" spc="-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teachers</a:t>
            </a:r>
            <a:r>
              <a:rPr sz="1800" spc="-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and</a:t>
            </a:r>
            <a:r>
              <a:rPr sz="1800" spc="1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heads</a:t>
            </a:r>
            <a:r>
              <a:rPr sz="1800" spc="-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of</a:t>
            </a:r>
            <a:r>
              <a:rPr sz="1800" spc="-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department interested</a:t>
            </a:r>
            <a:r>
              <a:rPr sz="1800" spc="-2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in</a:t>
            </a:r>
            <a:r>
              <a:rPr sz="1800" spc="-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teaching</a:t>
            </a:r>
            <a:r>
              <a:rPr sz="1800" spc="1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Level</a:t>
            </a:r>
            <a:r>
              <a:rPr sz="1800" spc="-1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2 </a:t>
            </a:r>
            <a:r>
              <a:rPr sz="1800" spc="-10" dirty="0">
                <a:latin typeface="Source Sans Pro"/>
                <a:cs typeface="Source Sans Pro"/>
              </a:rPr>
              <a:t>Further Maths.</a:t>
            </a:r>
            <a:endParaRPr sz="180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</a:pPr>
            <a:endParaRPr sz="220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550">
              <a:latin typeface="Source Sans Pro"/>
              <a:cs typeface="Source Sans Pro"/>
            </a:endParaRPr>
          </a:p>
          <a:p>
            <a:pPr marL="12700" marR="1002030">
              <a:lnSpc>
                <a:spcPct val="110000"/>
              </a:lnSpc>
            </a:pPr>
            <a:r>
              <a:rPr sz="1800" dirty="0">
                <a:latin typeface="Source Sans Pro"/>
                <a:cs typeface="Source Sans Pro"/>
              </a:rPr>
              <a:t>Each</a:t>
            </a:r>
            <a:r>
              <a:rPr sz="1800" spc="-1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slide</a:t>
            </a:r>
            <a:r>
              <a:rPr sz="1800" spc="-1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shows</a:t>
            </a:r>
            <a:r>
              <a:rPr sz="1800" spc="-2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a</a:t>
            </a:r>
            <a:r>
              <a:rPr sz="1800" spc="-2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top-level</a:t>
            </a:r>
            <a:r>
              <a:rPr sz="1800" spc="-2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overview</a:t>
            </a:r>
            <a:r>
              <a:rPr sz="1800" spc="-3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of</a:t>
            </a:r>
            <a:r>
              <a:rPr sz="1800" spc="-2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GCSE Maths</a:t>
            </a:r>
            <a:r>
              <a:rPr sz="1800" spc="-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and</a:t>
            </a:r>
            <a:r>
              <a:rPr sz="1800" spc="-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where</a:t>
            </a:r>
            <a:r>
              <a:rPr sz="1800" spc="-3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the</a:t>
            </a:r>
            <a:r>
              <a:rPr sz="1800" spc="-1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Level</a:t>
            </a:r>
            <a:r>
              <a:rPr sz="1800" spc="-2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2</a:t>
            </a:r>
            <a:r>
              <a:rPr sz="1800" spc="-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Further</a:t>
            </a:r>
            <a:r>
              <a:rPr sz="1800" spc="-15" dirty="0">
                <a:latin typeface="Source Sans Pro"/>
                <a:cs typeface="Source Sans Pro"/>
              </a:rPr>
              <a:t> </a:t>
            </a:r>
            <a:r>
              <a:rPr sz="1800" spc="-10" dirty="0">
                <a:latin typeface="Source Sans Pro"/>
                <a:cs typeface="Source Sans Pro"/>
              </a:rPr>
              <a:t>Maths </a:t>
            </a:r>
            <a:r>
              <a:rPr sz="1800" dirty="0">
                <a:latin typeface="Source Sans Pro"/>
                <a:cs typeface="Source Sans Pro"/>
              </a:rPr>
              <a:t>content</a:t>
            </a:r>
            <a:r>
              <a:rPr sz="1800" spc="1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can</a:t>
            </a:r>
            <a:r>
              <a:rPr sz="1800" spc="10" dirty="0">
                <a:latin typeface="Source Sans Pro"/>
                <a:cs typeface="Source Sans Pro"/>
              </a:rPr>
              <a:t> </a:t>
            </a:r>
            <a:r>
              <a:rPr sz="1800" spc="-20" dirty="0">
                <a:latin typeface="Source Sans Pro"/>
                <a:cs typeface="Source Sans Pro"/>
              </a:rPr>
              <a:t>fit.</a:t>
            </a:r>
            <a:endParaRPr sz="1800">
              <a:latin typeface="Source Sans Pro"/>
              <a:cs typeface="Source Sans Pro"/>
            </a:endParaRPr>
          </a:p>
          <a:p>
            <a:pPr marL="12700" marR="1258570">
              <a:lnSpc>
                <a:spcPct val="331100"/>
              </a:lnSpc>
            </a:pPr>
            <a:r>
              <a:rPr sz="1800" dirty="0">
                <a:latin typeface="Source Sans Pro"/>
                <a:cs typeface="Source Sans Pro"/>
              </a:rPr>
              <a:t>The</a:t>
            </a:r>
            <a:r>
              <a:rPr sz="1800" spc="-4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highlighted</a:t>
            </a:r>
            <a:r>
              <a:rPr sz="1800" spc="-2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sections</a:t>
            </a:r>
            <a:r>
              <a:rPr sz="1800" spc="-3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are</a:t>
            </a:r>
            <a:r>
              <a:rPr sz="1800" spc="-2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where</a:t>
            </a:r>
            <a:r>
              <a:rPr sz="1800" spc="-3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the</a:t>
            </a:r>
            <a:r>
              <a:rPr sz="1800" spc="-2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content</a:t>
            </a:r>
            <a:r>
              <a:rPr sz="1800" spc="-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goes</a:t>
            </a:r>
            <a:r>
              <a:rPr sz="1800" spc="-4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slightly</a:t>
            </a:r>
            <a:r>
              <a:rPr sz="1800" spc="-2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beyond</a:t>
            </a:r>
            <a:r>
              <a:rPr sz="1800" spc="-2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the</a:t>
            </a:r>
            <a:r>
              <a:rPr sz="1800" spc="-3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GCSE</a:t>
            </a:r>
            <a:r>
              <a:rPr sz="1800" spc="-10" dirty="0">
                <a:latin typeface="Source Sans Pro"/>
                <a:cs typeface="Source Sans Pro"/>
              </a:rPr>
              <a:t> content. </a:t>
            </a:r>
            <a:r>
              <a:rPr sz="1800" dirty="0">
                <a:latin typeface="Source Sans Pro"/>
                <a:cs typeface="Source Sans Pro"/>
              </a:rPr>
              <a:t>The</a:t>
            </a:r>
            <a:r>
              <a:rPr sz="1800" spc="-3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final</a:t>
            </a:r>
            <a:r>
              <a:rPr sz="1800" spc="-1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topics</a:t>
            </a:r>
            <a:r>
              <a:rPr sz="1800" spc="-2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of</a:t>
            </a:r>
            <a:r>
              <a:rPr sz="1800" spc="-2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calculus</a:t>
            </a:r>
            <a:r>
              <a:rPr sz="1800" spc="-1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and</a:t>
            </a:r>
            <a:r>
              <a:rPr sz="1800" spc="-5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matrices</a:t>
            </a:r>
            <a:r>
              <a:rPr sz="1800" spc="-2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are</a:t>
            </a:r>
            <a:r>
              <a:rPr sz="1800" spc="-2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often</a:t>
            </a:r>
            <a:r>
              <a:rPr sz="1800" spc="-2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taught late</a:t>
            </a:r>
            <a:r>
              <a:rPr sz="1800" spc="-1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in</a:t>
            </a:r>
            <a:r>
              <a:rPr sz="1800" spc="-20" dirty="0">
                <a:latin typeface="Source Sans Pro"/>
                <a:cs typeface="Source Sans Pro"/>
              </a:rPr>
              <a:t> </a:t>
            </a:r>
            <a:r>
              <a:rPr sz="1800" dirty="0">
                <a:latin typeface="Source Sans Pro"/>
                <a:cs typeface="Source Sans Pro"/>
              </a:rPr>
              <a:t>year</a:t>
            </a:r>
            <a:r>
              <a:rPr sz="1800" spc="-20" dirty="0">
                <a:latin typeface="Source Sans Pro"/>
                <a:cs typeface="Source Sans Pro"/>
              </a:rPr>
              <a:t> </a:t>
            </a:r>
            <a:r>
              <a:rPr sz="1800" spc="-25" dirty="0">
                <a:latin typeface="Source Sans Pro"/>
                <a:cs typeface="Source Sans Pro"/>
              </a:rPr>
              <a:t>11.</a:t>
            </a:r>
            <a:endParaRPr sz="1800">
              <a:latin typeface="Source Sans Pro"/>
              <a:cs typeface="Source Sans Pro"/>
            </a:endParaRP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604591" y="1330291"/>
          <a:ext cx="8970645" cy="4786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74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5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4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b="1" dirty="0">
                          <a:solidFill>
                            <a:srgbClr val="C5B4E1"/>
                          </a:solidFill>
                          <a:latin typeface="Source Sans Pro"/>
                          <a:cs typeface="Source Sans Pro"/>
                        </a:rPr>
                        <a:t>GCSE</a:t>
                      </a:r>
                      <a:r>
                        <a:rPr sz="1500" b="1" spc="5" dirty="0">
                          <a:solidFill>
                            <a:srgbClr val="C5B4E1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b="1" dirty="0">
                          <a:solidFill>
                            <a:srgbClr val="C5B4E1"/>
                          </a:solidFill>
                          <a:latin typeface="Source Sans Pro"/>
                          <a:cs typeface="Source Sans Pro"/>
                        </a:rPr>
                        <a:t>Maths</a:t>
                      </a:r>
                      <a:r>
                        <a:rPr sz="1500" b="1" spc="-15" dirty="0">
                          <a:solidFill>
                            <a:srgbClr val="C5B4E1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C5B4E1"/>
                          </a:solidFill>
                          <a:latin typeface="Source Sans Pro"/>
                          <a:cs typeface="Source Sans Pro"/>
                        </a:rPr>
                        <a:t>topic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371376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b="1" dirty="0">
                          <a:solidFill>
                            <a:srgbClr val="C5B4E1"/>
                          </a:solidFill>
                          <a:latin typeface="Source Sans Pro"/>
                          <a:cs typeface="Source Sans Pro"/>
                        </a:rPr>
                        <a:t>Additional</a:t>
                      </a:r>
                      <a:r>
                        <a:rPr sz="1500" b="1" spc="-5" dirty="0">
                          <a:solidFill>
                            <a:srgbClr val="C5B4E1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b="1" dirty="0">
                          <a:solidFill>
                            <a:srgbClr val="C5B4E1"/>
                          </a:solidFill>
                          <a:latin typeface="Source Sans Pro"/>
                          <a:cs typeface="Source Sans Pro"/>
                        </a:rPr>
                        <a:t>Further</a:t>
                      </a:r>
                      <a:r>
                        <a:rPr sz="1500" b="1" spc="-5" dirty="0">
                          <a:solidFill>
                            <a:srgbClr val="C5B4E1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b="1" dirty="0">
                          <a:solidFill>
                            <a:srgbClr val="C5B4E1"/>
                          </a:solidFill>
                          <a:latin typeface="Source Sans Pro"/>
                          <a:cs typeface="Source Sans Pro"/>
                        </a:rPr>
                        <a:t>Maths</a:t>
                      </a:r>
                      <a:r>
                        <a:rPr sz="1500" b="1" spc="-20" dirty="0">
                          <a:solidFill>
                            <a:srgbClr val="C5B4E1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C5B4E1"/>
                          </a:solidFill>
                          <a:latin typeface="Source Sans Pro"/>
                          <a:cs typeface="Source Sans Pro"/>
                        </a:rPr>
                        <a:t>content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3713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dirty="0">
                          <a:latin typeface="Source Sans Pro"/>
                          <a:cs typeface="Source Sans Pro"/>
                        </a:rPr>
                        <a:t>Expanding</a:t>
                      </a:r>
                      <a:r>
                        <a:rPr sz="1500" spc="-20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latin typeface="Source Sans Pro"/>
                          <a:cs typeface="Source Sans Pro"/>
                        </a:rPr>
                        <a:t>double/triple</a:t>
                      </a:r>
                      <a:r>
                        <a:rPr sz="1500" spc="20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spc="-10" dirty="0">
                          <a:latin typeface="Source Sans Pro"/>
                          <a:cs typeface="Source Sans Pro"/>
                        </a:rPr>
                        <a:t>brackets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Expand</a:t>
                      </a:r>
                      <a:r>
                        <a:rPr sz="1500" spc="-1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using</a:t>
                      </a:r>
                      <a:r>
                        <a:rPr sz="1500" spc="-1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Pascal’s</a:t>
                      </a:r>
                      <a:r>
                        <a:rPr sz="1500" spc="-1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spc="-1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triangle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dirty="0">
                          <a:latin typeface="Source Sans Pro"/>
                          <a:cs typeface="Source Sans Pro"/>
                        </a:rPr>
                        <a:t>Solving/</a:t>
                      </a:r>
                      <a:r>
                        <a:rPr sz="1500" spc="-5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latin typeface="Source Sans Pro"/>
                          <a:cs typeface="Source Sans Pro"/>
                        </a:rPr>
                        <a:t>factorising</a:t>
                      </a:r>
                      <a:r>
                        <a:rPr sz="1500" spc="-10" dirty="0">
                          <a:latin typeface="Source Sans Pro"/>
                          <a:cs typeface="Source Sans Pro"/>
                        </a:rPr>
                        <a:t> quadratics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Factor</a:t>
                      </a:r>
                      <a:r>
                        <a:rPr sz="1500" spc="-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spc="-1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theorem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spc="-10" dirty="0">
                          <a:latin typeface="Source Sans Pro"/>
                          <a:cs typeface="Source Sans Pro"/>
                        </a:rPr>
                        <a:t>Indices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dirty="0">
                          <a:latin typeface="Source Sans Pro"/>
                          <a:cs typeface="Source Sans Pro"/>
                        </a:rPr>
                        <a:t>More</a:t>
                      </a:r>
                      <a:r>
                        <a:rPr sz="1500" spc="-5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latin typeface="Source Sans Pro"/>
                          <a:cs typeface="Source Sans Pro"/>
                        </a:rPr>
                        <a:t>complicated</a:t>
                      </a:r>
                      <a:r>
                        <a:rPr sz="1500" spc="15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latin typeface="Source Sans Pro"/>
                          <a:cs typeface="Source Sans Pro"/>
                        </a:rPr>
                        <a:t>indices</a:t>
                      </a:r>
                      <a:r>
                        <a:rPr sz="1500" spc="15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latin typeface="Source Sans Pro"/>
                          <a:cs typeface="Source Sans Pro"/>
                        </a:rPr>
                        <a:t>and </a:t>
                      </a:r>
                      <a:r>
                        <a:rPr sz="1500" spc="-10" dirty="0">
                          <a:latin typeface="Source Sans Pro"/>
                          <a:cs typeface="Source Sans Pro"/>
                        </a:rPr>
                        <a:t>solving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spc="-20" dirty="0">
                          <a:latin typeface="Source Sans Pro"/>
                          <a:cs typeface="Source Sans Pro"/>
                        </a:rPr>
                        <a:t>Surds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dirty="0">
                          <a:latin typeface="Source Sans Pro"/>
                          <a:cs typeface="Source Sans Pro"/>
                        </a:rPr>
                        <a:t>More</a:t>
                      </a:r>
                      <a:r>
                        <a:rPr sz="1500" spc="-15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latin typeface="Source Sans Pro"/>
                          <a:cs typeface="Source Sans Pro"/>
                        </a:rPr>
                        <a:t>challenging</a:t>
                      </a:r>
                      <a:r>
                        <a:rPr sz="1500" spc="5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latin typeface="Source Sans Pro"/>
                          <a:cs typeface="Source Sans Pro"/>
                        </a:rPr>
                        <a:t>rationalising</a:t>
                      </a:r>
                      <a:r>
                        <a:rPr sz="1500" spc="-10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latin typeface="Source Sans Pro"/>
                          <a:cs typeface="Source Sans Pro"/>
                        </a:rPr>
                        <a:t>the</a:t>
                      </a:r>
                      <a:r>
                        <a:rPr sz="1500" spc="5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spc="-10" dirty="0">
                          <a:latin typeface="Source Sans Pro"/>
                          <a:cs typeface="Source Sans Pro"/>
                        </a:rPr>
                        <a:t>denominator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dirty="0">
                          <a:latin typeface="Source Sans Pro"/>
                          <a:cs typeface="Source Sans Pro"/>
                        </a:rPr>
                        <a:t>3D</a:t>
                      </a:r>
                      <a:r>
                        <a:rPr sz="1500" spc="-5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latin typeface="Source Sans Pro"/>
                          <a:cs typeface="Source Sans Pro"/>
                        </a:rPr>
                        <a:t>Pythagoras</a:t>
                      </a:r>
                      <a:r>
                        <a:rPr sz="1500" spc="-30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latin typeface="Source Sans Pro"/>
                          <a:cs typeface="Source Sans Pro"/>
                        </a:rPr>
                        <a:t>and </a:t>
                      </a:r>
                      <a:r>
                        <a:rPr sz="1500" spc="-20" dirty="0">
                          <a:latin typeface="Source Sans Pro"/>
                          <a:cs typeface="Source Sans Pro"/>
                        </a:rPr>
                        <a:t>trig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Find the angle between</a:t>
                      </a:r>
                      <a:r>
                        <a:rPr sz="1500" spc="1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line</a:t>
                      </a:r>
                      <a:r>
                        <a:rPr sz="1500" spc="1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and a</a:t>
                      </a:r>
                      <a:r>
                        <a:rPr sz="1500" spc="-1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plane</a:t>
                      </a:r>
                      <a:r>
                        <a:rPr sz="1500" spc="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or 2 </a:t>
                      </a:r>
                      <a:r>
                        <a:rPr sz="1500" spc="-1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planes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spc="-20" dirty="0">
                          <a:latin typeface="Source Sans Pro"/>
                          <a:cs typeface="Source Sans Pro"/>
                        </a:rPr>
                        <a:t>Ratio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dirty="0">
                          <a:latin typeface="Source Sans Pro"/>
                          <a:cs typeface="Source Sans Pro"/>
                        </a:rPr>
                        <a:t>Harder problems</a:t>
                      </a:r>
                      <a:r>
                        <a:rPr sz="1500" spc="-5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latin typeface="Source Sans Pro"/>
                          <a:cs typeface="Source Sans Pro"/>
                        </a:rPr>
                        <a:t>involving </a:t>
                      </a:r>
                      <a:r>
                        <a:rPr sz="1500" spc="-10" dirty="0">
                          <a:latin typeface="Source Sans Pro"/>
                          <a:cs typeface="Source Sans Pro"/>
                        </a:rPr>
                        <a:t>ratio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dirty="0">
                          <a:latin typeface="Source Sans Pro"/>
                          <a:cs typeface="Source Sans Pro"/>
                        </a:rPr>
                        <a:t>Coordinate </a:t>
                      </a:r>
                      <a:r>
                        <a:rPr sz="1500" spc="-10" dirty="0">
                          <a:latin typeface="Source Sans Pro"/>
                          <a:cs typeface="Source Sans Pro"/>
                        </a:rPr>
                        <a:t>Geometry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500" dirty="0">
                          <a:latin typeface="Source Sans Pro"/>
                          <a:cs typeface="Source Sans Pro"/>
                        </a:rPr>
                        <a:t>Harder questions. Good</a:t>
                      </a:r>
                      <a:r>
                        <a:rPr sz="1500" spc="-5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latin typeface="Source Sans Pro"/>
                          <a:cs typeface="Source Sans Pro"/>
                        </a:rPr>
                        <a:t>to use</a:t>
                      </a:r>
                      <a:r>
                        <a:rPr sz="1500" spc="-5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-19444" dirty="0">
                          <a:latin typeface="Source Sans Pro"/>
                          <a:cs typeface="Source Sans Pro"/>
                        </a:rPr>
                        <a:t>1</a:t>
                      </a:r>
                      <a:r>
                        <a:rPr sz="1500" spc="150" baseline="-19444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6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600" dirty="0">
                          <a:latin typeface="Source Sans Pro"/>
                          <a:cs typeface="Source Sans Pro"/>
                        </a:rPr>
                        <a:t>(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6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500" baseline="-19444" dirty="0">
                          <a:latin typeface="Source Sans Pro"/>
                          <a:cs typeface="Source Sans Pro"/>
                        </a:rPr>
                        <a:t>1</a:t>
                      </a:r>
                      <a:r>
                        <a:rPr sz="1500" dirty="0">
                          <a:latin typeface="Source Sans Pro"/>
                          <a:cs typeface="Source Sans Pro"/>
                        </a:rPr>
                        <a:t>) from</a:t>
                      </a:r>
                      <a:r>
                        <a:rPr sz="1500" spc="-10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latin typeface="Source Sans Pro"/>
                          <a:cs typeface="Source Sans Pro"/>
                        </a:rPr>
                        <a:t>A-</a:t>
                      </a:r>
                      <a:r>
                        <a:rPr sz="1500" spc="-10" dirty="0">
                          <a:latin typeface="Source Sans Pro"/>
                          <a:cs typeface="Source Sans Pro"/>
                        </a:rPr>
                        <a:t>level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dirty="0">
                          <a:latin typeface="Source Sans Pro"/>
                          <a:cs typeface="Source Sans Pro"/>
                        </a:rPr>
                        <a:t>Circle</a:t>
                      </a:r>
                      <a:r>
                        <a:rPr sz="1500" spc="10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spc="-10" dirty="0">
                          <a:latin typeface="Source Sans Pro"/>
                          <a:cs typeface="Source Sans Pro"/>
                        </a:rPr>
                        <a:t>theorems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dirty="0">
                          <a:latin typeface="Source Sans Pro"/>
                          <a:cs typeface="Source Sans Pro"/>
                        </a:rPr>
                        <a:t>Harder</a:t>
                      </a:r>
                      <a:r>
                        <a:rPr sz="1500" spc="5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latin typeface="Source Sans Pro"/>
                          <a:cs typeface="Source Sans Pro"/>
                        </a:rPr>
                        <a:t>proof </a:t>
                      </a:r>
                      <a:r>
                        <a:rPr sz="1500" spc="-10" dirty="0">
                          <a:latin typeface="Source Sans Pro"/>
                          <a:cs typeface="Source Sans Pro"/>
                        </a:rPr>
                        <a:t>questions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dirty="0">
                          <a:latin typeface="Source Sans Pro"/>
                          <a:cs typeface="Source Sans Pro"/>
                        </a:rPr>
                        <a:t>Completing</a:t>
                      </a:r>
                      <a:r>
                        <a:rPr sz="1500" spc="-5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latin typeface="Source Sans Pro"/>
                          <a:cs typeface="Source Sans Pro"/>
                        </a:rPr>
                        <a:t>the</a:t>
                      </a:r>
                      <a:r>
                        <a:rPr sz="1500" spc="5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spc="-10" dirty="0">
                          <a:latin typeface="Source Sans Pro"/>
                          <a:cs typeface="Source Sans Pro"/>
                        </a:rPr>
                        <a:t>square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5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Include</a:t>
                      </a:r>
                      <a:r>
                        <a:rPr sz="1500" spc="1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coefficients</a:t>
                      </a:r>
                      <a:r>
                        <a:rPr sz="1500" spc="2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of</a:t>
                      </a:r>
                      <a:r>
                        <a:rPr sz="1500" spc="-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i="1" dirty="0">
                          <a:solidFill>
                            <a:srgbClr val="C7184A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500" baseline="250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2</a:t>
                      </a:r>
                      <a:r>
                        <a:rPr sz="1500" spc="150" baseline="250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greater</a:t>
                      </a:r>
                      <a:r>
                        <a:rPr sz="1500" spc="1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than</a:t>
                      </a:r>
                      <a:r>
                        <a:rPr sz="1500" spc="-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spc="-5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1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83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dirty="0">
                          <a:latin typeface="Source Sans Pro"/>
                          <a:cs typeface="Source Sans Pro"/>
                        </a:rPr>
                        <a:t>Simultaneous</a:t>
                      </a:r>
                      <a:r>
                        <a:rPr sz="1500" spc="-30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spc="-10" dirty="0">
                          <a:latin typeface="Source Sans Pro"/>
                          <a:cs typeface="Source Sans Pro"/>
                        </a:rPr>
                        <a:t>equations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Solve equations with 3 </a:t>
                      </a:r>
                      <a:r>
                        <a:rPr sz="1500" spc="-1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unknowns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spc="-10" dirty="0">
                          <a:latin typeface="Source Sans Pro"/>
                          <a:cs typeface="Source Sans Pro"/>
                        </a:rPr>
                        <a:t>Inequalities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dirty="0">
                          <a:latin typeface="Source Sans Pro"/>
                          <a:cs typeface="Source Sans Pro"/>
                        </a:rPr>
                        <a:t>Harder</a:t>
                      </a:r>
                      <a:r>
                        <a:rPr sz="1500" spc="5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latin typeface="Source Sans Pro"/>
                          <a:cs typeface="Source Sans Pro"/>
                        </a:rPr>
                        <a:t>inequality</a:t>
                      </a:r>
                      <a:r>
                        <a:rPr sz="1500" spc="10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spc="-10" dirty="0">
                          <a:latin typeface="Source Sans Pro"/>
                          <a:cs typeface="Source Sans Pro"/>
                        </a:rPr>
                        <a:t>questions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dirty="0">
                          <a:latin typeface="Source Sans Pro"/>
                          <a:cs typeface="Source Sans Pro"/>
                        </a:rPr>
                        <a:t>Growth</a:t>
                      </a:r>
                      <a:r>
                        <a:rPr sz="1500" spc="-15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dirty="0">
                          <a:latin typeface="Source Sans Pro"/>
                          <a:cs typeface="Source Sans Pro"/>
                        </a:rPr>
                        <a:t>and </a:t>
                      </a:r>
                      <a:r>
                        <a:rPr sz="1500" spc="-10" dirty="0">
                          <a:latin typeface="Source Sans Pro"/>
                          <a:cs typeface="Source Sans Pro"/>
                        </a:rPr>
                        <a:t>decay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Include</a:t>
                      </a:r>
                      <a:r>
                        <a:rPr sz="1500" spc="1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i="1" dirty="0">
                          <a:solidFill>
                            <a:srgbClr val="C7184A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600" i="1" spc="5" dirty="0">
                          <a:solidFill>
                            <a:srgbClr val="C7184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dirty="0">
                          <a:solidFill>
                            <a:srgbClr val="C7184A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600" i="1" spc="-10" dirty="0">
                          <a:solidFill>
                            <a:srgbClr val="C7184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dirty="0">
                          <a:solidFill>
                            <a:srgbClr val="C7184A"/>
                          </a:solidFill>
                          <a:latin typeface="Times New Roman"/>
                          <a:cs typeface="Times New Roman"/>
                        </a:rPr>
                        <a:t>ab</a:t>
                      </a:r>
                      <a:r>
                        <a:rPr sz="1575" i="1" baseline="26455" dirty="0">
                          <a:solidFill>
                            <a:srgbClr val="C7184A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575" i="1" spc="187" baseline="26455" dirty="0">
                          <a:solidFill>
                            <a:srgbClr val="C7184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and </a:t>
                      </a:r>
                      <a:r>
                        <a:rPr sz="1600" i="1" dirty="0">
                          <a:solidFill>
                            <a:srgbClr val="C7184A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600" i="1" spc="5" dirty="0">
                          <a:solidFill>
                            <a:srgbClr val="C7184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dirty="0">
                          <a:solidFill>
                            <a:srgbClr val="C7184A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600" i="1" spc="-15" dirty="0">
                          <a:solidFill>
                            <a:srgbClr val="C7184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20" dirty="0">
                          <a:solidFill>
                            <a:srgbClr val="C7184A"/>
                          </a:solidFill>
                          <a:latin typeface="Times New Roman"/>
                          <a:cs typeface="Times New Roman"/>
                        </a:rPr>
                        <a:t>ab</a:t>
                      </a:r>
                      <a:r>
                        <a:rPr sz="1575" i="1" spc="-30" baseline="26455" dirty="0">
                          <a:solidFill>
                            <a:srgbClr val="C7184A"/>
                          </a:solidFill>
                          <a:latin typeface="Times New Roman"/>
                          <a:cs typeface="Times New Roman"/>
                        </a:rPr>
                        <a:t>–x</a:t>
                      </a:r>
                      <a:endParaRPr sz="1575" baseline="26455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spc="-10" dirty="0">
                          <a:latin typeface="Source Sans Pro"/>
                          <a:cs typeface="Source Sans Pro"/>
                        </a:rPr>
                        <a:t>Sequences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dirty="0">
                          <a:latin typeface="Source Sans Pro"/>
                          <a:cs typeface="Source Sans Pro"/>
                        </a:rPr>
                        <a:t>Harder sequence</a:t>
                      </a:r>
                      <a:r>
                        <a:rPr sz="1500" spc="15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spc="-10" dirty="0">
                          <a:latin typeface="Source Sans Pro"/>
                          <a:cs typeface="Source Sans Pro"/>
                        </a:rPr>
                        <a:t>questions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764098" y="6364574"/>
            <a:ext cx="3121025" cy="164789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Copyright</a:t>
            </a:r>
            <a:r>
              <a:rPr sz="1000" spc="-3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©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lang="en-GB"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2023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AQA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and</a:t>
            </a:r>
            <a:r>
              <a:rPr sz="1000" spc="-2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its licensors.</a:t>
            </a:r>
            <a:r>
              <a:rPr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All</a:t>
            </a:r>
            <a:r>
              <a:rPr sz="1000" spc="-2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rights</a:t>
            </a:r>
            <a:r>
              <a:rPr sz="1000" spc="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reserved.</a:t>
            </a:r>
            <a:endParaRPr sz="1000" dirty="0">
              <a:latin typeface="Source Sans Pro"/>
              <a:cs typeface="Source Sans Pr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GCSE</a:t>
            </a:r>
            <a:r>
              <a:rPr spc="-10" dirty="0"/>
              <a:t> </a:t>
            </a:r>
            <a:r>
              <a:rPr dirty="0"/>
              <a:t>Maths</a:t>
            </a:r>
            <a:r>
              <a:rPr spc="-15" dirty="0"/>
              <a:t> </a:t>
            </a:r>
            <a:r>
              <a:rPr dirty="0"/>
              <a:t>and Level 2 Further</a:t>
            </a:r>
            <a:r>
              <a:rPr spc="-10" dirty="0"/>
              <a:t> </a:t>
            </a:r>
            <a:r>
              <a:rPr dirty="0"/>
              <a:t>Maths</a:t>
            </a:r>
            <a:r>
              <a:rPr spc="-10" dirty="0"/>
              <a:t> content</a:t>
            </a: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13494" y="3213887"/>
            <a:ext cx="334645" cy="13335"/>
          </a:xfrm>
          <a:custGeom>
            <a:avLst/>
            <a:gdLst/>
            <a:ahLst/>
            <a:cxnLst/>
            <a:rect l="l" t="t" r="r" b="b"/>
            <a:pathLst>
              <a:path w="334645" h="13335">
                <a:moveTo>
                  <a:pt x="334518" y="0"/>
                </a:moveTo>
                <a:lnTo>
                  <a:pt x="0" y="0"/>
                </a:lnTo>
                <a:lnTo>
                  <a:pt x="0" y="12953"/>
                </a:lnTo>
                <a:lnTo>
                  <a:pt x="334518" y="12953"/>
                </a:lnTo>
                <a:lnTo>
                  <a:pt x="334518" y="0"/>
                </a:lnTo>
                <a:close/>
              </a:path>
            </a:pathLst>
          </a:custGeom>
          <a:solidFill>
            <a:srgbClr val="C71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75373" y="1859564"/>
          <a:ext cx="9627869" cy="3123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12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5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b="1" dirty="0">
                          <a:solidFill>
                            <a:srgbClr val="C5B4E1"/>
                          </a:solidFill>
                          <a:latin typeface="Source Sans Pro"/>
                          <a:cs typeface="Source Sans Pro"/>
                        </a:rPr>
                        <a:t>GCSE</a:t>
                      </a:r>
                      <a:r>
                        <a:rPr sz="1500" b="1" spc="5" dirty="0">
                          <a:solidFill>
                            <a:srgbClr val="C5B4E1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b="1" dirty="0">
                          <a:solidFill>
                            <a:srgbClr val="C5B4E1"/>
                          </a:solidFill>
                          <a:latin typeface="Source Sans Pro"/>
                          <a:cs typeface="Source Sans Pro"/>
                        </a:rPr>
                        <a:t>Maths</a:t>
                      </a:r>
                      <a:r>
                        <a:rPr sz="1500" b="1" spc="-15" dirty="0">
                          <a:solidFill>
                            <a:srgbClr val="C5B4E1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C5B4E1"/>
                          </a:solidFill>
                          <a:latin typeface="Source Sans Pro"/>
                          <a:cs typeface="Source Sans Pro"/>
                        </a:rPr>
                        <a:t>topic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37137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500" b="1" dirty="0">
                          <a:solidFill>
                            <a:srgbClr val="C5B4E1"/>
                          </a:solidFill>
                          <a:latin typeface="Source Sans Pro"/>
                          <a:cs typeface="Source Sans Pro"/>
                        </a:rPr>
                        <a:t>Additional</a:t>
                      </a:r>
                      <a:r>
                        <a:rPr sz="1500" b="1" spc="-5" dirty="0">
                          <a:solidFill>
                            <a:srgbClr val="C5B4E1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b="1" dirty="0">
                          <a:solidFill>
                            <a:srgbClr val="C5B4E1"/>
                          </a:solidFill>
                          <a:latin typeface="Source Sans Pro"/>
                          <a:cs typeface="Source Sans Pro"/>
                        </a:rPr>
                        <a:t>Further</a:t>
                      </a:r>
                      <a:r>
                        <a:rPr sz="1500" b="1" spc="-5" dirty="0">
                          <a:solidFill>
                            <a:srgbClr val="C5B4E1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b="1" dirty="0">
                          <a:solidFill>
                            <a:srgbClr val="C5B4E1"/>
                          </a:solidFill>
                          <a:latin typeface="Source Sans Pro"/>
                          <a:cs typeface="Source Sans Pro"/>
                        </a:rPr>
                        <a:t>Maths</a:t>
                      </a:r>
                      <a:r>
                        <a:rPr sz="1500" b="1" spc="-20" dirty="0">
                          <a:solidFill>
                            <a:srgbClr val="C5B4E1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C5B4E1"/>
                          </a:solidFill>
                          <a:latin typeface="Source Sans Pro"/>
                          <a:cs typeface="Source Sans Pro"/>
                        </a:rPr>
                        <a:t>content</a:t>
                      </a:r>
                      <a:endParaRPr sz="1500">
                        <a:latin typeface="Source Sans Pro"/>
                        <a:cs typeface="Source Sans Pr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3713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latin typeface="Source Sans Pro"/>
                          <a:cs typeface="Source Sans Pro"/>
                        </a:rPr>
                        <a:t>Equation</a:t>
                      </a:r>
                      <a:r>
                        <a:rPr sz="1600" spc="-30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latin typeface="Source Sans Pro"/>
                          <a:cs typeface="Source Sans Pro"/>
                        </a:rPr>
                        <a:t>of</a:t>
                      </a:r>
                      <a:r>
                        <a:rPr sz="1600" spc="-15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latin typeface="Source Sans Pro"/>
                          <a:cs typeface="Source Sans Pro"/>
                        </a:rPr>
                        <a:t>a </a:t>
                      </a:r>
                      <a:r>
                        <a:rPr sz="1600" spc="-10" dirty="0">
                          <a:latin typeface="Source Sans Pro"/>
                          <a:cs typeface="Source Sans Pro"/>
                        </a:rPr>
                        <a:t>circle</a:t>
                      </a:r>
                      <a:endParaRPr sz="1600">
                        <a:latin typeface="Source Sans Pro"/>
                        <a:cs typeface="Source Sans Pr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Include</a:t>
                      </a:r>
                      <a:r>
                        <a:rPr sz="1600" spc="-1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where</a:t>
                      </a:r>
                      <a:r>
                        <a:rPr sz="1600" spc="-2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centre</a:t>
                      </a:r>
                      <a:r>
                        <a:rPr sz="1600" spc="-3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is</a:t>
                      </a:r>
                      <a:r>
                        <a:rPr sz="1600" spc="-1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not</a:t>
                      </a:r>
                      <a:r>
                        <a:rPr sz="1600" spc="-2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(0, </a:t>
                      </a:r>
                      <a:r>
                        <a:rPr sz="1600" spc="-2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0)</a:t>
                      </a:r>
                      <a:endParaRPr sz="1600">
                        <a:latin typeface="Source Sans Pro"/>
                        <a:cs typeface="Source Sans Pr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latin typeface="Source Sans Pro"/>
                          <a:cs typeface="Source Sans Pro"/>
                        </a:rPr>
                        <a:t>Proof</a:t>
                      </a:r>
                      <a:r>
                        <a:rPr sz="1600" spc="-20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latin typeface="Source Sans Pro"/>
                          <a:cs typeface="Source Sans Pro"/>
                        </a:rPr>
                        <a:t>and</a:t>
                      </a:r>
                      <a:r>
                        <a:rPr sz="1600" spc="-15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spc="-10" dirty="0">
                          <a:latin typeface="Source Sans Pro"/>
                          <a:cs typeface="Source Sans Pro"/>
                        </a:rPr>
                        <a:t>Functions</a:t>
                      </a:r>
                      <a:endParaRPr sz="1600">
                        <a:latin typeface="Source Sans Pro"/>
                        <a:cs typeface="Source Sans Pr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Understanding</a:t>
                      </a:r>
                      <a:r>
                        <a:rPr sz="1600" spc="-2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domain</a:t>
                      </a:r>
                      <a:r>
                        <a:rPr sz="1600" spc="-3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and</a:t>
                      </a:r>
                      <a:r>
                        <a:rPr sz="1600" spc="-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range</a:t>
                      </a:r>
                      <a:r>
                        <a:rPr sz="1600" spc="-3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and</a:t>
                      </a:r>
                      <a:r>
                        <a:rPr sz="1600" spc="-1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harder</a:t>
                      </a:r>
                      <a:r>
                        <a:rPr sz="1600" spc="-2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spc="-1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functions</a:t>
                      </a:r>
                      <a:endParaRPr sz="1600">
                        <a:latin typeface="Source Sans Pro"/>
                        <a:cs typeface="Source Sans Pr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78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Source Sans Pro"/>
                          <a:cs typeface="Source Sans Pro"/>
                        </a:rPr>
                        <a:t>Trigonometry</a:t>
                      </a:r>
                      <a:endParaRPr sz="1600">
                        <a:latin typeface="Source Sans Pro"/>
                        <a:cs typeface="Source Sans Pr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585"/>
                        </a:lnSpc>
                        <a:spcBef>
                          <a:spcPts val="755"/>
                        </a:spcBef>
                      </a:pP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Using</a:t>
                      </a:r>
                      <a:r>
                        <a:rPr sz="1600" spc="-2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trig</a:t>
                      </a:r>
                      <a:r>
                        <a:rPr sz="1600" spc="-3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identities</a:t>
                      </a:r>
                      <a:r>
                        <a:rPr sz="1600" spc="-3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such</a:t>
                      </a:r>
                      <a:r>
                        <a:rPr sz="1600" spc="-2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as</a:t>
                      </a:r>
                      <a:r>
                        <a:rPr sz="1600" spc="-1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spc="-175" dirty="0">
                          <a:solidFill>
                            <a:srgbClr val="C7184A"/>
                          </a:solidFill>
                          <a:latin typeface="Cambria Math"/>
                          <a:cs typeface="Cambria Math"/>
                        </a:rPr>
                        <a:t>tan𝜃𝜃</a:t>
                      </a:r>
                      <a:r>
                        <a:rPr sz="1600" spc="100" dirty="0">
                          <a:solidFill>
                            <a:srgbClr val="C7184A"/>
                          </a:solidFill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Cambria Math"/>
                          <a:cs typeface="Cambria Math"/>
                        </a:rPr>
                        <a:t>≡</a:t>
                      </a:r>
                      <a:r>
                        <a:rPr sz="1600" spc="135" dirty="0">
                          <a:solidFill>
                            <a:srgbClr val="C7184A"/>
                          </a:solidFill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725" spc="-67" baseline="45893" dirty="0">
                          <a:solidFill>
                            <a:srgbClr val="C7184A"/>
                          </a:solidFill>
                          <a:latin typeface="Cambria Math"/>
                          <a:cs typeface="Cambria Math"/>
                        </a:rPr>
                        <a:t>sin𝜃𝜃</a:t>
                      </a:r>
                      <a:r>
                        <a:rPr sz="1725" spc="232" baseline="45893" dirty="0">
                          <a:solidFill>
                            <a:srgbClr val="C7184A"/>
                          </a:solidFill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600" spc="-2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and</a:t>
                      </a:r>
                      <a:endParaRPr sz="1600">
                        <a:latin typeface="Source Sans Pro"/>
                        <a:cs typeface="Source Sans Pro"/>
                      </a:endParaRPr>
                    </a:p>
                    <a:p>
                      <a:pPr marL="3118485">
                        <a:lnSpc>
                          <a:spcPts val="894"/>
                        </a:lnSpc>
                      </a:pPr>
                      <a:r>
                        <a:rPr sz="1150" spc="-10" dirty="0">
                          <a:solidFill>
                            <a:srgbClr val="C7184A"/>
                          </a:solidFill>
                          <a:latin typeface="Cambria Math"/>
                          <a:cs typeface="Cambria Math"/>
                        </a:rPr>
                        <a:t>cos𝜃𝜃</a:t>
                      </a:r>
                      <a:endParaRPr sz="1150">
                        <a:latin typeface="Cambria Math"/>
                        <a:cs typeface="Cambria Math"/>
                      </a:endParaRPr>
                    </a:p>
                    <a:p>
                      <a:pPr marL="90805">
                        <a:lnSpc>
                          <a:spcPts val="1770"/>
                        </a:lnSpc>
                      </a:pPr>
                      <a:r>
                        <a:rPr sz="1600" spc="-140" dirty="0">
                          <a:solidFill>
                            <a:srgbClr val="C7184A"/>
                          </a:solidFill>
                          <a:latin typeface="Cambria Math"/>
                          <a:cs typeface="Cambria Math"/>
                        </a:rPr>
                        <a:t>sin</a:t>
                      </a:r>
                      <a:r>
                        <a:rPr sz="1725" spc="-209" baseline="28985" dirty="0">
                          <a:solidFill>
                            <a:srgbClr val="C7184A"/>
                          </a:solidFill>
                          <a:latin typeface="Cambria Math"/>
                          <a:cs typeface="Cambria Math"/>
                        </a:rPr>
                        <a:t>2</a:t>
                      </a:r>
                      <a:r>
                        <a:rPr sz="1600" spc="-140" dirty="0">
                          <a:solidFill>
                            <a:srgbClr val="C7184A"/>
                          </a:solidFill>
                          <a:latin typeface="Cambria Math"/>
                          <a:cs typeface="Cambria Math"/>
                        </a:rPr>
                        <a:t>𝜃𝜃</a:t>
                      </a:r>
                      <a:r>
                        <a:rPr sz="1600" spc="40" dirty="0">
                          <a:solidFill>
                            <a:srgbClr val="C7184A"/>
                          </a:solidFill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Cambria Math"/>
                          <a:cs typeface="Cambria Math"/>
                        </a:rPr>
                        <a:t>+</a:t>
                      </a:r>
                      <a:r>
                        <a:rPr sz="1600" spc="-30" dirty="0">
                          <a:solidFill>
                            <a:srgbClr val="C7184A"/>
                          </a:solidFill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600" spc="-114" dirty="0">
                          <a:solidFill>
                            <a:srgbClr val="C7184A"/>
                          </a:solidFill>
                          <a:latin typeface="Cambria Math"/>
                          <a:cs typeface="Cambria Math"/>
                        </a:rPr>
                        <a:t>cos</a:t>
                      </a:r>
                      <a:r>
                        <a:rPr sz="1725" spc="-172" baseline="28985" dirty="0">
                          <a:solidFill>
                            <a:srgbClr val="C7184A"/>
                          </a:solidFill>
                          <a:latin typeface="Cambria Math"/>
                          <a:cs typeface="Cambria Math"/>
                        </a:rPr>
                        <a:t>2</a:t>
                      </a:r>
                      <a:r>
                        <a:rPr sz="1600" spc="-114" dirty="0">
                          <a:solidFill>
                            <a:srgbClr val="C7184A"/>
                          </a:solidFill>
                          <a:latin typeface="Cambria Math"/>
                          <a:cs typeface="Cambria Math"/>
                        </a:rPr>
                        <a:t>𝜃𝜃</a:t>
                      </a:r>
                      <a:r>
                        <a:rPr sz="1600" spc="114" dirty="0">
                          <a:solidFill>
                            <a:srgbClr val="C7184A"/>
                          </a:solidFill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Cambria Math"/>
                          <a:cs typeface="Cambria Math"/>
                        </a:rPr>
                        <a:t>≡</a:t>
                      </a:r>
                      <a:r>
                        <a:rPr sz="1600" spc="75" dirty="0">
                          <a:solidFill>
                            <a:srgbClr val="C7184A"/>
                          </a:solidFill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Cambria Math"/>
                          <a:cs typeface="Cambria Math"/>
                        </a:rPr>
                        <a:t>1</a:t>
                      </a:r>
                      <a:r>
                        <a:rPr sz="1600" spc="-40" dirty="0">
                          <a:solidFill>
                            <a:srgbClr val="C7184A"/>
                          </a:solidFill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and</a:t>
                      </a:r>
                      <a:r>
                        <a:rPr sz="1600" spc="-1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solving</a:t>
                      </a:r>
                      <a:r>
                        <a:rPr sz="1600" spc="-1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trigonometric</a:t>
                      </a:r>
                      <a:r>
                        <a:rPr sz="1600" spc="-1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spc="-1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equations</a:t>
                      </a:r>
                      <a:endParaRPr sz="1600">
                        <a:latin typeface="Source Sans Pro"/>
                        <a:cs typeface="Source Sans Pro"/>
                      </a:endParaRPr>
                    </a:p>
                  </a:txBody>
                  <a:tcPr marL="0" marR="0" marT="958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latin typeface="Source Sans Pro"/>
                          <a:cs typeface="Source Sans Pro"/>
                        </a:rPr>
                        <a:t>Algebraic</a:t>
                      </a:r>
                      <a:r>
                        <a:rPr sz="1600" spc="-25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spc="-10" dirty="0">
                          <a:latin typeface="Source Sans Pro"/>
                          <a:cs typeface="Source Sans Pro"/>
                        </a:rPr>
                        <a:t>fractions</a:t>
                      </a:r>
                      <a:endParaRPr sz="1600">
                        <a:latin typeface="Source Sans Pro"/>
                        <a:cs typeface="Source Sans Pr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latin typeface="Source Sans Pro"/>
                          <a:cs typeface="Source Sans Pro"/>
                        </a:rPr>
                        <a:t>Simplifying</a:t>
                      </a:r>
                      <a:r>
                        <a:rPr sz="1600" spc="-40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latin typeface="Source Sans Pro"/>
                          <a:cs typeface="Source Sans Pro"/>
                        </a:rPr>
                        <a:t>and</a:t>
                      </a:r>
                      <a:r>
                        <a:rPr sz="1600" spc="-15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latin typeface="Source Sans Pro"/>
                          <a:cs typeface="Source Sans Pro"/>
                        </a:rPr>
                        <a:t>manipulating</a:t>
                      </a:r>
                      <a:r>
                        <a:rPr sz="1600" spc="-20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latin typeface="Source Sans Pro"/>
                          <a:cs typeface="Source Sans Pro"/>
                        </a:rPr>
                        <a:t>harder</a:t>
                      </a:r>
                      <a:r>
                        <a:rPr sz="1600" spc="-30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latin typeface="Source Sans Pro"/>
                          <a:cs typeface="Source Sans Pro"/>
                        </a:rPr>
                        <a:t>algebraic</a:t>
                      </a:r>
                      <a:r>
                        <a:rPr sz="1600" spc="-35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spc="-10" dirty="0">
                          <a:latin typeface="Source Sans Pro"/>
                          <a:cs typeface="Source Sans Pro"/>
                        </a:rPr>
                        <a:t>fractions</a:t>
                      </a:r>
                      <a:endParaRPr sz="1600">
                        <a:latin typeface="Source Sans Pro"/>
                        <a:cs typeface="Source Sans Pr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84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latin typeface="Source Sans Pro"/>
                          <a:cs typeface="Source Sans Pro"/>
                        </a:rPr>
                        <a:t>Rates</a:t>
                      </a:r>
                      <a:r>
                        <a:rPr sz="1600" spc="-10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latin typeface="Source Sans Pro"/>
                          <a:cs typeface="Source Sans Pro"/>
                        </a:rPr>
                        <a:t>of</a:t>
                      </a:r>
                      <a:r>
                        <a:rPr sz="1600" spc="-20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latin typeface="Source Sans Pro"/>
                          <a:cs typeface="Source Sans Pro"/>
                        </a:rPr>
                        <a:t>change</a:t>
                      </a:r>
                      <a:r>
                        <a:rPr sz="1600" spc="-10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latin typeface="Source Sans Pro"/>
                          <a:cs typeface="Source Sans Pro"/>
                        </a:rPr>
                        <a:t>–</a:t>
                      </a:r>
                      <a:r>
                        <a:rPr sz="1600" spc="-15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latin typeface="Source Sans Pro"/>
                          <a:cs typeface="Source Sans Pro"/>
                        </a:rPr>
                        <a:t>Gradients</a:t>
                      </a:r>
                      <a:r>
                        <a:rPr sz="1600" spc="-20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latin typeface="Source Sans Pro"/>
                          <a:cs typeface="Source Sans Pro"/>
                        </a:rPr>
                        <a:t>and</a:t>
                      </a:r>
                      <a:r>
                        <a:rPr sz="1600" spc="-10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latin typeface="Source Sans Pro"/>
                          <a:cs typeface="Source Sans Pro"/>
                        </a:rPr>
                        <a:t>areas</a:t>
                      </a:r>
                      <a:r>
                        <a:rPr sz="1600" spc="-15" dirty="0"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latin typeface="Source Sans Pro"/>
                          <a:cs typeface="Source Sans Pro"/>
                        </a:rPr>
                        <a:t>under</a:t>
                      </a:r>
                      <a:r>
                        <a:rPr sz="1600" spc="-10" dirty="0">
                          <a:latin typeface="Source Sans Pro"/>
                          <a:cs typeface="Source Sans Pro"/>
                        </a:rPr>
                        <a:t> curves</a:t>
                      </a:r>
                      <a:endParaRPr sz="1600">
                        <a:latin typeface="Source Sans Pro"/>
                        <a:cs typeface="Source Sans Pr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Differentiation</a:t>
                      </a:r>
                      <a:r>
                        <a:rPr sz="1600" spc="-4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of</a:t>
                      </a:r>
                      <a:r>
                        <a:rPr sz="1600" spc="-2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polynomials</a:t>
                      </a:r>
                      <a:r>
                        <a:rPr sz="1600" spc="-2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and</a:t>
                      </a:r>
                      <a:r>
                        <a:rPr sz="1600" spc="-2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finding</a:t>
                      </a:r>
                      <a:r>
                        <a:rPr sz="1600" spc="-2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turning</a:t>
                      </a:r>
                      <a:r>
                        <a:rPr sz="1600" spc="-2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spc="-1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points</a:t>
                      </a:r>
                      <a:endParaRPr sz="1600">
                        <a:latin typeface="Source Sans Pro"/>
                        <a:cs typeface="Source Sans Pro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and</a:t>
                      </a:r>
                      <a:r>
                        <a:rPr sz="1600" spc="-1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second</a:t>
                      </a:r>
                      <a:r>
                        <a:rPr sz="1600" spc="-1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spc="-1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derivatives</a:t>
                      </a:r>
                      <a:endParaRPr sz="1600">
                        <a:latin typeface="Source Sans Pro"/>
                        <a:cs typeface="Source Sans Pr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Source Sans Pro"/>
                          <a:cs typeface="Source Sans Pro"/>
                        </a:rPr>
                        <a:t>Vectors</a:t>
                      </a:r>
                      <a:endParaRPr sz="1600">
                        <a:latin typeface="Source Sans Pro"/>
                        <a:cs typeface="Source Sans Pr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2</a:t>
                      </a:r>
                      <a:r>
                        <a:rPr sz="1600" spc="-1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× 2</a:t>
                      </a:r>
                      <a:r>
                        <a:rPr sz="1600" spc="5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Matrices</a:t>
                      </a:r>
                      <a:r>
                        <a:rPr sz="1600" spc="-2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sz="160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and </a:t>
                      </a:r>
                      <a:r>
                        <a:rPr sz="1600" spc="-10" dirty="0">
                          <a:solidFill>
                            <a:srgbClr val="C7184A"/>
                          </a:solidFill>
                          <a:latin typeface="Source Sans Pro"/>
                          <a:cs typeface="Source Sans Pro"/>
                        </a:rPr>
                        <a:t>transformations</a:t>
                      </a:r>
                      <a:endParaRPr sz="1600">
                        <a:latin typeface="Source Sans Pro"/>
                        <a:cs typeface="Source Sans Pr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764098" y="6364574"/>
            <a:ext cx="3121025" cy="164789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Copyright</a:t>
            </a:r>
            <a:r>
              <a:rPr sz="1000" spc="-3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©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lang="en-GB"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2023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AQA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and</a:t>
            </a:r>
            <a:r>
              <a:rPr sz="1000" spc="-2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its licensors.</a:t>
            </a:r>
            <a:r>
              <a:rPr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All</a:t>
            </a:r>
            <a:r>
              <a:rPr sz="1000" spc="-2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rights</a:t>
            </a:r>
            <a:r>
              <a:rPr sz="1000" spc="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reserved.</a:t>
            </a:r>
            <a:endParaRPr sz="1000" dirty="0">
              <a:latin typeface="Source Sans Pro"/>
              <a:cs typeface="Source Sans Pr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GCSE</a:t>
            </a:r>
            <a:r>
              <a:rPr spc="-20" dirty="0"/>
              <a:t> </a:t>
            </a:r>
            <a:r>
              <a:rPr dirty="0"/>
              <a:t>maths</a:t>
            </a:r>
            <a:r>
              <a:rPr spc="-5" dirty="0"/>
              <a:t> </a:t>
            </a:r>
            <a:r>
              <a:rPr dirty="0"/>
              <a:t>and Level</a:t>
            </a:r>
            <a:r>
              <a:rPr spc="-5" dirty="0"/>
              <a:t> </a:t>
            </a:r>
            <a:r>
              <a:rPr dirty="0"/>
              <a:t>2 Further</a:t>
            </a:r>
            <a:r>
              <a:rPr spc="-10" dirty="0"/>
              <a:t> </a:t>
            </a:r>
            <a:r>
              <a:rPr dirty="0"/>
              <a:t>Maths</a:t>
            </a:r>
            <a:r>
              <a:rPr spc="-10" dirty="0"/>
              <a:t> content</a:t>
            </a: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" y="0"/>
            <a:ext cx="10438765" cy="6858000"/>
            <a:chOff x="-6" y="0"/>
            <a:chExt cx="10438765" cy="6858000"/>
          </a:xfrm>
        </p:grpSpPr>
        <p:sp>
          <p:nvSpPr>
            <p:cNvPr id="3" name="object 3"/>
            <p:cNvSpPr/>
            <p:nvPr/>
          </p:nvSpPr>
          <p:spPr>
            <a:xfrm>
              <a:off x="78480" y="4059173"/>
              <a:ext cx="10360660" cy="2799080"/>
            </a:xfrm>
            <a:custGeom>
              <a:avLst/>
              <a:gdLst/>
              <a:ahLst/>
              <a:cxnLst/>
              <a:rect l="l" t="t" r="r" b="b"/>
              <a:pathLst>
                <a:path w="10360660" h="2799079">
                  <a:moveTo>
                    <a:pt x="3148863" y="0"/>
                  </a:moveTo>
                  <a:lnTo>
                    <a:pt x="2997714" y="130600"/>
                  </a:lnTo>
                  <a:lnTo>
                    <a:pt x="2543386" y="529467"/>
                  </a:lnTo>
                  <a:lnTo>
                    <a:pt x="417663" y="2435021"/>
                  </a:lnTo>
                  <a:lnTo>
                    <a:pt x="0" y="2798724"/>
                  </a:lnTo>
                  <a:lnTo>
                    <a:pt x="7160488" y="2798724"/>
                  </a:lnTo>
                  <a:lnTo>
                    <a:pt x="10276993" y="2798826"/>
                  </a:lnTo>
                  <a:lnTo>
                    <a:pt x="10360152" y="2798724"/>
                  </a:lnTo>
                  <a:lnTo>
                    <a:pt x="3148863" y="0"/>
                  </a:lnTo>
                  <a:close/>
                </a:path>
              </a:pathLst>
            </a:custGeom>
            <a:solidFill>
              <a:srgbClr val="9C17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-6" y="0"/>
              <a:ext cx="8309609" cy="6858000"/>
            </a:xfrm>
            <a:custGeom>
              <a:avLst/>
              <a:gdLst/>
              <a:ahLst/>
              <a:cxnLst/>
              <a:rect l="l" t="t" r="r" b="b"/>
              <a:pathLst>
                <a:path w="8309609" h="6858000">
                  <a:moveTo>
                    <a:pt x="8309609" y="0"/>
                  </a:moveTo>
                  <a:lnTo>
                    <a:pt x="3183775" y="0"/>
                  </a:lnTo>
                  <a:lnTo>
                    <a:pt x="3178657" y="14516"/>
                  </a:lnTo>
                  <a:lnTo>
                    <a:pt x="0" y="2776283"/>
                  </a:lnTo>
                  <a:lnTo>
                    <a:pt x="0" y="6858000"/>
                  </a:lnTo>
                  <a:lnTo>
                    <a:pt x="318465" y="6858000"/>
                  </a:lnTo>
                  <a:lnTo>
                    <a:pt x="319328" y="6850735"/>
                  </a:lnTo>
                  <a:lnTo>
                    <a:pt x="8309609" y="0"/>
                  </a:lnTo>
                  <a:close/>
                </a:path>
              </a:pathLst>
            </a:custGeom>
            <a:solidFill>
              <a:srgbClr val="C718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151917" y="2586809"/>
            <a:ext cx="5888990" cy="1518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800" dirty="0">
                <a:solidFill>
                  <a:srgbClr val="FFFFFF"/>
                </a:solidFill>
              </a:rPr>
              <a:t>Thank</a:t>
            </a:r>
            <a:r>
              <a:rPr sz="9800" spc="-285" dirty="0">
                <a:solidFill>
                  <a:srgbClr val="FFFFFF"/>
                </a:solidFill>
              </a:rPr>
              <a:t> </a:t>
            </a:r>
            <a:r>
              <a:rPr sz="9800" spc="-25" dirty="0">
                <a:solidFill>
                  <a:srgbClr val="FFFFFF"/>
                </a:solidFill>
              </a:rPr>
              <a:t>you</a:t>
            </a:r>
            <a:endParaRPr sz="9800"/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Get</a:t>
            </a:r>
            <a:r>
              <a:rPr spc="-10" dirty="0"/>
              <a:t> </a:t>
            </a:r>
            <a:r>
              <a:rPr dirty="0"/>
              <a:t>in</a:t>
            </a:r>
            <a:r>
              <a:rPr spc="5" dirty="0"/>
              <a:t> </a:t>
            </a:r>
            <a:r>
              <a:rPr spc="-10" dirty="0"/>
              <a:t>touch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64098" y="6362538"/>
            <a:ext cx="312102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Copyright</a:t>
            </a:r>
            <a:r>
              <a:rPr sz="1000" spc="-3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©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lang="en-GB"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2023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AQA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and</a:t>
            </a:r>
            <a:r>
              <a:rPr sz="1000" spc="-2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its licensors.</a:t>
            </a:r>
            <a:r>
              <a:rPr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All</a:t>
            </a:r>
            <a:r>
              <a:rPr sz="1000" spc="-2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rights</a:t>
            </a:r>
            <a:r>
              <a:rPr sz="1000" spc="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reserved.</a:t>
            </a:r>
            <a:endParaRPr sz="1000" dirty="0">
              <a:latin typeface="Source Sans Pro"/>
              <a:cs typeface="Source Sans Pr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9602" y="1463410"/>
            <a:ext cx="4312285" cy="3655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1800" b="1" dirty="0">
                <a:solidFill>
                  <a:srgbClr val="371376"/>
                </a:solidFill>
                <a:latin typeface="Source Sans Pro"/>
                <a:cs typeface="Source Sans Pro"/>
              </a:rPr>
              <a:t>Our</a:t>
            </a:r>
            <a:r>
              <a:rPr sz="1800" b="1" spc="-1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800" b="1" dirty="0">
                <a:solidFill>
                  <a:srgbClr val="371376"/>
                </a:solidFill>
                <a:latin typeface="Source Sans Pro"/>
                <a:cs typeface="Source Sans Pro"/>
              </a:rPr>
              <a:t>friendly</a:t>
            </a:r>
            <a:r>
              <a:rPr sz="1800" b="1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800" b="1" dirty="0">
                <a:solidFill>
                  <a:srgbClr val="371376"/>
                </a:solidFill>
                <a:latin typeface="Source Sans Pro"/>
                <a:cs typeface="Source Sans Pro"/>
              </a:rPr>
              <a:t>team will</a:t>
            </a:r>
            <a:r>
              <a:rPr sz="1800" b="1" spc="-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800" b="1" dirty="0">
                <a:solidFill>
                  <a:srgbClr val="371376"/>
                </a:solidFill>
                <a:latin typeface="Source Sans Pro"/>
                <a:cs typeface="Source Sans Pro"/>
              </a:rPr>
              <a:t>be</a:t>
            </a:r>
            <a:r>
              <a:rPr sz="1800" b="1" spc="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800" b="1" dirty="0">
                <a:solidFill>
                  <a:srgbClr val="371376"/>
                </a:solidFill>
                <a:latin typeface="Source Sans Pro"/>
                <a:cs typeface="Source Sans Pro"/>
              </a:rPr>
              <a:t>happy</a:t>
            </a:r>
            <a:r>
              <a:rPr sz="1800" b="1" spc="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800" b="1" dirty="0">
                <a:solidFill>
                  <a:srgbClr val="371376"/>
                </a:solidFill>
                <a:latin typeface="Source Sans Pro"/>
                <a:cs typeface="Source Sans Pro"/>
              </a:rPr>
              <a:t>to</a:t>
            </a:r>
            <a:r>
              <a:rPr sz="1800" b="1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800" b="1" spc="-10" dirty="0">
                <a:solidFill>
                  <a:srgbClr val="371376"/>
                </a:solidFill>
                <a:latin typeface="Source Sans Pro"/>
                <a:cs typeface="Source Sans Pro"/>
              </a:rPr>
              <a:t>support </a:t>
            </a:r>
            <a:r>
              <a:rPr sz="1800" b="1" dirty="0">
                <a:solidFill>
                  <a:srgbClr val="371376"/>
                </a:solidFill>
                <a:latin typeface="Source Sans Pro"/>
                <a:cs typeface="Source Sans Pro"/>
              </a:rPr>
              <a:t>you</a:t>
            </a:r>
            <a:r>
              <a:rPr sz="1800" b="1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800" b="1" dirty="0">
                <a:solidFill>
                  <a:srgbClr val="371376"/>
                </a:solidFill>
                <a:latin typeface="Source Sans Pro"/>
                <a:cs typeface="Source Sans Pro"/>
              </a:rPr>
              <a:t>between</a:t>
            </a:r>
            <a:r>
              <a:rPr sz="1800" b="1" spc="1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800" b="1" dirty="0">
                <a:solidFill>
                  <a:srgbClr val="371376"/>
                </a:solidFill>
                <a:latin typeface="Source Sans Pro"/>
                <a:cs typeface="Source Sans Pro"/>
              </a:rPr>
              <a:t>8am</a:t>
            </a:r>
            <a:r>
              <a:rPr sz="1800" b="1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800" b="1" dirty="0">
                <a:solidFill>
                  <a:srgbClr val="371376"/>
                </a:solidFill>
                <a:latin typeface="Source Sans Pro"/>
                <a:cs typeface="Source Sans Pro"/>
              </a:rPr>
              <a:t>and 5pm,</a:t>
            </a:r>
            <a:r>
              <a:rPr sz="1800" b="1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800" b="1" dirty="0">
                <a:solidFill>
                  <a:srgbClr val="371376"/>
                </a:solidFill>
                <a:latin typeface="Source Sans Pro"/>
                <a:cs typeface="Source Sans Pro"/>
              </a:rPr>
              <a:t>Monday </a:t>
            </a:r>
            <a:r>
              <a:rPr sz="1800" b="1" spc="-25" dirty="0">
                <a:solidFill>
                  <a:srgbClr val="371376"/>
                </a:solidFill>
                <a:latin typeface="Source Sans Pro"/>
                <a:cs typeface="Source Sans Pro"/>
              </a:rPr>
              <a:t>to </a:t>
            </a:r>
            <a:r>
              <a:rPr sz="1800" b="1" spc="-10" dirty="0">
                <a:solidFill>
                  <a:srgbClr val="371376"/>
                </a:solidFill>
                <a:latin typeface="Source Sans Pro"/>
                <a:cs typeface="Source Sans Pro"/>
              </a:rPr>
              <a:t>Friday.</a:t>
            </a:r>
            <a:endParaRPr sz="1800" dirty="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</a:pPr>
            <a:endParaRPr sz="2200" dirty="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71376"/>
                </a:solidFill>
                <a:latin typeface="Source Sans Pro"/>
                <a:cs typeface="Source Sans Pro"/>
              </a:rPr>
              <a:t>Tel:</a:t>
            </a:r>
            <a:r>
              <a:rPr sz="1800" b="1" spc="-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800" b="1" dirty="0">
                <a:solidFill>
                  <a:srgbClr val="371376"/>
                </a:solidFill>
                <a:latin typeface="Source Sans Pro"/>
                <a:cs typeface="Source Sans Pro"/>
              </a:rPr>
              <a:t>0161 957 </a:t>
            </a:r>
            <a:r>
              <a:rPr sz="1800" b="1" spc="-20" dirty="0">
                <a:solidFill>
                  <a:srgbClr val="371376"/>
                </a:solidFill>
                <a:latin typeface="Source Sans Pro"/>
                <a:cs typeface="Source Sans Pro"/>
              </a:rPr>
              <a:t>3852</a:t>
            </a:r>
            <a:endParaRPr sz="1800" dirty="0">
              <a:latin typeface="Source Sans Pro"/>
              <a:cs typeface="Source Sans Pro"/>
            </a:endParaRPr>
          </a:p>
          <a:p>
            <a:pPr marL="12700" marR="1661160">
              <a:lnSpc>
                <a:spcPct val="165600"/>
              </a:lnSpc>
            </a:pPr>
            <a:r>
              <a:rPr sz="1800" b="1" dirty="0">
                <a:solidFill>
                  <a:srgbClr val="371376"/>
                </a:solidFill>
                <a:latin typeface="Source Sans Pro"/>
                <a:cs typeface="Source Sans Pro"/>
              </a:rPr>
              <a:t>Email:</a:t>
            </a:r>
            <a:r>
              <a:rPr sz="1800" b="1" spc="-1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800" b="1" u="sng" spc="-10" dirty="0">
                <a:solidFill>
                  <a:srgbClr val="18D2C5"/>
                </a:solidFill>
                <a:uFill>
                  <a:solidFill>
                    <a:srgbClr val="18D2C5"/>
                  </a:solidFill>
                </a:uFill>
                <a:latin typeface="Source Sans Pro"/>
                <a:cs typeface="Source Sans Pro"/>
                <a:hlinkClick r:id="rId2"/>
              </a:rPr>
              <a:t>maths@aqa.org.uk</a:t>
            </a:r>
            <a:r>
              <a:rPr sz="1800" b="1" spc="-10" dirty="0">
                <a:solidFill>
                  <a:srgbClr val="18D2C5"/>
                </a:solidFill>
                <a:latin typeface="Source Sans Pro"/>
                <a:cs typeface="Source Sans Pro"/>
              </a:rPr>
              <a:t> </a:t>
            </a:r>
            <a:r>
              <a:rPr sz="1800" b="1" dirty="0">
                <a:solidFill>
                  <a:srgbClr val="371376"/>
                </a:solidFill>
                <a:latin typeface="Source Sans Pro"/>
                <a:cs typeface="Source Sans Pro"/>
              </a:rPr>
              <a:t>Twitter:</a:t>
            </a:r>
            <a:r>
              <a:rPr sz="1800" b="1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800" b="1" u="sng" spc="-20" dirty="0">
                <a:solidFill>
                  <a:srgbClr val="18D2C5"/>
                </a:solidFill>
                <a:uFill>
                  <a:solidFill>
                    <a:srgbClr val="18D2C5"/>
                  </a:solidFill>
                </a:uFill>
                <a:latin typeface="Source Sans Pro"/>
                <a:cs typeface="Source Sans Pro"/>
                <a:hlinkClick r:id="rId3"/>
              </a:rPr>
              <a:t>@AQA</a:t>
            </a:r>
            <a:endParaRPr sz="1800" dirty="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</a:pPr>
            <a:endParaRPr sz="2200" dirty="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371376"/>
                </a:solidFill>
                <a:latin typeface="Source Sans Pro"/>
                <a:cs typeface="Source Sans Pro"/>
              </a:rPr>
              <a:t>aqa.org.uk</a:t>
            </a:r>
            <a:endParaRPr sz="1800" dirty="0">
              <a:latin typeface="Source Sans Pro"/>
              <a:cs typeface="Source Sans Pro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21595" y="4278629"/>
            <a:ext cx="2468939" cy="257937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35331" y="305998"/>
            <a:ext cx="98240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AQA</a:t>
            </a:r>
            <a:r>
              <a:rPr sz="2400" spc="-20" dirty="0"/>
              <a:t> </a:t>
            </a:r>
            <a:r>
              <a:rPr sz="2400" dirty="0"/>
              <a:t>Level</a:t>
            </a:r>
            <a:r>
              <a:rPr sz="2400" spc="-20" dirty="0"/>
              <a:t> </a:t>
            </a:r>
            <a:r>
              <a:rPr sz="2400" dirty="0"/>
              <a:t>2</a:t>
            </a:r>
            <a:r>
              <a:rPr sz="2400" spc="-10" dirty="0"/>
              <a:t> </a:t>
            </a:r>
            <a:r>
              <a:rPr sz="2400" dirty="0"/>
              <a:t>Further</a:t>
            </a:r>
            <a:r>
              <a:rPr sz="2400" spc="-15" dirty="0"/>
              <a:t> </a:t>
            </a:r>
            <a:r>
              <a:rPr sz="2400" dirty="0"/>
              <a:t>Maths</a:t>
            </a:r>
            <a:r>
              <a:rPr sz="2400" spc="-5" dirty="0"/>
              <a:t> </a:t>
            </a:r>
            <a:r>
              <a:rPr sz="2400" dirty="0"/>
              <a:t>–</a:t>
            </a:r>
            <a:r>
              <a:rPr sz="2400" spc="-20" dirty="0"/>
              <a:t> </a:t>
            </a:r>
            <a:r>
              <a:rPr sz="2400" dirty="0"/>
              <a:t>A</a:t>
            </a:r>
            <a:r>
              <a:rPr sz="2400" spc="-15" dirty="0"/>
              <a:t> </a:t>
            </a:r>
            <a:r>
              <a:rPr sz="2400" dirty="0"/>
              <a:t>fantastic</a:t>
            </a:r>
            <a:r>
              <a:rPr sz="2400" spc="-5" dirty="0"/>
              <a:t> </a:t>
            </a:r>
            <a:r>
              <a:rPr sz="2400" dirty="0"/>
              <a:t>additional</a:t>
            </a:r>
            <a:r>
              <a:rPr sz="2400" spc="-15" dirty="0"/>
              <a:t> </a:t>
            </a:r>
            <a:r>
              <a:rPr sz="2400" dirty="0"/>
              <a:t>qualification</a:t>
            </a:r>
            <a:r>
              <a:rPr sz="2400" spc="-10" dirty="0"/>
              <a:t> </a:t>
            </a:r>
            <a:r>
              <a:rPr sz="2400" dirty="0"/>
              <a:t>for</a:t>
            </a:r>
            <a:r>
              <a:rPr sz="2400" spc="-15" dirty="0"/>
              <a:t> </a:t>
            </a:r>
            <a:r>
              <a:rPr sz="2400" spc="-20" dirty="0"/>
              <a:t>your </a:t>
            </a:r>
            <a:r>
              <a:rPr sz="2400" dirty="0"/>
              <a:t>highest</a:t>
            </a:r>
            <a:r>
              <a:rPr sz="2400" spc="-25" dirty="0"/>
              <a:t> </a:t>
            </a:r>
            <a:r>
              <a:rPr sz="2400" dirty="0"/>
              <a:t>attaining</a:t>
            </a:r>
            <a:r>
              <a:rPr sz="2400" spc="-10" dirty="0"/>
              <a:t> students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735636" y="1325172"/>
            <a:ext cx="9379585" cy="465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Source Sans Pro"/>
                <a:cs typeface="Source Sans Pro"/>
              </a:rPr>
              <a:t>I’ve</a:t>
            </a:r>
            <a:r>
              <a:rPr sz="1600" spc="-1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been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teaching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the</a:t>
            </a:r>
            <a:r>
              <a:rPr sz="1600" spc="-1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AQA</a:t>
            </a:r>
            <a:r>
              <a:rPr sz="1600" spc="-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Level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2</a:t>
            </a:r>
            <a:r>
              <a:rPr sz="1600" spc="-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Further</a:t>
            </a:r>
            <a:r>
              <a:rPr sz="1600" spc="-3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Mathematics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course</a:t>
            </a:r>
            <a:r>
              <a:rPr sz="1600" spc="-3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for</a:t>
            </a:r>
            <a:r>
              <a:rPr sz="1600" spc="-3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over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10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years.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It’s</a:t>
            </a:r>
            <a:r>
              <a:rPr sz="1600" spc="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an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excellent,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flexible,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spc="-20" dirty="0">
                <a:latin typeface="Source Sans Pro"/>
                <a:cs typeface="Source Sans Pro"/>
              </a:rPr>
              <a:t>easy </a:t>
            </a:r>
            <a:r>
              <a:rPr sz="1600" dirty="0">
                <a:latin typeface="Source Sans Pro"/>
                <a:cs typeface="Source Sans Pro"/>
              </a:rPr>
              <a:t>to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offer</a:t>
            </a:r>
            <a:r>
              <a:rPr sz="1600" spc="-3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additional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qualification</a:t>
            </a:r>
            <a:r>
              <a:rPr sz="1600" spc="-3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for</a:t>
            </a:r>
            <a:r>
              <a:rPr sz="1600" spc="-3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your</a:t>
            </a:r>
            <a:r>
              <a:rPr sz="1600" spc="-3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higher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attaining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spc="-10" dirty="0">
                <a:latin typeface="Source Sans Pro"/>
                <a:cs typeface="Source Sans Pro"/>
              </a:rPr>
              <a:t>students.</a:t>
            </a:r>
            <a:endParaRPr sz="160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Source Sans Pro"/>
              <a:cs typeface="Source Sans Pro"/>
            </a:endParaRPr>
          </a:p>
          <a:p>
            <a:pPr marL="12700" marR="272415">
              <a:lnSpc>
                <a:spcPct val="100000"/>
              </a:lnSpc>
            </a:pPr>
            <a:r>
              <a:rPr sz="1600" dirty="0">
                <a:latin typeface="Source Sans Pro"/>
                <a:cs typeface="Source Sans Pro"/>
              </a:rPr>
              <a:t>Many</a:t>
            </a:r>
            <a:r>
              <a:rPr sz="1600" spc="-1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of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my</a:t>
            </a:r>
            <a:r>
              <a:rPr sz="1600" spc="-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higher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attaining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students</a:t>
            </a:r>
            <a:r>
              <a:rPr sz="1600" spc="-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found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the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normal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maths GCSE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quite</a:t>
            </a:r>
            <a:r>
              <a:rPr sz="1600" spc="-3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straightforward.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I</a:t>
            </a:r>
            <a:r>
              <a:rPr sz="1600" spc="-1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wanted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to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spc="-10" dirty="0">
                <a:latin typeface="Source Sans Pro"/>
                <a:cs typeface="Source Sans Pro"/>
              </a:rPr>
              <a:t>offer </a:t>
            </a:r>
            <a:r>
              <a:rPr sz="1600" dirty="0">
                <a:latin typeface="Source Sans Pro"/>
                <a:cs typeface="Source Sans Pro"/>
              </a:rPr>
              <a:t>these</a:t>
            </a:r>
            <a:r>
              <a:rPr sz="1600" spc="-3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students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something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additional</a:t>
            </a:r>
            <a:r>
              <a:rPr sz="1600" spc="-3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to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ensure</a:t>
            </a:r>
            <a:r>
              <a:rPr sz="1600" spc="-3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they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kept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interested</a:t>
            </a:r>
            <a:r>
              <a:rPr sz="1600" spc="-4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and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engaged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with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spc="-10" dirty="0">
                <a:latin typeface="Source Sans Pro"/>
                <a:cs typeface="Source Sans Pro"/>
              </a:rPr>
              <a:t>mathematics.</a:t>
            </a:r>
            <a:endParaRPr sz="160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Source Sans Pro"/>
              <a:cs typeface="Source Sans Pro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Source Sans Pro"/>
                <a:cs typeface="Source Sans Pro"/>
              </a:rPr>
              <a:t>The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Level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2</a:t>
            </a:r>
            <a:r>
              <a:rPr sz="1600" spc="-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Further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Mathematics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course</a:t>
            </a:r>
            <a:r>
              <a:rPr sz="1600" spc="-3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sits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alongside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the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maths GCSE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in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a</a:t>
            </a:r>
            <a:r>
              <a:rPr sz="1600" spc="-1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very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complementary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way.</a:t>
            </a:r>
            <a:r>
              <a:rPr sz="1600" spc="-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Most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spc="-25" dirty="0">
                <a:latin typeface="Source Sans Pro"/>
                <a:cs typeface="Source Sans Pro"/>
              </a:rPr>
              <a:t>of </a:t>
            </a:r>
            <a:r>
              <a:rPr sz="1600" dirty="0">
                <a:latin typeface="Source Sans Pro"/>
                <a:cs typeface="Source Sans Pro"/>
              </a:rPr>
              <a:t>the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content</a:t>
            </a:r>
            <a:r>
              <a:rPr sz="1600" spc="-3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is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an</a:t>
            </a:r>
            <a:r>
              <a:rPr sz="1600" spc="-1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extension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of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GCSE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topics</a:t>
            </a:r>
            <a:r>
              <a:rPr sz="1600" spc="-3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so</a:t>
            </a:r>
            <a:r>
              <a:rPr sz="1600" spc="-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it’s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very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easy to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teach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alongside,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or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separately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depending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on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spc="-20" dirty="0">
                <a:latin typeface="Source Sans Pro"/>
                <a:cs typeface="Source Sans Pro"/>
              </a:rPr>
              <a:t>your </a:t>
            </a:r>
            <a:r>
              <a:rPr sz="1600" spc="-10" dirty="0">
                <a:latin typeface="Source Sans Pro"/>
                <a:cs typeface="Source Sans Pro"/>
              </a:rPr>
              <a:t>situation.</a:t>
            </a:r>
            <a:endParaRPr sz="160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Source Sans Pro"/>
              <a:cs typeface="Source Sans Pro"/>
            </a:endParaRPr>
          </a:p>
          <a:p>
            <a:pPr marL="12700" marR="584835">
              <a:lnSpc>
                <a:spcPct val="100000"/>
              </a:lnSpc>
            </a:pPr>
            <a:r>
              <a:rPr sz="1600" dirty="0">
                <a:latin typeface="Source Sans Pro"/>
                <a:cs typeface="Source Sans Pro"/>
              </a:rPr>
              <a:t>In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my</a:t>
            </a:r>
            <a:r>
              <a:rPr sz="1600" spc="-1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experience,</a:t>
            </a:r>
            <a:r>
              <a:rPr sz="1600" spc="-3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students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really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enjoy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the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additional</a:t>
            </a:r>
            <a:r>
              <a:rPr sz="1600" spc="-3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challenge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the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course</a:t>
            </a:r>
            <a:r>
              <a:rPr sz="1600" spc="-3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provides.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I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feel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it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solidifies</a:t>
            </a:r>
            <a:r>
              <a:rPr sz="1600" spc="-25" dirty="0">
                <a:latin typeface="Source Sans Pro"/>
                <a:cs typeface="Source Sans Pro"/>
              </a:rPr>
              <a:t> or </a:t>
            </a:r>
            <a:r>
              <a:rPr sz="1600" dirty="0">
                <a:latin typeface="Source Sans Pro"/>
                <a:cs typeface="Source Sans Pro"/>
              </a:rPr>
              <a:t>improves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their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maths GCSE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grade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and</a:t>
            </a:r>
            <a:r>
              <a:rPr sz="1600" spc="-1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it’s</a:t>
            </a:r>
            <a:r>
              <a:rPr sz="1600" spc="-1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also</a:t>
            </a:r>
            <a:r>
              <a:rPr sz="1600" spc="-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a great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stepping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stone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to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A-level</a:t>
            </a:r>
            <a:r>
              <a:rPr sz="1600" spc="5" dirty="0">
                <a:latin typeface="Source Sans Pro"/>
                <a:cs typeface="Source Sans Pro"/>
              </a:rPr>
              <a:t> </a:t>
            </a:r>
            <a:r>
              <a:rPr sz="1600" spc="-10" dirty="0">
                <a:latin typeface="Source Sans Pro"/>
                <a:cs typeface="Source Sans Pro"/>
              </a:rPr>
              <a:t>maths.</a:t>
            </a:r>
            <a:endParaRPr sz="160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Source Sans Pro"/>
              <a:cs typeface="Source Sans Pro"/>
            </a:endParaRPr>
          </a:p>
          <a:p>
            <a:pPr marL="12700" marR="5080">
              <a:lnSpc>
                <a:spcPct val="100000"/>
              </a:lnSpc>
            </a:pPr>
            <a:r>
              <a:rPr sz="1600" dirty="0">
                <a:latin typeface="Source Sans Pro"/>
                <a:cs typeface="Source Sans Pro"/>
              </a:rPr>
              <a:t>Level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2</a:t>
            </a:r>
            <a:r>
              <a:rPr sz="1600" spc="-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Further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Maths</a:t>
            </a:r>
            <a:r>
              <a:rPr sz="1600" spc="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is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growing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and</a:t>
            </a:r>
            <a:r>
              <a:rPr sz="1600" spc="-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in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2023,</a:t>
            </a:r>
            <a:r>
              <a:rPr sz="1600" spc="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over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33,000</a:t>
            </a:r>
            <a:r>
              <a:rPr sz="1600" spc="1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students</a:t>
            </a:r>
            <a:r>
              <a:rPr sz="1600" spc="-1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took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the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exam.</a:t>
            </a:r>
            <a:r>
              <a:rPr sz="1600" spc="-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I</a:t>
            </a:r>
            <a:r>
              <a:rPr sz="1600" spc="-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hope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this</a:t>
            </a:r>
            <a:r>
              <a:rPr sz="1600" spc="-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pack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helps you</a:t>
            </a:r>
            <a:r>
              <a:rPr sz="1600" spc="-5" dirty="0">
                <a:latin typeface="Source Sans Pro"/>
                <a:cs typeface="Source Sans Pro"/>
              </a:rPr>
              <a:t> </a:t>
            </a:r>
            <a:r>
              <a:rPr sz="1600" spc="-25" dirty="0">
                <a:latin typeface="Source Sans Pro"/>
                <a:cs typeface="Source Sans Pro"/>
              </a:rPr>
              <a:t>to </a:t>
            </a:r>
            <a:r>
              <a:rPr sz="1600" dirty="0">
                <a:latin typeface="Source Sans Pro"/>
                <a:cs typeface="Source Sans Pro"/>
              </a:rPr>
              <a:t>offer</a:t>
            </a:r>
            <a:r>
              <a:rPr sz="1600" spc="-3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it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to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your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students</a:t>
            </a:r>
            <a:r>
              <a:rPr sz="1600" spc="-10" dirty="0">
                <a:latin typeface="Source Sans Pro"/>
                <a:cs typeface="Source Sans Pro"/>
              </a:rPr>
              <a:t> </a:t>
            </a:r>
            <a:r>
              <a:rPr sz="1600" spc="-20" dirty="0">
                <a:latin typeface="Source Sans Pro"/>
                <a:cs typeface="Source Sans Pro"/>
              </a:rPr>
              <a:t>too.</a:t>
            </a:r>
            <a:endParaRPr sz="160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Source Sans Pro"/>
                <a:cs typeface="Source Sans Pro"/>
              </a:rPr>
              <a:t>Ian</a:t>
            </a:r>
            <a:r>
              <a:rPr sz="1600" spc="-10" dirty="0">
                <a:latin typeface="Source Sans Pro"/>
                <a:cs typeface="Source Sans Pro"/>
              </a:rPr>
              <a:t> Andrews</a:t>
            </a:r>
            <a:endParaRPr sz="160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Source Sans Pro"/>
                <a:cs typeface="Source Sans Pro"/>
              </a:rPr>
              <a:t>Full time</a:t>
            </a:r>
            <a:r>
              <a:rPr sz="1600" spc="-3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maths</a:t>
            </a:r>
            <a:r>
              <a:rPr sz="1600" spc="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teacher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and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Chair</a:t>
            </a:r>
            <a:r>
              <a:rPr sz="1600" spc="-1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of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Examiners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for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Level</a:t>
            </a:r>
            <a:r>
              <a:rPr sz="1600" spc="-20" dirty="0">
                <a:latin typeface="Source Sans Pro"/>
                <a:cs typeface="Source Sans Pro"/>
              </a:rPr>
              <a:t> </a:t>
            </a:r>
            <a:r>
              <a:rPr sz="1600" dirty="0">
                <a:latin typeface="Source Sans Pro"/>
                <a:cs typeface="Source Sans Pro"/>
              </a:rPr>
              <a:t>2 Further</a:t>
            </a:r>
            <a:r>
              <a:rPr sz="1600" spc="-25" dirty="0">
                <a:latin typeface="Source Sans Pro"/>
                <a:cs typeface="Source Sans Pro"/>
              </a:rPr>
              <a:t> </a:t>
            </a:r>
            <a:r>
              <a:rPr sz="1600" spc="-10" dirty="0">
                <a:latin typeface="Source Sans Pro"/>
                <a:cs typeface="Source Sans Pro"/>
              </a:rPr>
              <a:t>Maths</a:t>
            </a:r>
            <a:endParaRPr sz="1600">
              <a:latin typeface="Source Sans Pro"/>
              <a:cs typeface="Source Sans Pr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56007" y="6337190"/>
            <a:ext cx="312102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Copyright</a:t>
            </a:r>
            <a:r>
              <a:rPr sz="1000" spc="-3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©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lang="en-GB"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2023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AQA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and</a:t>
            </a:r>
            <a:r>
              <a:rPr sz="1000" spc="-2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its licensors.</a:t>
            </a:r>
            <a:r>
              <a:rPr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All</a:t>
            </a:r>
            <a:r>
              <a:rPr sz="1000" spc="-2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rights</a:t>
            </a:r>
            <a:r>
              <a:rPr sz="1000" spc="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reserved.</a:t>
            </a:r>
            <a:endParaRPr sz="1000" dirty="0">
              <a:latin typeface="Source Sans Pro"/>
              <a:cs typeface="Source Sans Pro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00324" y="0"/>
            <a:ext cx="11092180" cy="6858000"/>
            <a:chOff x="1100324" y="0"/>
            <a:chExt cx="11092180" cy="6858000"/>
          </a:xfrm>
        </p:grpSpPr>
        <p:sp>
          <p:nvSpPr>
            <p:cNvPr id="3" name="object 3"/>
            <p:cNvSpPr/>
            <p:nvPr/>
          </p:nvSpPr>
          <p:spPr>
            <a:xfrm>
              <a:off x="1100324" y="3726179"/>
              <a:ext cx="11092180" cy="3131820"/>
            </a:xfrm>
            <a:custGeom>
              <a:avLst/>
              <a:gdLst/>
              <a:ahLst/>
              <a:cxnLst/>
              <a:rect l="l" t="t" r="r" b="b"/>
              <a:pathLst>
                <a:path w="11092180" h="3131820">
                  <a:moveTo>
                    <a:pt x="8058823" y="0"/>
                  </a:moveTo>
                  <a:lnTo>
                    <a:pt x="0" y="3127438"/>
                  </a:lnTo>
                  <a:lnTo>
                    <a:pt x="84442" y="3131820"/>
                  </a:lnTo>
                  <a:lnTo>
                    <a:pt x="11091672" y="3131820"/>
                  </a:lnTo>
                  <a:lnTo>
                    <a:pt x="11091672" y="2703360"/>
                  </a:lnTo>
                  <a:lnTo>
                    <a:pt x="10379837" y="2069706"/>
                  </a:lnTo>
                  <a:lnTo>
                    <a:pt x="8894197" y="732761"/>
                  </a:lnTo>
                  <a:lnTo>
                    <a:pt x="8552021" y="429540"/>
                  </a:lnTo>
                  <a:lnTo>
                    <a:pt x="8286273" y="196818"/>
                  </a:lnTo>
                  <a:lnTo>
                    <a:pt x="8058823" y="0"/>
                  </a:lnTo>
                  <a:close/>
                </a:path>
              </a:pathLst>
            </a:custGeom>
            <a:solidFill>
              <a:srgbClr val="AD94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8858" y="0"/>
              <a:ext cx="7613650" cy="6527800"/>
            </a:xfrm>
            <a:custGeom>
              <a:avLst/>
              <a:gdLst/>
              <a:ahLst/>
              <a:cxnLst/>
              <a:rect l="l" t="t" r="r" b="b"/>
              <a:pathLst>
                <a:path w="7613650" h="6527800">
                  <a:moveTo>
                    <a:pt x="5125986" y="0"/>
                  </a:moveTo>
                  <a:lnTo>
                    <a:pt x="0" y="0"/>
                  </a:lnTo>
                  <a:lnTo>
                    <a:pt x="7613142" y="6527292"/>
                  </a:lnTo>
                  <a:lnTo>
                    <a:pt x="7613142" y="2170988"/>
                  </a:lnTo>
                  <a:lnTo>
                    <a:pt x="5131104" y="14516"/>
                  </a:lnTo>
                  <a:lnTo>
                    <a:pt x="5125986" y="0"/>
                  </a:lnTo>
                  <a:close/>
                </a:path>
              </a:pathLst>
            </a:custGeom>
            <a:solidFill>
              <a:srgbClr val="C5B4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9400" y="2264898"/>
            <a:ext cx="8134984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FFFFFF"/>
                </a:solidFill>
              </a:rPr>
              <a:t>Benefits</a:t>
            </a:r>
            <a:r>
              <a:rPr sz="5400" spc="-20" dirty="0">
                <a:solidFill>
                  <a:srgbClr val="FFFFFF"/>
                </a:solidFill>
              </a:rPr>
              <a:t> </a:t>
            </a:r>
            <a:r>
              <a:rPr sz="5400" spc="-25" dirty="0">
                <a:solidFill>
                  <a:srgbClr val="FFFFFF"/>
                </a:solidFill>
              </a:rPr>
              <a:t>of</a:t>
            </a:r>
            <a:endParaRPr sz="5400"/>
          </a:p>
          <a:p>
            <a:pPr marL="12700">
              <a:lnSpc>
                <a:spcPct val="100000"/>
              </a:lnSpc>
              <a:tabLst>
                <a:tab pos="3221990" algn="l"/>
              </a:tabLst>
            </a:pPr>
            <a:r>
              <a:rPr sz="5400" dirty="0">
                <a:solidFill>
                  <a:srgbClr val="FFFFFF"/>
                </a:solidFill>
              </a:rPr>
              <a:t>AQA</a:t>
            </a:r>
            <a:r>
              <a:rPr sz="5400" spc="-30" dirty="0">
                <a:solidFill>
                  <a:srgbClr val="FFFFFF"/>
                </a:solidFill>
              </a:rPr>
              <a:t> </a:t>
            </a:r>
            <a:r>
              <a:rPr sz="5400" spc="-20" dirty="0">
                <a:solidFill>
                  <a:srgbClr val="FFFFFF"/>
                </a:solidFill>
              </a:rPr>
              <a:t>Level</a:t>
            </a:r>
            <a:r>
              <a:rPr sz="5400" dirty="0">
                <a:solidFill>
                  <a:srgbClr val="FFFFFF"/>
                </a:solidFill>
              </a:rPr>
              <a:t>	2</a:t>
            </a:r>
            <a:r>
              <a:rPr sz="5400" spc="-25" dirty="0">
                <a:solidFill>
                  <a:srgbClr val="FFFFFF"/>
                </a:solidFill>
              </a:rPr>
              <a:t> </a:t>
            </a:r>
            <a:r>
              <a:rPr sz="5400" dirty="0">
                <a:solidFill>
                  <a:srgbClr val="FFFFFF"/>
                </a:solidFill>
              </a:rPr>
              <a:t>Further</a:t>
            </a:r>
            <a:r>
              <a:rPr sz="5400" spc="15" dirty="0">
                <a:solidFill>
                  <a:srgbClr val="FFFFFF"/>
                </a:solidFill>
              </a:rPr>
              <a:t> </a:t>
            </a:r>
            <a:r>
              <a:rPr sz="5400" spc="-10" dirty="0">
                <a:solidFill>
                  <a:srgbClr val="FFFFFF"/>
                </a:solidFill>
              </a:rPr>
              <a:t>Maths</a:t>
            </a:r>
            <a:endParaRPr sz="540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Why</a:t>
            </a:r>
            <a:r>
              <a:rPr spc="10" dirty="0"/>
              <a:t> </a:t>
            </a:r>
            <a:r>
              <a:rPr dirty="0"/>
              <a:t>did we develop</a:t>
            </a:r>
            <a:r>
              <a:rPr spc="-15" dirty="0"/>
              <a:t> </a:t>
            </a:r>
            <a:r>
              <a:rPr dirty="0"/>
              <a:t>this</a:t>
            </a:r>
            <a:r>
              <a:rPr spc="5" dirty="0"/>
              <a:t> </a:t>
            </a:r>
            <a:r>
              <a:rPr spc="-10" dirty="0"/>
              <a:t>qualification?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64098" y="6364574"/>
            <a:ext cx="3121025" cy="164789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Copyright</a:t>
            </a:r>
            <a:r>
              <a:rPr sz="1000" spc="-3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lang="en-GB" sz="1000" spc="-3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©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lang="en-GB"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2023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AQA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and</a:t>
            </a:r>
            <a:r>
              <a:rPr sz="1000" spc="-2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its licensors.</a:t>
            </a:r>
            <a:r>
              <a:rPr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All</a:t>
            </a:r>
            <a:r>
              <a:rPr sz="1000" spc="-2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rights</a:t>
            </a:r>
            <a:r>
              <a:rPr sz="1000" spc="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reserved.</a:t>
            </a:r>
            <a:endParaRPr sz="1000" dirty="0">
              <a:latin typeface="Source Sans Pro"/>
              <a:cs typeface="Source Sans Pr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8162" y="1947875"/>
            <a:ext cx="9103360" cy="2090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71376"/>
                </a:solidFill>
                <a:latin typeface="Source Sans Pro"/>
                <a:cs typeface="Source Sans Pro"/>
              </a:rPr>
              <a:t>To motivate</a:t>
            </a:r>
            <a:r>
              <a:rPr sz="1800" b="1" spc="-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800" b="1" dirty="0">
                <a:solidFill>
                  <a:srgbClr val="371376"/>
                </a:solidFill>
                <a:latin typeface="Source Sans Pro"/>
                <a:cs typeface="Source Sans Pro"/>
              </a:rPr>
              <a:t>and</a:t>
            </a:r>
            <a:r>
              <a:rPr sz="1800" b="1" spc="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800" b="1" dirty="0">
                <a:solidFill>
                  <a:srgbClr val="371376"/>
                </a:solidFill>
                <a:latin typeface="Source Sans Pro"/>
                <a:cs typeface="Source Sans Pro"/>
              </a:rPr>
              <a:t>challenge students</a:t>
            </a:r>
            <a:r>
              <a:rPr sz="1800" b="1" spc="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800" b="1" dirty="0">
                <a:solidFill>
                  <a:srgbClr val="371376"/>
                </a:solidFill>
                <a:latin typeface="Source Sans Pro"/>
                <a:cs typeface="Source Sans Pro"/>
              </a:rPr>
              <a:t>who are</a:t>
            </a:r>
            <a:r>
              <a:rPr sz="1800" b="1" spc="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800" b="1" dirty="0">
                <a:solidFill>
                  <a:srgbClr val="371376"/>
                </a:solidFill>
                <a:latin typeface="Source Sans Pro"/>
                <a:cs typeface="Source Sans Pro"/>
              </a:rPr>
              <a:t>likely to achieve</a:t>
            </a:r>
            <a:r>
              <a:rPr sz="1800" b="1" spc="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800" b="1" dirty="0">
                <a:solidFill>
                  <a:srgbClr val="371376"/>
                </a:solidFill>
                <a:latin typeface="Source Sans Pro"/>
                <a:cs typeface="Source Sans Pro"/>
              </a:rPr>
              <a:t>grades</a:t>
            </a:r>
            <a:r>
              <a:rPr sz="1800" b="1" spc="2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800" b="1" dirty="0">
                <a:solidFill>
                  <a:srgbClr val="371376"/>
                </a:solidFill>
                <a:latin typeface="Source Sans Pro"/>
                <a:cs typeface="Source Sans Pro"/>
              </a:rPr>
              <a:t>7, 8 and 9 at GCSE</a:t>
            </a:r>
            <a:r>
              <a:rPr sz="1800" b="1" spc="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800" b="1" spc="-25" dirty="0">
                <a:solidFill>
                  <a:srgbClr val="371376"/>
                </a:solidFill>
                <a:latin typeface="Source Sans Pro"/>
                <a:cs typeface="Source Sans Pro"/>
              </a:rPr>
              <a:t>by:</a:t>
            </a:r>
            <a:endParaRPr sz="1800">
              <a:latin typeface="Source Sans Pro"/>
              <a:cs typeface="Source Sans Pro"/>
            </a:endParaRPr>
          </a:p>
          <a:p>
            <a:pPr marL="410845" indent="-271780">
              <a:lnSpc>
                <a:spcPct val="100000"/>
              </a:lnSpc>
              <a:spcBef>
                <a:spcPts val="1639"/>
              </a:spcBef>
              <a:buFont typeface="Symbol"/>
              <a:buChar char=""/>
              <a:tabLst>
                <a:tab pos="410845" algn="l"/>
              </a:tabLst>
            </a:pPr>
            <a:r>
              <a:rPr sz="1600" b="1" dirty="0">
                <a:latin typeface="Source Sans Pro SemiBold"/>
                <a:cs typeface="Source Sans Pro SemiBold"/>
              </a:rPr>
              <a:t>encouraging</a:t>
            </a:r>
            <a:r>
              <a:rPr sz="1600" b="1" spc="10" dirty="0">
                <a:latin typeface="Source Sans Pro SemiBold"/>
                <a:cs typeface="Source Sans Pro SemiBold"/>
              </a:rPr>
              <a:t> </a:t>
            </a:r>
            <a:r>
              <a:rPr sz="1600" b="1" dirty="0">
                <a:latin typeface="Source Sans Pro SemiBold"/>
                <a:cs typeface="Source Sans Pro SemiBold"/>
              </a:rPr>
              <a:t>greater</a:t>
            </a:r>
            <a:r>
              <a:rPr sz="1600" b="1" spc="10" dirty="0">
                <a:latin typeface="Source Sans Pro SemiBold"/>
                <a:cs typeface="Source Sans Pro SemiBold"/>
              </a:rPr>
              <a:t> </a:t>
            </a:r>
            <a:r>
              <a:rPr sz="1600" b="1" dirty="0">
                <a:latin typeface="Source Sans Pro SemiBold"/>
                <a:cs typeface="Source Sans Pro SemiBold"/>
              </a:rPr>
              <a:t>depth,</a:t>
            </a:r>
            <a:r>
              <a:rPr sz="1600" b="1" spc="-20" dirty="0">
                <a:latin typeface="Source Sans Pro SemiBold"/>
                <a:cs typeface="Source Sans Pro SemiBold"/>
              </a:rPr>
              <a:t> </a:t>
            </a:r>
            <a:r>
              <a:rPr sz="1600" b="1" dirty="0">
                <a:latin typeface="Source Sans Pro SemiBold"/>
                <a:cs typeface="Source Sans Pro SemiBold"/>
              </a:rPr>
              <a:t>breadth</a:t>
            </a:r>
            <a:r>
              <a:rPr sz="1600" b="1" spc="-10" dirty="0">
                <a:latin typeface="Source Sans Pro SemiBold"/>
                <a:cs typeface="Source Sans Pro SemiBold"/>
              </a:rPr>
              <a:t> </a:t>
            </a:r>
            <a:r>
              <a:rPr sz="1600" b="1" dirty="0">
                <a:latin typeface="Source Sans Pro SemiBold"/>
                <a:cs typeface="Source Sans Pro SemiBold"/>
              </a:rPr>
              <a:t>and</a:t>
            </a:r>
            <a:r>
              <a:rPr sz="1600" b="1" spc="-5" dirty="0">
                <a:latin typeface="Source Sans Pro SemiBold"/>
                <a:cs typeface="Source Sans Pro SemiBold"/>
              </a:rPr>
              <a:t> </a:t>
            </a:r>
            <a:r>
              <a:rPr sz="1600" b="1" spc="-10" dirty="0">
                <a:latin typeface="Source Sans Pro SemiBold"/>
                <a:cs typeface="Source Sans Pro SemiBold"/>
              </a:rPr>
              <a:t>rigour</a:t>
            </a:r>
            <a:endParaRPr sz="1600">
              <a:latin typeface="Source Sans Pro SemiBold"/>
              <a:cs typeface="Source Sans Pro SemiBold"/>
            </a:endParaRPr>
          </a:p>
          <a:p>
            <a:pPr marL="410845" indent="-271780">
              <a:lnSpc>
                <a:spcPct val="100000"/>
              </a:lnSpc>
              <a:spcBef>
                <a:spcPts val="1590"/>
              </a:spcBef>
              <a:buFont typeface="Symbol"/>
              <a:buChar char=""/>
              <a:tabLst>
                <a:tab pos="410845" algn="l"/>
              </a:tabLst>
            </a:pPr>
            <a:r>
              <a:rPr sz="1600" b="1" dirty="0">
                <a:latin typeface="Source Sans Pro SemiBold"/>
                <a:cs typeface="Source Sans Pro SemiBold"/>
              </a:rPr>
              <a:t>including</a:t>
            </a:r>
            <a:r>
              <a:rPr sz="1600" b="1" spc="-10" dirty="0">
                <a:latin typeface="Source Sans Pro SemiBold"/>
                <a:cs typeface="Source Sans Pro SemiBold"/>
              </a:rPr>
              <a:t> </a:t>
            </a:r>
            <a:r>
              <a:rPr sz="1600" b="1" dirty="0">
                <a:latin typeface="Source Sans Pro SemiBold"/>
                <a:cs typeface="Source Sans Pro SemiBold"/>
              </a:rPr>
              <a:t>algebra</a:t>
            </a:r>
            <a:r>
              <a:rPr sz="1600" b="1" spc="-15" dirty="0">
                <a:latin typeface="Source Sans Pro SemiBold"/>
                <a:cs typeface="Source Sans Pro SemiBold"/>
              </a:rPr>
              <a:t> </a:t>
            </a:r>
            <a:r>
              <a:rPr sz="1600" b="1" dirty="0">
                <a:latin typeface="Source Sans Pro SemiBold"/>
                <a:cs typeface="Source Sans Pro SemiBold"/>
              </a:rPr>
              <a:t>and</a:t>
            </a:r>
            <a:r>
              <a:rPr sz="1600" b="1" spc="-20" dirty="0">
                <a:latin typeface="Source Sans Pro SemiBold"/>
                <a:cs typeface="Source Sans Pro SemiBold"/>
              </a:rPr>
              <a:t> </a:t>
            </a:r>
            <a:r>
              <a:rPr sz="1600" b="1" dirty="0">
                <a:latin typeface="Source Sans Pro SemiBold"/>
                <a:cs typeface="Source Sans Pro SemiBold"/>
              </a:rPr>
              <a:t>geometry</a:t>
            </a:r>
            <a:r>
              <a:rPr sz="1600" b="1" spc="-30" dirty="0">
                <a:latin typeface="Source Sans Pro SemiBold"/>
                <a:cs typeface="Source Sans Pro SemiBold"/>
              </a:rPr>
              <a:t> </a:t>
            </a:r>
            <a:r>
              <a:rPr sz="1600" b="1" dirty="0">
                <a:latin typeface="Source Sans Pro SemiBold"/>
                <a:cs typeface="Source Sans Pro SemiBold"/>
              </a:rPr>
              <a:t>that</a:t>
            </a:r>
            <a:r>
              <a:rPr sz="1600" b="1" spc="-25" dirty="0">
                <a:latin typeface="Source Sans Pro SemiBold"/>
                <a:cs typeface="Source Sans Pro SemiBold"/>
              </a:rPr>
              <a:t> </a:t>
            </a:r>
            <a:r>
              <a:rPr sz="1600" b="1" dirty="0">
                <a:latin typeface="Source Sans Pro SemiBold"/>
                <a:cs typeface="Source Sans Pro SemiBold"/>
              </a:rPr>
              <a:t>are</a:t>
            </a:r>
            <a:r>
              <a:rPr sz="1600" b="1" spc="-25" dirty="0">
                <a:latin typeface="Source Sans Pro SemiBold"/>
                <a:cs typeface="Source Sans Pro SemiBold"/>
              </a:rPr>
              <a:t> </a:t>
            </a:r>
            <a:r>
              <a:rPr sz="1600" b="1" dirty="0">
                <a:latin typeface="Source Sans Pro SemiBold"/>
                <a:cs typeface="Source Sans Pro SemiBold"/>
              </a:rPr>
              <a:t>crucial</a:t>
            </a:r>
            <a:r>
              <a:rPr sz="1600" b="1" spc="-15" dirty="0">
                <a:latin typeface="Source Sans Pro SemiBold"/>
                <a:cs typeface="Source Sans Pro SemiBold"/>
              </a:rPr>
              <a:t> </a:t>
            </a:r>
            <a:r>
              <a:rPr sz="1600" b="1" dirty="0">
                <a:latin typeface="Source Sans Pro SemiBold"/>
                <a:cs typeface="Source Sans Pro SemiBold"/>
              </a:rPr>
              <a:t>to</a:t>
            </a:r>
            <a:r>
              <a:rPr sz="1600" b="1" spc="-30" dirty="0">
                <a:latin typeface="Source Sans Pro SemiBold"/>
                <a:cs typeface="Source Sans Pro SemiBold"/>
              </a:rPr>
              <a:t> </a:t>
            </a:r>
            <a:r>
              <a:rPr sz="1600" b="1" dirty="0">
                <a:latin typeface="Source Sans Pro SemiBold"/>
                <a:cs typeface="Source Sans Pro SemiBold"/>
              </a:rPr>
              <a:t>further</a:t>
            </a:r>
            <a:r>
              <a:rPr sz="1600" b="1" spc="-20" dirty="0">
                <a:latin typeface="Source Sans Pro SemiBold"/>
                <a:cs typeface="Source Sans Pro SemiBold"/>
              </a:rPr>
              <a:t> </a:t>
            </a:r>
            <a:r>
              <a:rPr sz="1600" b="1" spc="-10" dirty="0">
                <a:latin typeface="Source Sans Pro SemiBold"/>
                <a:cs typeface="Source Sans Pro SemiBold"/>
              </a:rPr>
              <a:t>study</a:t>
            </a:r>
            <a:endParaRPr sz="1600">
              <a:latin typeface="Source Sans Pro SemiBold"/>
              <a:cs typeface="Source Sans Pro SemiBold"/>
            </a:endParaRPr>
          </a:p>
          <a:p>
            <a:pPr marL="410845" indent="-271780">
              <a:lnSpc>
                <a:spcPct val="100000"/>
              </a:lnSpc>
              <a:spcBef>
                <a:spcPts val="1595"/>
              </a:spcBef>
              <a:buFont typeface="Symbol"/>
              <a:buChar char=""/>
              <a:tabLst>
                <a:tab pos="410845" algn="l"/>
              </a:tabLst>
            </a:pPr>
            <a:r>
              <a:rPr sz="1600" b="1" dirty="0">
                <a:latin typeface="Source Sans Pro SemiBold"/>
                <a:cs typeface="Source Sans Pro SemiBold"/>
              </a:rPr>
              <a:t>introducing</a:t>
            </a:r>
            <a:r>
              <a:rPr sz="1600" b="1" spc="-35" dirty="0">
                <a:latin typeface="Source Sans Pro SemiBold"/>
                <a:cs typeface="Source Sans Pro SemiBold"/>
              </a:rPr>
              <a:t> </a:t>
            </a:r>
            <a:r>
              <a:rPr sz="1600" b="1" dirty="0">
                <a:latin typeface="Source Sans Pro SemiBold"/>
                <a:cs typeface="Source Sans Pro SemiBold"/>
              </a:rPr>
              <a:t>calculus</a:t>
            </a:r>
            <a:r>
              <a:rPr sz="1600" b="1" spc="-25" dirty="0">
                <a:latin typeface="Source Sans Pro SemiBold"/>
                <a:cs typeface="Source Sans Pro SemiBold"/>
              </a:rPr>
              <a:t> </a:t>
            </a:r>
            <a:r>
              <a:rPr sz="1600" b="1" dirty="0">
                <a:latin typeface="Source Sans Pro SemiBold"/>
                <a:cs typeface="Source Sans Pro SemiBold"/>
              </a:rPr>
              <a:t>and</a:t>
            </a:r>
            <a:r>
              <a:rPr sz="1600" b="1" spc="-35" dirty="0">
                <a:latin typeface="Source Sans Pro SemiBold"/>
                <a:cs typeface="Source Sans Pro SemiBold"/>
              </a:rPr>
              <a:t> </a:t>
            </a:r>
            <a:r>
              <a:rPr sz="1600" b="1" spc="-10" dirty="0">
                <a:latin typeface="Source Sans Pro SemiBold"/>
                <a:cs typeface="Source Sans Pro SemiBold"/>
              </a:rPr>
              <a:t>matrices</a:t>
            </a:r>
            <a:endParaRPr sz="1600">
              <a:latin typeface="Source Sans Pro SemiBold"/>
              <a:cs typeface="Source Sans Pro SemiBold"/>
            </a:endParaRPr>
          </a:p>
          <a:p>
            <a:pPr marL="410845" indent="-271780">
              <a:lnSpc>
                <a:spcPct val="100000"/>
              </a:lnSpc>
              <a:spcBef>
                <a:spcPts val="1590"/>
              </a:spcBef>
              <a:buFont typeface="Symbol"/>
              <a:buChar char=""/>
              <a:tabLst>
                <a:tab pos="410845" algn="l"/>
              </a:tabLst>
            </a:pPr>
            <a:r>
              <a:rPr sz="1600" b="1" dirty="0">
                <a:latin typeface="Source Sans Pro SemiBold"/>
                <a:cs typeface="Source Sans Pro SemiBold"/>
              </a:rPr>
              <a:t>encouraging</a:t>
            </a:r>
            <a:r>
              <a:rPr sz="1600" b="1" spc="10" dirty="0">
                <a:latin typeface="Source Sans Pro SemiBold"/>
                <a:cs typeface="Source Sans Pro SemiBold"/>
              </a:rPr>
              <a:t> </a:t>
            </a:r>
            <a:r>
              <a:rPr sz="1600" b="1" dirty="0">
                <a:latin typeface="Source Sans Pro SemiBold"/>
                <a:cs typeface="Source Sans Pro SemiBold"/>
              </a:rPr>
              <a:t>a</a:t>
            </a:r>
            <a:r>
              <a:rPr sz="1600" b="1" spc="-5" dirty="0">
                <a:latin typeface="Source Sans Pro SemiBold"/>
                <a:cs typeface="Source Sans Pro SemiBold"/>
              </a:rPr>
              <a:t> </a:t>
            </a:r>
            <a:r>
              <a:rPr sz="1600" b="1" dirty="0">
                <a:latin typeface="Source Sans Pro SemiBold"/>
                <a:cs typeface="Source Sans Pro SemiBold"/>
              </a:rPr>
              <a:t>problem solving </a:t>
            </a:r>
            <a:r>
              <a:rPr sz="1600" b="1" spc="-10" dirty="0">
                <a:latin typeface="Source Sans Pro SemiBold"/>
                <a:cs typeface="Source Sans Pro SemiBold"/>
              </a:rPr>
              <a:t>approach</a:t>
            </a:r>
            <a:endParaRPr sz="1600">
              <a:latin typeface="Source Sans Pro SemiBold"/>
              <a:cs typeface="Source Sans Pro SemiBold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8162" y="1498701"/>
            <a:ext cx="10719435" cy="32900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marR="382905" indent="-28575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8450" algn="l"/>
              </a:tabLst>
            </a:pPr>
            <a:r>
              <a:rPr sz="1700" dirty="0">
                <a:latin typeface="Source Sans Pro"/>
                <a:cs typeface="Source Sans Pro"/>
              </a:rPr>
              <a:t>Improves</a:t>
            </a:r>
            <a:r>
              <a:rPr sz="1700" spc="-3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progress</a:t>
            </a:r>
            <a:r>
              <a:rPr sz="1700" spc="-4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in</a:t>
            </a:r>
            <a:r>
              <a:rPr sz="1700" spc="-6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GCSE</a:t>
            </a:r>
            <a:r>
              <a:rPr sz="1700" spc="-3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maths</a:t>
            </a:r>
            <a:r>
              <a:rPr sz="1700" spc="-4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–</a:t>
            </a:r>
            <a:r>
              <a:rPr sz="1700" spc="-4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Level</a:t>
            </a:r>
            <a:r>
              <a:rPr sz="1700" spc="-4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2</a:t>
            </a:r>
            <a:r>
              <a:rPr sz="1700" spc="-4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Further</a:t>
            </a:r>
            <a:r>
              <a:rPr sz="1700" spc="-6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Maths</a:t>
            </a:r>
            <a:r>
              <a:rPr sz="1700" spc="-4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extends</a:t>
            </a:r>
            <a:r>
              <a:rPr sz="1700" spc="-5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GCSE</a:t>
            </a:r>
            <a:r>
              <a:rPr sz="1700" spc="-3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knowledge,</a:t>
            </a:r>
            <a:r>
              <a:rPr sz="1700" spc="-4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especially</a:t>
            </a:r>
            <a:r>
              <a:rPr sz="1700" spc="-4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with</a:t>
            </a:r>
            <a:r>
              <a:rPr sz="1700" spc="-5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algebra</a:t>
            </a:r>
            <a:r>
              <a:rPr sz="1700" spc="-30" dirty="0">
                <a:latin typeface="Source Sans Pro"/>
                <a:cs typeface="Source Sans Pro"/>
              </a:rPr>
              <a:t> </a:t>
            </a:r>
            <a:r>
              <a:rPr sz="1700" spc="-25" dirty="0">
                <a:latin typeface="Source Sans Pro"/>
                <a:cs typeface="Source Sans Pro"/>
              </a:rPr>
              <a:t>and </a:t>
            </a:r>
            <a:r>
              <a:rPr sz="1700" spc="-10" dirty="0">
                <a:latin typeface="Source Sans Pro"/>
                <a:cs typeface="Source Sans Pro"/>
              </a:rPr>
              <a:t>geometry.</a:t>
            </a:r>
            <a:endParaRPr sz="1700" dirty="0">
              <a:latin typeface="Source Sans Pro"/>
              <a:cs typeface="Source Sans Pro"/>
            </a:endParaRPr>
          </a:p>
          <a:p>
            <a:pPr marL="297815" indent="-28511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97815" algn="l"/>
              </a:tabLst>
            </a:pPr>
            <a:r>
              <a:rPr sz="1700" spc="-10" dirty="0">
                <a:latin typeface="Source Sans Pro"/>
                <a:cs typeface="Source Sans Pro"/>
              </a:rPr>
              <a:t>Additional</a:t>
            </a:r>
            <a:r>
              <a:rPr sz="1700" spc="-1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level</a:t>
            </a:r>
            <a:r>
              <a:rPr sz="1700" spc="1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2 </a:t>
            </a:r>
            <a:r>
              <a:rPr sz="1700" spc="-10" dirty="0">
                <a:latin typeface="Source Sans Pro"/>
                <a:cs typeface="Source Sans Pro"/>
              </a:rPr>
              <a:t>qualification </a:t>
            </a:r>
            <a:r>
              <a:rPr sz="1700" dirty="0">
                <a:latin typeface="Source Sans Pro"/>
                <a:cs typeface="Source Sans Pro"/>
              </a:rPr>
              <a:t>for </a:t>
            </a:r>
            <a:r>
              <a:rPr sz="1700" spc="-10" dirty="0">
                <a:latin typeface="Source Sans Pro"/>
                <a:cs typeface="Source Sans Pro"/>
              </a:rPr>
              <a:t>students.</a:t>
            </a:r>
            <a:endParaRPr sz="1700" dirty="0">
              <a:latin typeface="Source Sans Pro"/>
              <a:cs typeface="Source Sans Pro"/>
            </a:endParaRPr>
          </a:p>
          <a:p>
            <a:pPr marL="297815" indent="-28511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97815" algn="l"/>
              </a:tabLst>
            </a:pPr>
            <a:r>
              <a:rPr sz="1700">
                <a:latin typeface="Source Sans Pro"/>
                <a:cs typeface="Source Sans Pro"/>
              </a:rPr>
              <a:t>Improved</a:t>
            </a:r>
            <a:r>
              <a:rPr sz="1700" spc="-35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challenge</a:t>
            </a:r>
            <a:r>
              <a:rPr sz="1700" spc="-3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and</a:t>
            </a:r>
            <a:r>
              <a:rPr sz="1700" spc="-40" dirty="0">
                <a:latin typeface="Source Sans Pro"/>
                <a:cs typeface="Source Sans Pro"/>
              </a:rPr>
              <a:t> </a:t>
            </a:r>
            <a:r>
              <a:rPr sz="1700" spc="-10" dirty="0">
                <a:latin typeface="Source Sans Pro"/>
                <a:cs typeface="Source Sans Pro"/>
              </a:rPr>
              <a:t>engagement</a:t>
            </a:r>
            <a:r>
              <a:rPr sz="1700" spc="-3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for</a:t>
            </a:r>
            <a:r>
              <a:rPr sz="1700" spc="-35" dirty="0">
                <a:latin typeface="Source Sans Pro"/>
                <a:cs typeface="Source Sans Pro"/>
              </a:rPr>
              <a:t> </a:t>
            </a:r>
            <a:r>
              <a:rPr sz="1700" spc="-10" dirty="0">
                <a:latin typeface="Source Sans Pro"/>
                <a:cs typeface="Source Sans Pro"/>
              </a:rPr>
              <a:t>students.</a:t>
            </a:r>
            <a:endParaRPr sz="1700" dirty="0">
              <a:latin typeface="Source Sans Pro"/>
              <a:cs typeface="Source Sans Pro"/>
            </a:endParaRPr>
          </a:p>
          <a:p>
            <a:pPr marL="297815" indent="-28511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97815" algn="l"/>
              </a:tabLst>
            </a:pPr>
            <a:r>
              <a:rPr sz="1700" spc="-10" dirty="0">
                <a:latin typeface="Source Sans Pro"/>
                <a:cs typeface="Source Sans Pro"/>
              </a:rPr>
              <a:t>Excellent</a:t>
            </a:r>
            <a:r>
              <a:rPr sz="1700" spc="-15" dirty="0">
                <a:latin typeface="Source Sans Pro"/>
                <a:cs typeface="Source Sans Pro"/>
              </a:rPr>
              <a:t> </a:t>
            </a:r>
            <a:r>
              <a:rPr sz="1700" spc="-10" dirty="0">
                <a:latin typeface="Source Sans Pro"/>
                <a:cs typeface="Source Sans Pro"/>
              </a:rPr>
              <a:t>preparation</a:t>
            </a:r>
            <a:r>
              <a:rPr sz="1700" spc="-4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for</a:t>
            </a:r>
            <a:r>
              <a:rPr sz="1700" spc="-20" dirty="0">
                <a:latin typeface="Source Sans Pro"/>
                <a:cs typeface="Source Sans Pro"/>
              </a:rPr>
              <a:t> </a:t>
            </a:r>
            <a:r>
              <a:rPr sz="1700" spc="-10" dirty="0">
                <a:latin typeface="Source Sans Pro"/>
                <a:cs typeface="Source Sans Pro"/>
              </a:rPr>
              <a:t>A-</a:t>
            </a:r>
            <a:r>
              <a:rPr sz="1700" dirty="0">
                <a:latin typeface="Source Sans Pro"/>
                <a:cs typeface="Source Sans Pro"/>
              </a:rPr>
              <a:t>level</a:t>
            </a:r>
            <a:r>
              <a:rPr sz="1700" spc="-40" dirty="0">
                <a:latin typeface="Source Sans Pro"/>
                <a:cs typeface="Source Sans Pro"/>
              </a:rPr>
              <a:t> </a:t>
            </a:r>
            <a:r>
              <a:rPr sz="1700" spc="-10" dirty="0">
                <a:latin typeface="Source Sans Pro"/>
                <a:cs typeface="Source Sans Pro"/>
              </a:rPr>
              <a:t>study.</a:t>
            </a:r>
            <a:endParaRPr sz="1700" dirty="0">
              <a:latin typeface="Source Sans Pro"/>
              <a:cs typeface="Source Sans Pro"/>
            </a:endParaRPr>
          </a:p>
          <a:p>
            <a:pPr marL="298450" marR="5080" indent="-28575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98450" algn="l"/>
              </a:tabLst>
            </a:pPr>
            <a:r>
              <a:rPr sz="1700" dirty="0">
                <a:latin typeface="Source Sans Pro"/>
                <a:cs typeface="Source Sans Pro"/>
              </a:rPr>
              <a:t>Flexibility</a:t>
            </a:r>
            <a:r>
              <a:rPr sz="1700" spc="-5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with</a:t>
            </a:r>
            <a:r>
              <a:rPr sz="1700" spc="-4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little</a:t>
            </a:r>
            <a:r>
              <a:rPr sz="1700" spc="-4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timetable</a:t>
            </a:r>
            <a:r>
              <a:rPr sz="1700" spc="-5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impact</a:t>
            </a:r>
            <a:r>
              <a:rPr sz="1700" spc="-3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–</a:t>
            </a:r>
            <a:r>
              <a:rPr sz="1700" spc="-4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can</a:t>
            </a:r>
            <a:r>
              <a:rPr sz="1700" spc="-4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be</a:t>
            </a:r>
            <a:r>
              <a:rPr sz="1700" spc="-5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taught</a:t>
            </a:r>
            <a:r>
              <a:rPr sz="1700" spc="-3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within</a:t>
            </a:r>
            <a:r>
              <a:rPr sz="1700" spc="-5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normal</a:t>
            </a:r>
            <a:r>
              <a:rPr sz="1700" spc="-3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lessons,</a:t>
            </a:r>
            <a:r>
              <a:rPr sz="1700" spc="-3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requiring</a:t>
            </a:r>
            <a:r>
              <a:rPr sz="1700" spc="-5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no</a:t>
            </a:r>
            <a:r>
              <a:rPr sz="1700" spc="-45" dirty="0">
                <a:latin typeface="Source Sans Pro"/>
                <a:cs typeface="Source Sans Pro"/>
              </a:rPr>
              <a:t> </a:t>
            </a:r>
            <a:r>
              <a:rPr sz="1700" spc="-10" dirty="0">
                <a:latin typeface="Source Sans Pro"/>
                <a:cs typeface="Source Sans Pro"/>
              </a:rPr>
              <a:t>additional</a:t>
            </a:r>
            <a:r>
              <a:rPr sz="1700" spc="-5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staff</a:t>
            </a:r>
            <a:r>
              <a:rPr sz="1700" spc="-3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or</a:t>
            </a:r>
            <a:r>
              <a:rPr sz="1700" spc="-4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time,</a:t>
            </a:r>
            <a:r>
              <a:rPr sz="1700" spc="-45" dirty="0">
                <a:latin typeface="Source Sans Pro"/>
                <a:cs typeface="Source Sans Pro"/>
              </a:rPr>
              <a:t> </a:t>
            </a:r>
            <a:r>
              <a:rPr sz="1700" spc="-25" dirty="0">
                <a:latin typeface="Source Sans Pro"/>
                <a:cs typeface="Source Sans Pro"/>
              </a:rPr>
              <a:t>or </a:t>
            </a:r>
            <a:r>
              <a:rPr sz="1700" dirty="0">
                <a:latin typeface="Source Sans Pro"/>
                <a:cs typeface="Source Sans Pro"/>
              </a:rPr>
              <a:t>separately</a:t>
            </a:r>
            <a:r>
              <a:rPr sz="1700" spc="-3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in</a:t>
            </a:r>
            <a:r>
              <a:rPr sz="1700" spc="-3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a</a:t>
            </a:r>
            <a:r>
              <a:rPr sz="1700" spc="-20" dirty="0">
                <a:latin typeface="Source Sans Pro"/>
                <a:cs typeface="Source Sans Pro"/>
              </a:rPr>
              <a:t> </a:t>
            </a:r>
            <a:r>
              <a:rPr sz="1700" spc="-10" dirty="0">
                <a:latin typeface="Source Sans Pro"/>
                <a:cs typeface="Source Sans Pro"/>
              </a:rPr>
              <a:t>timetabled</a:t>
            </a:r>
            <a:r>
              <a:rPr sz="1700" spc="-4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slot</a:t>
            </a:r>
            <a:r>
              <a:rPr sz="1700" spc="-2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or</a:t>
            </a:r>
            <a:r>
              <a:rPr sz="1700" spc="-1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after</a:t>
            </a:r>
            <a:r>
              <a:rPr sz="1700" spc="-30" dirty="0">
                <a:latin typeface="Source Sans Pro"/>
                <a:cs typeface="Source Sans Pro"/>
              </a:rPr>
              <a:t> </a:t>
            </a:r>
            <a:r>
              <a:rPr sz="1700" spc="-10" dirty="0">
                <a:latin typeface="Source Sans Pro"/>
                <a:cs typeface="Source Sans Pro"/>
              </a:rPr>
              <a:t>school.</a:t>
            </a:r>
            <a:endParaRPr sz="1700" dirty="0">
              <a:latin typeface="Source Sans Pro"/>
              <a:cs typeface="Source Sans Pro"/>
            </a:endParaRPr>
          </a:p>
          <a:p>
            <a:pPr marL="297815" indent="-28511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97815" algn="l"/>
              </a:tabLst>
            </a:pPr>
            <a:r>
              <a:rPr sz="1700" dirty="0">
                <a:latin typeface="Source Sans Pro"/>
                <a:cs typeface="Source Sans Pro"/>
              </a:rPr>
              <a:t>Great</a:t>
            </a:r>
            <a:r>
              <a:rPr sz="1700" spc="-3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staff</a:t>
            </a:r>
            <a:r>
              <a:rPr sz="1700" spc="-2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CPD</a:t>
            </a:r>
            <a:r>
              <a:rPr sz="1700" spc="-1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–</a:t>
            </a:r>
            <a:r>
              <a:rPr sz="1700" spc="-4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a</a:t>
            </a:r>
            <a:r>
              <a:rPr sz="1700" spc="-2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chance</a:t>
            </a:r>
            <a:r>
              <a:rPr sz="1700" spc="-3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to</a:t>
            </a:r>
            <a:r>
              <a:rPr sz="1700" spc="-3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upskill</a:t>
            </a:r>
            <a:r>
              <a:rPr sz="1700" spc="-3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staff</a:t>
            </a:r>
            <a:r>
              <a:rPr sz="1700" spc="-3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on</a:t>
            </a:r>
            <a:r>
              <a:rPr sz="1700" spc="-3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a</a:t>
            </a:r>
            <a:r>
              <a:rPr sz="1700" spc="-2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new</a:t>
            </a:r>
            <a:r>
              <a:rPr sz="1700" spc="-30" dirty="0">
                <a:latin typeface="Source Sans Pro"/>
                <a:cs typeface="Source Sans Pro"/>
              </a:rPr>
              <a:t> </a:t>
            </a:r>
            <a:r>
              <a:rPr sz="1700" spc="-10" dirty="0">
                <a:latin typeface="Source Sans Pro"/>
                <a:cs typeface="Source Sans Pro"/>
              </a:rPr>
              <a:t>qualification</a:t>
            </a:r>
            <a:r>
              <a:rPr sz="1700" spc="-3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and</a:t>
            </a:r>
            <a:r>
              <a:rPr sz="1700" spc="-4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potential</a:t>
            </a:r>
            <a:r>
              <a:rPr sz="1700" spc="-40" dirty="0">
                <a:latin typeface="Source Sans Pro"/>
                <a:cs typeface="Source Sans Pro"/>
              </a:rPr>
              <a:t> </a:t>
            </a:r>
            <a:r>
              <a:rPr sz="1700" spc="-10" dirty="0">
                <a:latin typeface="Source Sans Pro"/>
                <a:cs typeface="Source Sans Pro"/>
              </a:rPr>
              <a:t>A-</a:t>
            </a:r>
            <a:r>
              <a:rPr sz="1700" dirty="0">
                <a:latin typeface="Source Sans Pro"/>
                <a:cs typeface="Source Sans Pro"/>
              </a:rPr>
              <a:t>level</a:t>
            </a:r>
            <a:r>
              <a:rPr sz="1700" spc="-15" dirty="0">
                <a:latin typeface="Source Sans Pro"/>
                <a:cs typeface="Source Sans Pro"/>
              </a:rPr>
              <a:t> </a:t>
            </a:r>
            <a:r>
              <a:rPr sz="1700" spc="-10" dirty="0">
                <a:latin typeface="Source Sans Pro"/>
                <a:cs typeface="Source Sans Pro"/>
              </a:rPr>
              <a:t>teaching.</a:t>
            </a:r>
            <a:endParaRPr sz="1700" dirty="0">
              <a:latin typeface="Source Sans Pro"/>
              <a:cs typeface="Source Sans Pro"/>
            </a:endParaRPr>
          </a:p>
          <a:p>
            <a:pPr marL="297815" indent="-28511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97815" algn="l"/>
              </a:tabLst>
            </a:pPr>
            <a:r>
              <a:rPr sz="1700" spc="-10" dirty="0">
                <a:latin typeface="Source Sans Pro"/>
                <a:cs typeface="Source Sans Pro"/>
              </a:rPr>
              <a:t>Complements</a:t>
            </a:r>
            <a:r>
              <a:rPr sz="1700" spc="-3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the</a:t>
            </a:r>
            <a:r>
              <a:rPr sz="1700" spc="-3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maths</a:t>
            </a:r>
            <a:r>
              <a:rPr sz="1700" spc="-2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GCSE</a:t>
            </a:r>
            <a:r>
              <a:rPr sz="1700" spc="-20" dirty="0">
                <a:latin typeface="Source Sans Pro"/>
                <a:cs typeface="Source Sans Pro"/>
              </a:rPr>
              <a:t> </a:t>
            </a:r>
            <a:r>
              <a:rPr sz="1700" spc="-10" dirty="0">
                <a:latin typeface="Source Sans Pro"/>
                <a:cs typeface="Source Sans Pro"/>
              </a:rPr>
              <a:t>qualification</a:t>
            </a:r>
            <a:r>
              <a:rPr sz="1700" spc="-3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no</a:t>
            </a:r>
            <a:r>
              <a:rPr sz="1700" spc="-3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matter</a:t>
            </a:r>
            <a:r>
              <a:rPr sz="1700" spc="-25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which</a:t>
            </a:r>
            <a:r>
              <a:rPr sz="1700" spc="-3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exam</a:t>
            </a:r>
            <a:r>
              <a:rPr sz="1700" spc="-2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board</a:t>
            </a:r>
            <a:r>
              <a:rPr sz="1700" spc="-30" dirty="0">
                <a:latin typeface="Source Sans Pro"/>
                <a:cs typeface="Source Sans Pro"/>
              </a:rPr>
              <a:t> </a:t>
            </a:r>
            <a:r>
              <a:rPr sz="1700" dirty="0">
                <a:latin typeface="Source Sans Pro"/>
                <a:cs typeface="Source Sans Pro"/>
              </a:rPr>
              <a:t>you’re</a:t>
            </a:r>
            <a:r>
              <a:rPr sz="1700" spc="-20" dirty="0">
                <a:latin typeface="Source Sans Pro"/>
                <a:cs typeface="Source Sans Pro"/>
              </a:rPr>
              <a:t> </a:t>
            </a:r>
            <a:r>
              <a:rPr sz="1700" spc="-10" dirty="0">
                <a:latin typeface="Source Sans Pro"/>
                <a:cs typeface="Source Sans Pro"/>
              </a:rPr>
              <a:t>with.</a:t>
            </a:r>
            <a:endParaRPr sz="1700" dirty="0">
              <a:latin typeface="Source Sans Pro"/>
              <a:cs typeface="Source Sans Pr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4098" y="6364574"/>
            <a:ext cx="3121025" cy="164789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Copyright</a:t>
            </a:r>
            <a:r>
              <a:rPr sz="1000" spc="-3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lang="en-GB" sz="1000" spc="-3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©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lang="en-GB"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2023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AQA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and</a:t>
            </a:r>
            <a:r>
              <a:rPr sz="1000" spc="-2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its licensors.</a:t>
            </a:r>
            <a:r>
              <a:rPr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All</a:t>
            </a:r>
            <a:r>
              <a:rPr sz="1000" spc="-2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rights</a:t>
            </a:r>
            <a:r>
              <a:rPr sz="1000" spc="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reserved.</a:t>
            </a:r>
            <a:endParaRPr sz="1000" dirty="0">
              <a:latin typeface="Source Sans Pro"/>
              <a:cs typeface="Source Sans Pr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8698" y="430683"/>
            <a:ext cx="173926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Benefits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00324" y="0"/>
            <a:ext cx="11092180" cy="6858000"/>
            <a:chOff x="1100324" y="0"/>
            <a:chExt cx="11092180" cy="6858000"/>
          </a:xfrm>
        </p:grpSpPr>
        <p:sp>
          <p:nvSpPr>
            <p:cNvPr id="3" name="object 3"/>
            <p:cNvSpPr/>
            <p:nvPr/>
          </p:nvSpPr>
          <p:spPr>
            <a:xfrm>
              <a:off x="1100324" y="3726179"/>
              <a:ext cx="11092180" cy="3131820"/>
            </a:xfrm>
            <a:custGeom>
              <a:avLst/>
              <a:gdLst/>
              <a:ahLst/>
              <a:cxnLst/>
              <a:rect l="l" t="t" r="r" b="b"/>
              <a:pathLst>
                <a:path w="11092180" h="3131820">
                  <a:moveTo>
                    <a:pt x="8058823" y="0"/>
                  </a:moveTo>
                  <a:lnTo>
                    <a:pt x="0" y="3127438"/>
                  </a:lnTo>
                  <a:lnTo>
                    <a:pt x="84442" y="3131820"/>
                  </a:lnTo>
                  <a:lnTo>
                    <a:pt x="11091672" y="3131820"/>
                  </a:lnTo>
                  <a:lnTo>
                    <a:pt x="11091672" y="2703360"/>
                  </a:lnTo>
                  <a:lnTo>
                    <a:pt x="10379837" y="2069706"/>
                  </a:lnTo>
                  <a:lnTo>
                    <a:pt x="8894197" y="732761"/>
                  </a:lnTo>
                  <a:lnTo>
                    <a:pt x="8552021" y="429540"/>
                  </a:lnTo>
                  <a:lnTo>
                    <a:pt x="8286273" y="196818"/>
                  </a:lnTo>
                  <a:lnTo>
                    <a:pt x="8058823" y="0"/>
                  </a:lnTo>
                  <a:close/>
                </a:path>
              </a:pathLst>
            </a:custGeom>
            <a:solidFill>
              <a:srgbClr val="00B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8858" y="0"/>
              <a:ext cx="7613650" cy="6527800"/>
            </a:xfrm>
            <a:custGeom>
              <a:avLst/>
              <a:gdLst/>
              <a:ahLst/>
              <a:cxnLst/>
              <a:rect l="l" t="t" r="r" b="b"/>
              <a:pathLst>
                <a:path w="7613650" h="6527800">
                  <a:moveTo>
                    <a:pt x="5125986" y="0"/>
                  </a:moveTo>
                  <a:lnTo>
                    <a:pt x="0" y="0"/>
                  </a:lnTo>
                  <a:lnTo>
                    <a:pt x="7613142" y="6527292"/>
                  </a:lnTo>
                  <a:lnTo>
                    <a:pt x="7613142" y="2170988"/>
                  </a:lnTo>
                  <a:lnTo>
                    <a:pt x="5131104" y="14516"/>
                  </a:lnTo>
                  <a:lnTo>
                    <a:pt x="5125986" y="0"/>
                  </a:lnTo>
                  <a:close/>
                </a:path>
              </a:pathLst>
            </a:custGeom>
            <a:solidFill>
              <a:srgbClr val="18D2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09081" y="2721065"/>
            <a:ext cx="5195570" cy="1092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0" spc="-10" dirty="0">
                <a:solidFill>
                  <a:srgbClr val="FFFFFF"/>
                </a:solidFill>
              </a:rPr>
              <a:t>Testimonials</a:t>
            </a:r>
            <a:endParaRPr sz="700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3583" y="1419225"/>
            <a:ext cx="2607310" cy="3046730"/>
          </a:xfrm>
          <a:prstGeom prst="rect">
            <a:avLst/>
          </a:prstGeom>
          <a:ln w="16001">
            <a:solidFill>
              <a:srgbClr val="371376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90805" marR="89535">
              <a:lnSpc>
                <a:spcPct val="100000"/>
              </a:lnSpc>
              <a:spcBef>
                <a:spcPts val="434"/>
              </a:spcBef>
            </a:pPr>
            <a:r>
              <a:rPr sz="1200" dirty="0">
                <a:latin typeface="Arial"/>
                <a:cs typeface="Arial"/>
              </a:rPr>
              <a:t>The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benefits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AQA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L2</a:t>
            </a:r>
            <a:r>
              <a:rPr sz="1200" spc="-10" dirty="0">
                <a:latin typeface="Arial"/>
                <a:cs typeface="Arial"/>
              </a:rPr>
              <a:t> Further </a:t>
            </a:r>
            <a:r>
              <a:rPr sz="1200" dirty="0">
                <a:latin typeface="Arial"/>
                <a:cs typeface="Arial"/>
              </a:rPr>
              <a:t>Maths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Certificate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cannot</a:t>
            </a:r>
            <a:r>
              <a:rPr sz="1200" spc="-25" dirty="0">
                <a:latin typeface="Arial"/>
                <a:cs typeface="Arial"/>
              </a:rPr>
              <a:t> be </a:t>
            </a:r>
            <a:r>
              <a:rPr sz="1200" dirty="0">
                <a:latin typeface="Arial"/>
                <a:cs typeface="Arial"/>
              </a:rPr>
              <a:t>underestimated.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Every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pupil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 speak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that goes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A-</a:t>
            </a:r>
            <a:r>
              <a:rPr sz="1200" dirty="0">
                <a:latin typeface="Arial"/>
                <a:cs typeface="Arial"/>
              </a:rPr>
              <a:t>level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Maths </a:t>
            </a:r>
            <a:r>
              <a:rPr sz="1200" dirty="0">
                <a:latin typeface="Arial"/>
                <a:cs typeface="Arial"/>
              </a:rPr>
              <a:t>tells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how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helpful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studying</a:t>
            </a:r>
            <a:r>
              <a:rPr sz="1200" spc="-25" dirty="0">
                <a:latin typeface="Arial"/>
                <a:cs typeface="Arial"/>
              </a:rPr>
              <a:t> the </a:t>
            </a:r>
            <a:r>
              <a:rPr sz="1200" dirty="0">
                <a:latin typeface="Arial"/>
                <a:cs typeface="Arial"/>
              </a:rPr>
              <a:t>Further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Maths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Certificate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was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in </a:t>
            </a:r>
            <a:r>
              <a:rPr sz="1200" dirty="0">
                <a:latin typeface="Arial"/>
                <a:cs typeface="Arial"/>
              </a:rPr>
              <a:t>supporting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their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early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studies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A- </a:t>
            </a:r>
            <a:r>
              <a:rPr sz="1200" dirty="0">
                <a:latin typeface="Arial"/>
                <a:cs typeface="Arial"/>
              </a:rPr>
              <a:t>level.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Every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teacher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 talk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my </a:t>
            </a:r>
            <a:r>
              <a:rPr sz="1200" dirty="0">
                <a:latin typeface="Arial"/>
                <a:cs typeface="Arial"/>
              </a:rPr>
              <a:t>team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tells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how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10" dirty="0">
                <a:latin typeface="Arial"/>
                <a:cs typeface="Arial"/>
              </a:rPr>
              <a:t> Further </a:t>
            </a:r>
            <a:r>
              <a:rPr sz="1200" dirty="0">
                <a:latin typeface="Arial"/>
                <a:cs typeface="Arial"/>
              </a:rPr>
              <a:t>Maths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pupils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seem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more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confident </a:t>
            </a:r>
            <a:r>
              <a:rPr sz="1200" dirty="0">
                <a:latin typeface="Arial"/>
                <a:cs typeface="Arial"/>
              </a:rPr>
              <a:t>with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GCSE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Maths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content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and </a:t>
            </a:r>
            <a:r>
              <a:rPr sz="1200" dirty="0">
                <a:latin typeface="Arial"/>
                <a:cs typeface="Arial"/>
              </a:rPr>
              <a:t>how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supporting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those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pupils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to </a:t>
            </a:r>
            <a:r>
              <a:rPr sz="1200" dirty="0">
                <a:latin typeface="Arial"/>
                <a:cs typeface="Arial"/>
              </a:rPr>
              <a:t>reach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their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full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potential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GCSE.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Arial"/>
              <a:cs typeface="Arial"/>
            </a:endParaRPr>
          </a:p>
          <a:p>
            <a:pPr marL="90805" marR="28575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Peter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Mattock,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Assistant </a:t>
            </a:r>
            <a:r>
              <a:rPr sz="1200" b="1" dirty="0">
                <a:latin typeface="Arial"/>
                <a:cs typeface="Arial"/>
              </a:rPr>
              <a:t>Principal,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Brockington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College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64098" y="6364574"/>
            <a:ext cx="3121025" cy="18542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Copyright</a:t>
            </a:r>
            <a:r>
              <a:rPr sz="1000" spc="-3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2023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©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AQA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and</a:t>
            </a:r>
            <a:r>
              <a:rPr sz="1000" spc="-2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its licensors.</a:t>
            </a:r>
            <a:r>
              <a:rPr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All</a:t>
            </a:r>
            <a:r>
              <a:rPr sz="1000" spc="-2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rights</a:t>
            </a:r>
            <a:r>
              <a:rPr sz="1000" spc="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reserved.</a:t>
            </a:r>
            <a:endParaRPr sz="1000">
              <a:latin typeface="Source Sans Pro"/>
              <a:cs typeface="Source Sans Pr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8698" y="430683"/>
            <a:ext cx="811275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Recommended</a:t>
            </a:r>
            <a:r>
              <a:rPr spc="-20" dirty="0"/>
              <a:t> </a:t>
            </a:r>
            <a:r>
              <a:rPr dirty="0"/>
              <a:t>by teachers</a:t>
            </a:r>
            <a:r>
              <a:rPr spc="-15" dirty="0"/>
              <a:t> </a:t>
            </a:r>
            <a:r>
              <a:rPr dirty="0"/>
              <a:t>and</a:t>
            </a:r>
            <a:r>
              <a:rPr spc="-10" dirty="0"/>
              <a:t> experts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87059" y="1417700"/>
            <a:ext cx="2607310" cy="4154804"/>
          </a:xfrm>
          <a:prstGeom prst="rect">
            <a:avLst/>
          </a:prstGeom>
          <a:ln w="16001">
            <a:solidFill>
              <a:srgbClr val="371376"/>
            </a:solidFill>
          </a:ln>
        </p:spPr>
        <p:txBody>
          <a:bodyPr vert="horz" wrap="square" lIns="0" tIns="60325" rIns="0" bIns="0" rtlCol="0">
            <a:spAutoFit/>
          </a:bodyPr>
          <a:lstStyle/>
          <a:p>
            <a:pPr marL="90805" marR="139700">
              <a:lnSpc>
                <a:spcPct val="100000"/>
              </a:lnSpc>
              <a:spcBef>
                <a:spcPts val="475"/>
              </a:spcBef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love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way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that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AQA’s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Level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2 </a:t>
            </a:r>
            <a:r>
              <a:rPr sz="1200" dirty="0">
                <a:latin typeface="Arial"/>
                <a:cs typeface="Arial"/>
              </a:rPr>
              <a:t>Certificate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Further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Maths</a:t>
            </a:r>
            <a:r>
              <a:rPr sz="1200" spc="-20" dirty="0">
                <a:latin typeface="Arial"/>
                <a:cs typeface="Arial"/>
              </a:rPr>
              <a:t> goes </a:t>
            </a:r>
            <a:r>
              <a:rPr sz="1200" dirty="0">
                <a:latin typeface="Arial"/>
                <a:cs typeface="Arial"/>
              </a:rPr>
              <a:t>beyond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GCSE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curriculum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to </a:t>
            </a:r>
            <a:r>
              <a:rPr sz="1200" dirty="0">
                <a:latin typeface="Arial"/>
                <a:cs typeface="Arial"/>
              </a:rPr>
              <a:t>challenge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engage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highest </a:t>
            </a:r>
            <a:r>
              <a:rPr sz="1200" dirty="0">
                <a:latin typeface="Arial"/>
                <a:cs typeface="Arial"/>
              </a:rPr>
              <a:t>attaining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students.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deepens </a:t>
            </a:r>
            <a:r>
              <a:rPr sz="1200" dirty="0">
                <a:latin typeface="Arial"/>
                <a:cs typeface="Arial"/>
              </a:rPr>
              <a:t>students’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understanding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algebra, </a:t>
            </a:r>
            <a:r>
              <a:rPr sz="1200" dirty="0">
                <a:latin typeface="Arial"/>
                <a:cs typeface="Arial"/>
              </a:rPr>
              <a:t>geometry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number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extends </a:t>
            </a:r>
            <a:r>
              <a:rPr sz="1200" dirty="0">
                <a:latin typeface="Arial"/>
                <a:cs typeface="Arial"/>
              </a:rPr>
              <a:t>their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knowledge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new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topics </a:t>
            </a:r>
            <a:r>
              <a:rPr sz="1200" dirty="0">
                <a:latin typeface="Arial"/>
                <a:cs typeface="Arial"/>
              </a:rPr>
              <a:t>including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calculus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matrices.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Arial"/>
              <a:cs typeface="Arial"/>
            </a:endParaRPr>
          </a:p>
          <a:p>
            <a:pPr marL="90805" marR="11557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It’s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real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pleasure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teach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the </a:t>
            </a:r>
            <a:r>
              <a:rPr sz="1200" dirty="0">
                <a:latin typeface="Arial"/>
                <a:cs typeface="Arial"/>
              </a:rPr>
              <a:t>course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see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how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much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students </a:t>
            </a:r>
            <a:r>
              <a:rPr sz="1200" dirty="0">
                <a:latin typeface="Arial"/>
                <a:cs typeface="Arial"/>
              </a:rPr>
              <a:t>enjoy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it. It boosts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students’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GCSE </a:t>
            </a:r>
            <a:r>
              <a:rPr sz="1200" dirty="0">
                <a:latin typeface="Arial"/>
                <a:cs typeface="Arial"/>
              </a:rPr>
              <a:t>attainment,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prepares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them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A- </a:t>
            </a:r>
            <a:r>
              <a:rPr sz="1200" dirty="0">
                <a:latin typeface="Arial"/>
                <a:cs typeface="Arial"/>
              </a:rPr>
              <a:t>level,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gives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them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the </a:t>
            </a:r>
            <a:r>
              <a:rPr sz="1200" dirty="0">
                <a:latin typeface="Arial"/>
                <a:cs typeface="Arial"/>
              </a:rPr>
              <a:t>opportunity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reach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their</a:t>
            </a:r>
            <a:r>
              <a:rPr sz="1200" spc="-20" dirty="0">
                <a:latin typeface="Arial"/>
                <a:cs typeface="Arial"/>
              </a:rPr>
              <a:t> full </a:t>
            </a:r>
            <a:r>
              <a:rPr sz="1200" dirty="0">
                <a:latin typeface="Arial"/>
                <a:cs typeface="Arial"/>
              </a:rPr>
              <a:t>potential.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hugely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recommend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this </a:t>
            </a:r>
            <a:r>
              <a:rPr sz="1200" dirty="0">
                <a:latin typeface="Arial"/>
                <a:cs typeface="Arial"/>
              </a:rPr>
              <a:t>excellent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course.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Arial"/>
              <a:cs typeface="Arial"/>
            </a:endParaRPr>
          </a:p>
          <a:p>
            <a:pPr marL="90805" marR="34925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Jo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Morgan,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Director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35" dirty="0">
                <a:latin typeface="Arial"/>
                <a:cs typeface="Arial"/>
              </a:rPr>
              <a:t>of </a:t>
            </a:r>
            <a:r>
              <a:rPr sz="1200" b="1" dirty="0">
                <a:latin typeface="Arial"/>
                <a:cs typeface="Arial"/>
              </a:rPr>
              <a:t>Mathematics,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Harris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Academy Sutton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30321" y="1417700"/>
            <a:ext cx="2607310" cy="3600450"/>
          </a:xfrm>
          <a:prstGeom prst="rect">
            <a:avLst/>
          </a:prstGeom>
          <a:ln w="16001">
            <a:solidFill>
              <a:srgbClr val="371376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90805" marR="95250">
              <a:lnSpc>
                <a:spcPct val="100000"/>
              </a:lnSpc>
              <a:spcBef>
                <a:spcPts val="455"/>
              </a:spcBef>
            </a:pPr>
            <a:r>
              <a:rPr sz="1200" dirty="0">
                <a:latin typeface="Arial"/>
                <a:cs typeface="Arial"/>
              </a:rPr>
              <a:t>There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better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course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stretch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highest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attaining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Year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10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11 </a:t>
            </a:r>
            <a:r>
              <a:rPr sz="1200" dirty="0">
                <a:latin typeface="Arial"/>
                <a:cs typeface="Arial"/>
              </a:rPr>
              <a:t>students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which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does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so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such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an </a:t>
            </a:r>
            <a:r>
              <a:rPr sz="1200" dirty="0">
                <a:latin typeface="Arial"/>
                <a:cs typeface="Arial"/>
              </a:rPr>
              <a:t>accessible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way.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Students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always </a:t>
            </a:r>
            <a:r>
              <a:rPr sz="1200" dirty="0">
                <a:latin typeface="Arial"/>
                <a:cs typeface="Arial"/>
              </a:rPr>
              <a:t>enjoy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course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- </a:t>
            </a:r>
            <a:r>
              <a:rPr sz="1200" spc="-10" dirty="0">
                <a:latin typeface="Arial"/>
                <a:cs typeface="Arial"/>
              </a:rPr>
              <a:t>especially </a:t>
            </a:r>
            <a:r>
              <a:rPr sz="1200" dirty="0">
                <a:latin typeface="Arial"/>
                <a:cs typeface="Arial"/>
              </a:rPr>
              <a:t>learning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about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new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topics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such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as </a:t>
            </a:r>
            <a:r>
              <a:rPr sz="1200" dirty="0">
                <a:latin typeface="Arial"/>
                <a:cs typeface="Arial"/>
              </a:rPr>
              <a:t>matrices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differentiation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-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it </a:t>
            </a:r>
            <a:r>
              <a:rPr sz="1200" dirty="0">
                <a:latin typeface="Arial"/>
                <a:cs typeface="Arial"/>
              </a:rPr>
              <a:t>supports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extends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their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regular </a:t>
            </a:r>
            <a:r>
              <a:rPr sz="1200" dirty="0">
                <a:latin typeface="Arial"/>
                <a:cs typeface="Arial"/>
              </a:rPr>
              <a:t>GCSE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learning.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also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incredibly </a:t>
            </a:r>
            <a:r>
              <a:rPr sz="1200" dirty="0">
                <a:latin typeface="Arial"/>
                <a:cs typeface="Arial"/>
              </a:rPr>
              <a:t>useful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recruitment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tool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A- </a:t>
            </a:r>
            <a:r>
              <a:rPr sz="1200" dirty="0">
                <a:latin typeface="Arial"/>
                <a:cs typeface="Arial"/>
              </a:rPr>
              <a:t>Level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maths,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retaining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interest</a:t>
            </a:r>
            <a:r>
              <a:rPr sz="1200" spc="5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students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who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possibly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wouldn't </a:t>
            </a:r>
            <a:r>
              <a:rPr sz="1200" dirty="0">
                <a:latin typeface="Arial"/>
                <a:cs typeface="Arial"/>
              </a:rPr>
              <a:t>have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considered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before.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 </a:t>
            </a:r>
            <a:r>
              <a:rPr sz="1200" spc="-10" dirty="0">
                <a:latin typeface="Arial"/>
                <a:cs typeface="Arial"/>
              </a:rPr>
              <a:t>can't </a:t>
            </a:r>
            <a:r>
              <a:rPr sz="1200" dirty="0">
                <a:latin typeface="Arial"/>
                <a:cs typeface="Arial"/>
              </a:rPr>
              <a:t>recommend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course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highly enough!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Arial"/>
              <a:cs typeface="Arial"/>
            </a:endParaRPr>
          </a:p>
          <a:p>
            <a:pPr marL="90805" marR="187325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Dr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Tom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Bennison,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Head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Sixth </a:t>
            </a:r>
            <a:r>
              <a:rPr sz="1200" b="1" dirty="0">
                <a:latin typeface="Arial"/>
                <a:cs typeface="Arial"/>
              </a:rPr>
              <a:t>Form,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Kirk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Hallam</a:t>
            </a:r>
            <a:r>
              <a:rPr sz="1200" b="1" spc="-10" dirty="0">
                <a:latin typeface="Arial"/>
                <a:cs typeface="Arial"/>
              </a:rPr>
              <a:t> Community Academy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43796" y="1431416"/>
            <a:ext cx="2607310" cy="4524375"/>
          </a:xfrm>
          <a:prstGeom prst="rect">
            <a:avLst/>
          </a:prstGeom>
          <a:ln w="16001">
            <a:solidFill>
              <a:srgbClr val="371376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0170" marR="109855">
              <a:lnSpc>
                <a:spcPct val="100000"/>
              </a:lnSpc>
              <a:spcBef>
                <a:spcPts val="320"/>
              </a:spcBef>
            </a:pPr>
            <a:r>
              <a:rPr sz="1200" dirty="0">
                <a:latin typeface="Arial"/>
                <a:cs typeface="Arial"/>
              </a:rPr>
              <a:t>Having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taught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further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maths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my </a:t>
            </a:r>
            <a:r>
              <a:rPr sz="1200" dirty="0">
                <a:latin typeface="Arial"/>
                <a:cs typeface="Arial"/>
              </a:rPr>
              <a:t>class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throughout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Years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10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11, </a:t>
            </a:r>
            <a:r>
              <a:rPr sz="1200" dirty="0">
                <a:latin typeface="Arial"/>
                <a:cs typeface="Arial"/>
              </a:rPr>
              <a:t>students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have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been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highly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engaged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intrigued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about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learning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new </a:t>
            </a:r>
            <a:r>
              <a:rPr sz="1200" dirty="0">
                <a:latin typeface="Arial"/>
                <a:cs typeface="Arial"/>
              </a:rPr>
              <a:t>content,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most,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this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has </a:t>
            </a:r>
            <a:r>
              <a:rPr sz="1200" dirty="0">
                <a:latin typeface="Arial"/>
                <a:cs typeface="Arial"/>
              </a:rPr>
              <a:t>cemented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their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desire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0" dirty="0">
                <a:latin typeface="Arial"/>
                <a:cs typeface="Arial"/>
              </a:rPr>
              <a:t> study </a:t>
            </a:r>
            <a:r>
              <a:rPr sz="1200" dirty="0">
                <a:latin typeface="Arial"/>
                <a:cs typeface="Arial"/>
              </a:rPr>
              <a:t>maths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A-level.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Arial"/>
              <a:cs typeface="Arial"/>
            </a:endParaRPr>
          </a:p>
          <a:p>
            <a:pPr marL="90170" marR="11557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Ofsted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visited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our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school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March </a:t>
            </a:r>
            <a:r>
              <a:rPr sz="1200" dirty="0">
                <a:latin typeface="Arial"/>
                <a:cs typeface="Arial"/>
              </a:rPr>
              <a:t>2023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were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highly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impressed </a:t>
            </a:r>
            <a:r>
              <a:rPr sz="1200" dirty="0">
                <a:latin typeface="Arial"/>
                <a:cs typeface="Arial"/>
              </a:rPr>
              <a:t>with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our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“ambitious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curriculum”; </a:t>
            </a:r>
            <a:r>
              <a:rPr sz="1200" dirty="0">
                <a:latin typeface="Arial"/>
                <a:cs typeface="Arial"/>
              </a:rPr>
              <a:t>they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commented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that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students </a:t>
            </a:r>
            <a:r>
              <a:rPr sz="1200" dirty="0">
                <a:latin typeface="Arial"/>
                <a:cs typeface="Arial"/>
              </a:rPr>
              <a:t>“confidently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discuss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what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they</a:t>
            </a:r>
            <a:r>
              <a:rPr sz="1200" spc="-20" dirty="0">
                <a:latin typeface="Arial"/>
                <a:cs typeface="Arial"/>
              </a:rPr>
              <a:t> have </a:t>
            </a:r>
            <a:r>
              <a:rPr sz="1200" dirty="0">
                <a:latin typeface="Arial"/>
                <a:cs typeface="Arial"/>
              </a:rPr>
              <a:t>learned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apply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prior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learning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to </a:t>
            </a:r>
            <a:r>
              <a:rPr sz="1200" dirty="0">
                <a:latin typeface="Arial"/>
                <a:cs typeface="Arial"/>
              </a:rPr>
              <a:t>new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situations”.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Arial"/>
              <a:cs typeface="Arial"/>
            </a:endParaRPr>
          </a:p>
          <a:p>
            <a:pPr marL="90170" marR="889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We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teach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further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maths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0" dirty="0">
                <a:latin typeface="Arial"/>
                <a:cs typeface="Arial"/>
              </a:rPr>
              <a:t> students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sets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1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find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AQA </a:t>
            </a:r>
            <a:r>
              <a:rPr sz="1200" dirty="0">
                <a:latin typeface="Arial"/>
                <a:cs typeface="Arial"/>
              </a:rPr>
              <a:t>further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maths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worksheets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past </a:t>
            </a:r>
            <a:r>
              <a:rPr sz="1200" dirty="0">
                <a:latin typeface="Arial"/>
                <a:cs typeface="Arial"/>
              </a:rPr>
              <a:t>papers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prepare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our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students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very </a:t>
            </a:r>
            <a:r>
              <a:rPr sz="1200" dirty="0">
                <a:latin typeface="Arial"/>
                <a:cs typeface="Arial"/>
              </a:rPr>
              <a:t>well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demands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exam.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Arial"/>
              <a:cs typeface="Arial"/>
            </a:endParaRPr>
          </a:p>
          <a:p>
            <a:pPr marL="90170" marR="220345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Alex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Lacey,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Teacher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Maths</a:t>
            </a:r>
            <a:r>
              <a:rPr sz="1200" b="1" spc="-25" dirty="0">
                <a:latin typeface="Arial"/>
                <a:cs typeface="Arial"/>
              </a:rPr>
              <a:t> at </a:t>
            </a:r>
            <a:r>
              <a:rPr sz="1200" b="1" dirty="0">
                <a:latin typeface="Arial"/>
                <a:cs typeface="Arial"/>
              </a:rPr>
              <a:t>St.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Bede’s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School,</a:t>
            </a:r>
            <a:r>
              <a:rPr sz="1200" b="1" spc="-10" dirty="0">
                <a:latin typeface="Arial"/>
                <a:cs typeface="Arial"/>
              </a:rPr>
              <a:t> Redhill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50926" y="6145529"/>
            <a:ext cx="878205" cy="356870"/>
            <a:chOff x="550926" y="6145529"/>
            <a:chExt cx="878205" cy="356870"/>
          </a:xfrm>
        </p:grpSpPr>
        <p:sp>
          <p:nvSpPr>
            <p:cNvPr id="3" name="object 3"/>
            <p:cNvSpPr/>
            <p:nvPr/>
          </p:nvSpPr>
          <p:spPr>
            <a:xfrm>
              <a:off x="550926" y="6145529"/>
              <a:ext cx="878205" cy="356870"/>
            </a:xfrm>
            <a:custGeom>
              <a:avLst/>
              <a:gdLst/>
              <a:ahLst/>
              <a:cxnLst/>
              <a:rect l="l" t="t" r="r" b="b"/>
              <a:pathLst>
                <a:path w="878205" h="356870">
                  <a:moveTo>
                    <a:pt x="327660" y="355854"/>
                  </a:moveTo>
                  <a:lnTo>
                    <a:pt x="296278" y="270573"/>
                  </a:lnTo>
                  <a:lnTo>
                    <a:pt x="277139" y="218567"/>
                  </a:lnTo>
                  <a:lnTo>
                    <a:pt x="224650" y="75933"/>
                  </a:lnTo>
                  <a:lnTo>
                    <a:pt x="211670" y="40652"/>
                  </a:lnTo>
                  <a:lnTo>
                    <a:pt x="211670" y="218541"/>
                  </a:lnTo>
                  <a:lnTo>
                    <a:pt x="116243" y="218567"/>
                  </a:lnTo>
                  <a:lnTo>
                    <a:pt x="164084" y="75933"/>
                  </a:lnTo>
                  <a:lnTo>
                    <a:pt x="211670" y="218541"/>
                  </a:lnTo>
                  <a:lnTo>
                    <a:pt x="211670" y="40652"/>
                  </a:lnTo>
                  <a:lnTo>
                    <a:pt x="198678" y="5334"/>
                  </a:lnTo>
                  <a:lnTo>
                    <a:pt x="129501" y="5334"/>
                  </a:lnTo>
                  <a:lnTo>
                    <a:pt x="0" y="355854"/>
                  </a:lnTo>
                  <a:lnTo>
                    <a:pt x="70180" y="355841"/>
                  </a:lnTo>
                  <a:lnTo>
                    <a:pt x="98793" y="270573"/>
                  </a:lnTo>
                  <a:lnTo>
                    <a:pt x="229108" y="270802"/>
                  </a:lnTo>
                  <a:lnTo>
                    <a:pt x="257479" y="355841"/>
                  </a:lnTo>
                  <a:lnTo>
                    <a:pt x="327660" y="355854"/>
                  </a:lnTo>
                  <a:close/>
                </a:path>
                <a:path w="878205" h="356870">
                  <a:moveTo>
                    <a:pt x="877811" y="355841"/>
                  </a:moveTo>
                  <a:lnTo>
                    <a:pt x="846442" y="270573"/>
                  </a:lnTo>
                  <a:lnTo>
                    <a:pt x="827303" y="218567"/>
                  </a:lnTo>
                  <a:lnTo>
                    <a:pt x="774814" y="75920"/>
                  </a:lnTo>
                  <a:lnTo>
                    <a:pt x="761822" y="40614"/>
                  </a:lnTo>
                  <a:lnTo>
                    <a:pt x="761822" y="218541"/>
                  </a:lnTo>
                  <a:lnTo>
                    <a:pt x="666394" y="218567"/>
                  </a:lnTo>
                  <a:lnTo>
                    <a:pt x="714235" y="75920"/>
                  </a:lnTo>
                  <a:lnTo>
                    <a:pt x="761822" y="218541"/>
                  </a:lnTo>
                  <a:lnTo>
                    <a:pt x="761822" y="40614"/>
                  </a:lnTo>
                  <a:lnTo>
                    <a:pt x="748842" y="5334"/>
                  </a:lnTo>
                  <a:lnTo>
                    <a:pt x="679653" y="5334"/>
                  </a:lnTo>
                  <a:lnTo>
                    <a:pt x="616331" y="176720"/>
                  </a:lnTo>
                  <a:lnTo>
                    <a:pt x="615696" y="162585"/>
                  </a:lnTo>
                  <a:lnTo>
                    <a:pt x="604342" y="113919"/>
                  </a:lnTo>
                  <a:lnTo>
                    <a:pt x="580466" y="69723"/>
                  </a:lnTo>
                  <a:lnTo>
                    <a:pt x="573125" y="60452"/>
                  </a:lnTo>
                  <a:lnTo>
                    <a:pt x="569976" y="56464"/>
                  </a:lnTo>
                  <a:lnTo>
                    <a:pt x="558279" y="44246"/>
                  </a:lnTo>
                  <a:lnTo>
                    <a:pt x="547751" y="35293"/>
                  </a:lnTo>
                  <a:lnTo>
                    <a:pt x="547751" y="178295"/>
                  </a:lnTo>
                  <a:lnTo>
                    <a:pt x="547357" y="188976"/>
                  </a:lnTo>
                  <a:lnTo>
                    <a:pt x="537692" y="231279"/>
                  </a:lnTo>
                  <a:lnTo>
                    <a:pt x="514883" y="267055"/>
                  </a:lnTo>
                  <a:lnTo>
                    <a:pt x="480098" y="290474"/>
                  </a:lnTo>
                  <a:lnTo>
                    <a:pt x="445897" y="296176"/>
                  </a:lnTo>
                  <a:lnTo>
                    <a:pt x="402640" y="286296"/>
                  </a:lnTo>
                  <a:lnTo>
                    <a:pt x="370497" y="260045"/>
                  </a:lnTo>
                  <a:lnTo>
                    <a:pt x="350469" y="222402"/>
                  </a:lnTo>
                  <a:lnTo>
                    <a:pt x="343547" y="178295"/>
                  </a:lnTo>
                  <a:lnTo>
                    <a:pt x="343954" y="167474"/>
                  </a:lnTo>
                  <a:lnTo>
                    <a:pt x="353961" y="125222"/>
                  </a:lnTo>
                  <a:lnTo>
                    <a:pt x="376910" y="89598"/>
                  </a:lnTo>
                  <a:lnTo>
                    <a:pt x="411988" y="66167"/>
                  </a:lnTo>
                  <a:lnTo>
                    <a:pt x="445414" y="60452"/>
                  </a:lnTo>
                  <a:lnTo>
                    <a:pt x="457288" y="61099"/>
                  </a:lnTo>
                  <a:lnTo>
                    <a:pt x="497471" y="75704"/>
                  </a:lnTo>
                  <a:lnTo>
                    <a:pt x="526834" y="105092"/>
                  </a:lnTo>
                  <a:lnTo>
                    <a:pt x="543864" y="144983"/>
                  </a:lnTo>
                  <a:lnTo>
                    <a:pt x="547751" y="178295"/>
                  </a:lnTo>
                  <a:lnTo>
                    <a:pt x="547751" y="35293"/>
                  </a:lnTo>
                  <a:lnTo>
                    <a:pt x="500113" y="8648"/>
                  </a:lnTo>
                  <a:lnTo>
                    <a:pt x="446874" y="0"/>
                  </a:lnTo>
                  <a:lnTo>
                    <a:pt x="428663" y="914"/>
                  </a:lnTo>
                  <a:lnTo>
                    <a:pt x="378142" y="14605"/>
                  </a:lnTo>
                  <a:lnTo>
                    <a:pt x="335534" y="42379"/>
                  </a:lnTo>
                  <a:lnTo>
                    <a:pt x="302983" y="80987"/>
                  </a:lnTo>
                  <a:lnTo>
                    <a:pt x="281686" y="127508"/>
                  </a:lnTo>
                  <a:lnTo>
                    <a:pt x="274320" y="178295"/>
                  </a:lnTo>
                  <a:lnTo>
                    <a:pt x="275082" y="195033"/>
                  </a:lnTo>
                  <a:lnTo>
                    <a:pt x="286677" y="243928"/>
                  </a:lnTo>
                  <a:lnTo>
                    <a:pt x="311048" y="288099"/>
                  </a:lnTo>
                  <a:lnTo>
                    <a:pt x="346621" y="323862"/>
                  </a:lnTo>
                  <a:lnTo>
                    <a:pt x="391706" y="348119"/>
                  </a:lnTo>
                  <a:lnTo>
                    <a:pt x="445401" y="356603"/>
                  </a:lnTo>
                  <a:lnTo>
                    <a:pt x="497801" y="348551"/>
                  </a:lnTo>
                  <a:lnTo>
                    <a:pt x="543153" y="325234"/>
                  </a:lnTo>
                  <a:lnTo>
                    <a:pt x="570903" y="299707"/>
                  </a:lnTo>
                  <a:lnTo>
                    <a:pt x="550164" y="355854"/>
                  </a:lnTo>
                  <a:lnTo>
                    <a:pt x="620344" y="355841"/>
                  </a:lnTo>
                  <a:lnTo>
                    <a:pt x="648957" y="270573"/>
                  </a:lnTo>
                  <a:lnTo>
                    <a:pt x="779272" y="270802"/>
                  </a:lnTo>
                  <a:lnTo>
                    <a:pt x="807656" y="355841"/>
                  </a:lnTo>
                  <a:lnTo>
                    <a:pt x="877811" y="3558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86027" y="6371843"/>
              <a:ext cx="185420" cy="129539"/>
            </a:xfrm>
            <a:custGeom>
              <a:avLst/>
              <a:gdLst/>
              <a:ahLst/>
              <a:cxnLst/>
              <a:rect l="l" t="t" r="r" b="b"/>
              <a:pathLst>
                <a:path w="185419" h="129539">
                  <a:moveTo>
                    <a:pt x="69634" y="0"/>
                  </a:moveTo>
                  <a:lnTo>
                    <a:pt x="0" y="0"/>
                  </a:lnTo>
                  <a:lnTo>
                    <a:pt x="115062" y="129539"/>
                  </a:lnTo>
                  <a:lnTo>
                    <a:pt x="185166" y="129539"/>
                  </a:lnTo>
                  <a:lnTo>
                    <a:pt x="69634" y="0"/>
                  </a:lnTo>
                  <a:close/>
                </a:path>
              </a:pathLst>
            </a:custGeom>
            <a:solidFill>
              <a:srgbClr val="C718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549405"/>
            <a:ext cx="444500" cy="721360"/>
          </a:xfrm>
          <a:custGeom>
            <a:avLst/>
            <a:gdLst/>
            <a:ahLst/>
            <a:cxnLst/>
            <a:rect l="l" t="t" r="r" b="b"/>
            <a:pathLst>
              <a:path w="444500" h="721360">
                <a:moveTo>
                  <a:pt x="444245" y="0"/>
                </a:moveTo>
                <a:lnTo>
                  <a:pt x="0" y="396849"/>
                </a:lnTo>
                <a:lnTo>
                  <a:pt x="0" y="720839"/>
                </a:lnTo>
                <a:lnTo>
                  <a:pt x="444245" y="325640"/>
                </a:lnTo>
                <a:lnTo>
                  <a:pt x="444245" y="0"/>
                </a:lnTo>
                <a:close/>
              </a:path>
            </a:pathLst>
          </a:custGeom>
          <a:solidFill>
            <a:srgbClr val="C71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8162" y="509141"/>
            <a:ext cx="865378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FFFFF"/>
                </a:solidFill>
              </a:rPr>
              <a:t>What</a:t>
            </a:r>
            <a:r>
              <a:rPr spc="-1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did</a:t>
            </a:r>
            <a:r>
              <a:rPr spc="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teachers</a:t>
            </a:r>
            <a:r>
              <a:rPr spc="-1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think</a:t>
            </a:r>
            <a:r>
              <a:rPr spc="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of Level 2</a:t>
            </a:r>
            <a:r>
              <a:rPr spc="10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Further </a:t>
            </a:r>
            <a:r>
              <a:rPr dirty="0">
                <a:solidFill>
                  <a:srgbClr val="FFFFFF"/>
                </a:solidFill>
              </a:rPr>
              <a:t>Maths</a:t>
            </a:r>
            <a:r>
              <a:rPr spc="-2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this</a:t>
            </a:r>
            <a:r>
              <a:rPr spc="5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summer?</a:t>
            </a: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0926" y="2003298"/>
            <a:ext cx="6154673" cy="114680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65120" y="3642359"/>
            <a:ext cx="6155435" cy="609599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98770" y="4755641"/>
            <a:ext cx="6154672" cy="1016507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1764098" y="6364574"/>
            <a:ext cx="3121025" cy="18542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Copyright</a:t>
            </a:r>
            <a:r>
              <a:rPr sz="1000" spc="-3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2023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©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AQA</a:t>
            </a:r>
            <a:r>
              <a:rPr sz="1000" spc="-5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and</a:t>
            </a:r>
            <a:r>
              <a:rPr sz="1000" spc="-2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its licensors.</a:t>
            </a:r>
            <a:r>
              <a:rPr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All</a:t>
            </a:r>
            <a:r>
              <a:rPr sz="1000" spc="-2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371376"/>
                </a:solidFill>
                <a:latin typeface="Source Sans Pro"/>
                <a:cs typeface="Source Sans Pro"/>
              </a:rPr>
              <a:t>rights</a:t>
            </a:r>
            <a:r>
              <a:rPr sz="1000" spc="10" dirty="0">
                <a:solidFill>
                  <a:srgbClr val="371376"/>
                </a:solidFill>
                <a:latin typeface="Source Sans Pro"/>
                <a:cs typeface="Source Sans Pro"/>
              </a:rPr>
              <a:t> </a:t>
            </a:r>
            <a:r>
              <a:rPr sz="1000" spc="-10" dirty="0">
                <a:solidFill>
                  <a:srgbClr val="371376"/>
                </a:solidFill>
                <a:latin typeface="Source Sans Pro"/>
                <a:cs typeface="Source Sans Pro"/>
              </a:rPr>
              <a:t>reserved.</a:t>
            </a:r>
            <a:endParaRPr sz="1000">
              <a:latin typeface="Source Sans Pro"/>
              <a:cs typeface="Source Sans Pro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" y="0"/>
            <a:ext cx="11092180" cy="6858000"/>
            <a:chOff x="1" y="0"/>
            <a:chExt cx="11092180" cy="6858000"/>
          </a:xfrm>
        </p:grpSpPr>
        <p:sp>
          <p:nvSpPr>
            <p:cNvPr id="3" name="object 3"/>
            <p:cNvSpPr/>
            <p:nvPr/>
          </p:nvSpPr>
          <p:spPr>
            <a:xfrm>
              <a:off x="3" y="3726179"/>
              <a:ext cx="11092180" cy="3131820"/>
            </a:xfrm>
            <a:custGeom>
              <a:avLst/>
              <a:gdLst/>
              <a:ahLst/>
              <a:cxnLst/>
              <a:rect l="l" t="t" r="r" b="b"/>
              <a:pathLst>
                <a:path w="11092180" h="3131820">
                  <a:moveTo>
                    <a:pt x="3032848" y="0"/>
                  </a:moveTo>
                  <a:lnTo>
                    <a:pt x="2805398" y="196818"/>
                  </a:lnTo>
                  <a:lnTo>
                    <a:pt x="2539650" y="429540"/>
                  </a:lnTo>
                  <a:lnTo>
                    <a:pt x="2197474" y="732761"/>
                  </a:lnTo>
                  <a:lnTo>
                    <a:pt x="711834" y="2069706"/>
                  </a:lnTo>
                  <a:lnTo>
                    <a:pt x="0" y="2703360"/>
                  </a:lnTo>
                  <a:lnTo>
                    <a:pt x="0" y="3131820"/>
                  </a:lnTo>
                  <a:lnTo>
                    <a:pt x="11007229" y="3131820"/>
                  </a:lnTo>
                  <a:lnTo>
                    <a:pt x="11091672" y="3127438"/>
                  </a:lnTo>
                  <a:lnTo>
                    <a:pt x="3032848" y="0"/>
                  </a:lnTo>
                  <a:close/>
                </a:path>
              </a:pathLst>
            </a:custGeom>
            <a:solidFill>
              <a:srgbClr val="EBA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" y="0"/>
              <a:ext cx="7613650" cy="6527800"/>
            </a:xfrm>
            <a:custGeom>
              <a:avLst/>
              <a:gdLst/>
              <a:ahLst/>
              <a:cxnLst/>
              <a:rect l="l" t="t" r="r" b="b"/>
              <a:pathLst>
                <a:path w="7613650" h="6527800">
                  <a:moveTo>
                    <a:pt x="7613142" y="0"/>
                  </a:moveTo>
                  <a:lnTo>
                    <a:pt x="2487155" y="0"/>
                  </a:lnTo>
                  <a:lnTo>
                    <a:pt x="2482037" y="14516"/>
                  </a:lnTo>
                  <a:lnTo>
                    <a:pt x="0" y="2170988"/>
                  </a:lnTo>
                  <a:lnTo>
                    <a:pt x="0" y="6527292"/>
                  </a:lnTo>
                  <a:lnTo>
                    <a:pt x="7613142" y="0"/>
                  </a:lnTo>
                  <a:close/>
                </a:path>
              </a:pathLst>
            </a:custGeom>
            <a:solidFill>
              <a:srgbClr val="FFB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236908" y="2225382"/>
            <a:ext cx="3935095" cy="2159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7000" dirty="0">
                <a:solidFill>
                  <a:srgbClr val="FFFFFF"/>
                </a:solidFill>
              </a:rPr>
              <a:t>Exam</a:t>
            </a:r>
            <a:r>
              <a:rPr sz="7000" spc="-15" dirty="0">
                <a:solidFill>
                  <a:srgbClr val="FFFFFF"/>
                </a:solidFill>
              </a:rPr>
              <a:t> </a:t>
            </a:r>
            <a:r>
              <a:rPr sz="7000" spc="-25" dirty="0">
                <a:solidFill>
                  <a:srgbClr val="FFFFFF"/>
                </a:solidFill>
              </a:rPr>
              <a:t>and </a:t>
            </a:r>
            <a:r>
              <a:rPr sz="7000" spc="-10" dirty="0">
                <a:solidFill>
                  <a:srgbClr val="FFFFFF"/>
                </a:solidFill>
              </a:rPr>
              <a:t>content</a:t>
            </a:r>
            <a:endParaRPr sz="700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8D2C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1525</Words>
  <PresentationFormat>Widescreen</PresentationFormat>
  <Paragraphs>156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Cambria Math</vt:lpstr>
      <vt:lpstr>Source Sans Pro</vt:lpstr>
      <vt:lpstr>Source Sans Pro Black</vt:lpstr>
      <vt:lpstr>Source Sans Pro SemiBold</vt:lpstr>
      <vt:lpstr>Symbol</vt:lpstr>
      <vt:lpstr>Times New Roman</vt:lpstr>
      <vt:lpstr>Office Theme</vt:lpstr>
      <vt:lpstr>Why offer Level 2 Further Mathematics?</vt:lpstr>
      <vt:lpstr>AQA Level 2 Further Maths – A fantastic additional qualification for your highest attaining students</vt:lpstr>
      <vt:lpstr>Benefits of AQA Level 2 Further Maths</vt:lpstr>
      <vt:lpstr>Why did we develop this qualification?</vt:lpstr>
      <vt:lpstr>Benefits</vt:lpstr>
      <vt:lpstr>Testimonials</vt:lpstr>
      <vt:lpstr>Recommended by teachers and experts</vt:lpstr>
      <vt:lpstr>What did teachers think of Level 2 Further Maths this summer?</vt:lpstr>
      <vt:lpstr>Exam and content</vt:lpstr>
      <vt:lpstr>2 exam papers, no course work</vt:lpstr>
      <vt:lpstr>Content</vt:lpstr>
      <vt:lpstr>Resources</vt:lpstr>
      <vt:lpstr>Expert resources available from AQA</vt:lpstr>
      <vt:lpstr>How topics fit with GCSE Maths</vt:lpstr>
      <vt:lpstr>GCSE Maths and Level 2 Further Maths content</vt:lpstr>
      <vt:lpstr>GCSE Maths and Level 2 Further Maths content</vt:lpstr>
      <vt:lpstr>GCSE maths and Level 2 Further Maths content</vt:lpstr>
      <vt:lpstr>Thank you</vt:lpstr>
      <vt:lpstr>Get in touch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2 Further Mathematics 8365 Features and benefits: senior leadership presentation</dc:title>
  <dc:creator>AQA</dc:creator>
  <dcterms:created xsi:type="dcterms:W3CDTF">2023-09-25T14:52:22Z</dcterms:created>
  <dcterms:modified xsi:type="dcterms:W3CDTF">2023-11-09T12:02:34Z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2023-08-30T00:00:00Z</vt:filetime>
  </property>
  <property fmtid="{D5CDD505-2E9C-101B-9397-08002B2CF9AE}" pid="3" name="Creator">
    <vt:lpwstr>Acrobat PDFMaker 23 for PowerPoint</vt:lpwstr>
  </property>
  <property fmtid="{D5CDD505-2E9C-101B-9397-08002B2CF9AE}" pid="4" name="LastSaved">
    <vt:filetime>2023-09-25T00:00:00Z</vt:filetime>
  </property>
  <property fmtid="{D5CDD505-2E9C-101B-9397-08002B2CF9AE}" pid="5" name="Producer">
    <vt:lpwstr>Adobe PDF Library 23.3.45</vt:lpwstr>
  </property>
</Properties>
</file>