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5.xml" ContentType="application/vnd.openxmlformats-officedocument.presentationml.tags+xml"/>
  <Override PartName="/ppt/notesSlides/notesSlide36.xml" ContentType="application/vnd.openxmlformats-officedocument.presentationml.notesSlide+xml"/>
  <Override PartName="/ppt/tags/tag16.xml" ContentType="application/vnd.openxmlformats-officedocument.presentationml.tags+xml"/>
  <Override PartName="/ppt/notesSlides/notesSlide37.xml" ContentType="application/vnd.openxmlformats-officedocument.presentationml.notesSlide+xml"/>
  <Override PartName="/ppt/tags/tag17.xml" ContentType="application/vnd.openxmlformats-officedocument.presentationml.tags+xml"/>
  <Override PartName="/ppt/notesSlides/notesSlide38.xml" ContentType="application/vnd.openxmlformats-officedocument.presentationml.notesSlide+xml"/>
  <Override PartName="/ppt/tags/tag18.xml" ContentType="application/vnd.openxmlformats-officedocument.presentationml.tags+xml"/>
  <Override PartName="/ppt/notesSlides/notesSlide39.xml" ContentType="application/vnd.openxmlformats-officedocument.presentationml.notesSlide+xml"/>
  <Override PartName="/ppt/tags/tag19.xml" ContentType="application/vnd.openxmlformats-officedocument.presentationml.tags+xml"/>
  <Override PartName="/ppt/notesSlides/notesSlide40.xml" ContentType="application/vnd.openxmlformats-officedocument.presentationml.notesSlide+xml"/>
  <Override PartName="/ppt/tags/tag2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48"/>
  </p:notesMasterIdLst>
  <p:handoutMasterIdLst>
    <p:handoutMasterId r:id="rId49"/>
  </p:handoutMasterIdLst>
  <p:sldIdLst>
    <p:sldId id="263" r:id="rId2"/>
    <p:sldId id="276" r:id="rId3"/>
    <p:sldId id="410" r:id="rId4"/>
    <p:sldId id="336" r:id="rId5"/>
    <p:sldId id="338" r:id="rId6"/>
    <p:sldId id="351" r:id="rId7"/>
    <p:sldId id="359" r:id="rId8"/>
    <p:sldId id="314" r:id="rId9"/>
    <p:sldId id="390" r:id="rId10"/>
    <p:sldId id="339" r:id="rId11"/>
    <p:sldId id="409" r:id="rId12"/>
    <p:sldId id="346" r:id="rId13"/>
    <p:sldId id="360" r:id="rId14"/>
    <p:sldId id="358" r:id="rId15"/>
    <p:sldId id="419" r:id="rId16"/>
    <p:sldId id="433" r:id="rId17"/>
    <p:sldId id="323" r:id="rId18"/>
    <p:sldId id="363" r:id="rId19"/>
    <p:sldId id="429" r:id="rId20"/>
    <p:sldId id="361" r:id="rId21"/>
    <p:sldId id="411" r:id="rId22"/>
    <p:sldId id="413" r:id="rId23"/>
    <p:sldId id="421" r:id="rId24"/>
    <p:sldId id="422" r:id="rId25"/>
    <p:sldId id="423" r:id="rId26"/>
    <p:sldId id="426" r:id="rId27"/>
    <p:sldId id="424" r:id="rId28"/>
    <p:sldId id="425" r:id="rId29"/>
    <p:sldId id="407" r:id="rId30"/>
    <p:sldId id="364" r:id="rId31"/>
    <p:sldId id="414" r:id="rId32"/>
    <p:sldId id="417" r:id="rId33"/>
    <p:sldId id="347" r:id="rId34"/>
    <p:sldId id="416" r:id="rId35"/>
    <p:sldId id="427" r:id="rId36"/>
    <p:sldId id="435" r:id="rId37"/>
    <p:sldId id="395" r:id="rId38"/>
    <p:sldId id="283" r:id="rId39"/>
    <p:sldId id="430" r:id="rId40"/>
    <p:sldId id="431" r:id="rId41"/>
    <p:sldId id="432" r:id="rId42"/>
    <p:sldId id="348" r:id="rId43"/>
    <p:sldId id="335" r:id="rId44"/>
    <p:sldId id="428" r:id="rId45"/>
    <p:sldId id="397" r:id="rId46"/>
    <p:sldId id="399" r:id="rId47"/>
  </p:sldIdLst>
  <p:sldSz cx="9144000" cy="6858000" type="screen4x3"/>
  <p:notesSz cx="7099300" cy="10234613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QA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878"/>
    <a:srgbClr val="6464A0"/>
    <a:srgbClr val="C84B32"/>
    <a:srgbClr val="3273AF"/>
    <a:srgbClr val="783C2D"/>
    <a:srgbClr val="DC7D28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89988" autoAdjust="0"/>
  </p:normalViewPr>
  <p:slideViewPr>
    <p:cSldViewPr snapToGrid="0" snapToObjects="1" showGuides="1">
      <p:cViewPr>
        <p:scale>
          <a:sx n="100" d="100"/>
          <a:sy n="100" d="100"/>
        </p:scale>
        <p:origin x="-312" y="-30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 snapToGrid="0" snapToObjects="1">
      <p:cViewPr varScale="1">
        <p:scale>
          <a:sx n="71" d="100"/>
          <a:sy n="71" d="100"/>
        </p:scale>
        <p:origin x="-3091" y="-91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8" y="3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/>
          <a:lstStyle>
            <a:lvl1pPr algn="r">
              <a:defRPr sz="1300"/>
            </a:lvl1pPr>
          </a:lstStyle>
          <a:p>
            <a:fld id="{ADA457E0-B7E6-E24E-BA12-0ABEC3185120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 anchor="b"/>
          <a:lstStyle>
            <a:lvl1pPr algn="r">
              <a:defRPr sz="13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8" y="3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/>
          <a:lstStyle>
            <a:lvl1pPr algn="r">
              <a:defRPr sz="1300"/>
            </a:lvl1pPr>
          </a:lstStyle>
          <a:p>
            <a:fld id="{538A8347-8DF1-B348-8F41-6E1345D82D34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26" tIns="47813" rIns="95626" bIns="478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626" tIns="47813" rIns="95626" bIns="478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8" y="9721108"/>
            <a:ext cx="3076363" cy="511730"/>
          </a:xfrm>
          <a:prstGeom prst="rect">
            <a:avLst/>
          </a:prstGeom>
        </p:spPr>
        <p:txBody>
          <a:bodyPr vert="horz" lIns="95626" tIns="47813" rIns="95626" bIns="47813" rtlCol="0" anchor="b"/>
          <a:lstStyle>
            <a:lvl1pPr algn="r">
              <a:defRPr sz="13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25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25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25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38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71910" indent="-371910">
              <a:buClr>
                <a:schemeClr val="tx1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257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0" y="634111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smtClean="0"/>
              <a:t>x of x 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1" r:id="rId18"/>
    <p:sldLayoutId id="2147483666" r:id="rId19"/>
    <p:sldLayoutId id="2147483677" r:id="rId20"/>
    <p:sldLayoutId id="2147483668" r:id="rId21"/>
    <p:sldLayoutId id="2147483667" r:id="rId22"/>
    <p:sldLayoutId id="2147483665" r:id="rId23"/>
    <p:sldLayoutId id="214748367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3" r:id="rId30"/>
    <p:sldLayoutId id="2147483675" r:id="rId31"/>
    <p:sldLayoutId id="2147483676" r:id="rId32"/>
    <p:sldLayoutId id="2147483698" r:id="rId3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8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0.xml"/><Relationship Id="rId4" Type="http://schemas.openxmlformats.org/officeDocument/2006/relationships/image" Target="../media/image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164053" cy="96867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>
                <a:latin typeface="+mj-lt"/>
              </a:rPr>
              <a:t>AS and A-level  Physical Education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solidFill>
                  <a:srgbClr val="412878"/>
                </a:solidFill>
                <a:latin typeface="+mj-lt"/>
              </a:rPr>
              <a:t>For first teaching in 2016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9"/>
            <a:ext cx="5482428" cy="378312"/>
          </a:xfrm>
        </p:spPr>
        <p:txBody>
          <a:bodyPr/>
          <a:lstStyle/>
          <a:p>
            <a:r>
              <a:rPr lang="en-US" dirty="0" smtClean="0"/>
              <a:t>Nesta James and Rob James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Autumn 2015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90000" tIns="46800" rIns="90000" bIns="46800"/>
          <a:lstStyle/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3"/>
          </p:nvPr>
        </p:nvSpPr>
        <p:spPr>
          <a:xfrm>
            <a:off x="540000" y="6458401"/>
            <a:ext cx="648720" cy="241300"/>
          </a:xfrm>
        </p:spPr>
        <p:txBody>
          <a:bodyPr lIns="90000" tIns="46800" rIns="90000" bIns="46800"/>
          <a:lstStyle/>
          <a:p>
            <a:r>
              <a:rPr lang="en-US" dirty="0" smtClean="0"/>
              <a:t>Slide </a:t>
            </a:r>
            <a:fld id="{4E6B17B5-3420-4B21-BD60-4828AC2D1740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the AS and A-level specifications - 1?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20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 smtClean="0"/>
              <a:t>Familiar </a:t>
            </a:r>
            <a:r>
              <a:rPr lang="en-GB" sz="1800" dirty="0"/>
              <a:t>content designed by teachers, higher education and the Youth Sport Trust, retaining much of the current subject </a:t>
            </a:r>
            <a:r>
              <a:rPr lang="en-GB" sz="1800" dirty="0" smtClean="0"/>
              <a:t>content</a:t>
            </a:r>
            <a:endParaRPr lang="en-GB" sz="1800" dirty="0"/>
          </a:p>
          <a:p>
            <a:pPr marL="355600" indent="-355600">
              <a:buClr>
                <a:srgbClr val="008CBB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The AS and A-level are designed to be fully co-teachable within the first year of </a:t>
            </a:r>
            <a:r>
              <a:rPr lang="en-GB" sz="1800" dirty="0" smtClean="0"/>
              <a:t>study</a:t>
            </a:r>
            <a:endParaRPr lang="en-GB" sz="1800" dirty="0"/>
          </a:p>
          <a:p>
            <a:pPr marL="0" lvl="1">
              <a:spcBef>
                <a:spcPct val="0"/>
              </a:spcBef>
              <a:buClr>
                <a:schemeClr val="tx1"/>
              </a:buClr>
              <a:buNone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Assessment you can trust with clear, well-structured mark schemes and exemplar </a:t>
            </a:r>
            <a:r>
              <a:rPr lang="en-GB" sz="1800" dirty="0" smtClean="0"/>
              <a:t>materials</a:t>
            </a: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The AS, A-level and GCSE have been developed in tandem creating a consistent approach to teaching and assessment throughout our suite of physical education </a:t>
            </a:r>
            <a:r>
              <a:rPr lang="en-GB" sz="1800" dirty="0" smtClean="0"/>
              <a:t>qualifications</a:t>
            </a:r>
            <a:endParaRPr lang="en-GB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10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82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the AS and A-level specifications - 2?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20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New and contemporary topics, relevant to today’s sporting world, will help students of all abilities to develop a well-rounded skill set and prepare them for progression to further </a:t>
            </a:r>
            <a:r>
              <a:rPr lang="en-GB" sz="1800" dirty="0" smtClean="0"/>
              <a:t>studies</a:t>
            </a: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Content is divided clearly across the papers, helping students to see exactly which part of the specifications they are being assessed </a:t>
            </a:r>
            <a:r>
              <a:rPr lang="en-GB" sz="1800" dirty="0" smtClean="0"/>
              <a:t>on</a:t>
            </a: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800" dirty="0"/>
              <a:t>Our detailed specifications clearly show the skills and knowledge required in each </a:t>
            </a:r>
            <a:r>
              <a:rPr lang="en-GB" sz="1800" dirty="0" smtClean="0"/>
              <a:t>topic</a:t>
            </a:r>
          </a:p>
          <a:p>
            <a:pPr marL="355600" lvl="1" indent="-355600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750" dirty="0"/>
              <a:t>Our suite of resources will include face-to-face and online training events, schemes of work, lesson plans, exemplar student responses and exemplar practical footage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750" dirty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1750" dirty="0"/>
              <a:t>In addition to our free resources, </a:t>
            </a:r>
            <a:r>
              <a:rPr lang="en-GB" sz="1750" dirty="0" err="1"/>
              <a:t>Hodder</a:t>
            </a:r>
            <a:r>
              <a:rPr lang="en-GB" sz="1750" dirty="0"/>
              <a:t> Education has been selected to enter our approval process to create textbooks for GCSE, AS and A-level Physical Education</a:t>
            </a:r>
          </a:p>
          <a:p>
            <a:pPr marL="355600" indent="-355600"/>
            <a:endParaRPr lang="en-US" dirty="0"/>
          </a:p>
          <a:p>
            <a:pPr marL="0" lvl="1">
              <a:spcBef>
                <a:spcPct val="0"/>
              </a:spcBef>
              <a:buClr>
                <a:schemeClr val="tx1"/>
              </a:buClr>
              <a:buNone/>
              <a:defRPr/>
            </a:pPr>
            <a:endParaRPr lang="en-GB" sz="1800" dirty="0"/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11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46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1573"/>
          <a:stretch/>
        </p:blipFill>
        <p:spPr bwMode="auto">
          <a:xfrm>
            <a:off x="-1" y="973137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12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02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Structure of question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2 hours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35% of total marks 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Three sections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Combination of multiple-choice, short answer and extended writing questions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13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Subject </a:t>
            </a:r>
            <a:r>
              <a:rPr lang="en-GB" sz="26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ontent for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Applied anatomy and physiology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Skill acquisition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Sport and society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14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Key content changes - Paper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</a:pPr>
            <a:r>
              <a:rPr lang="en-GB" sz="1800" dirty="0" smtClean="0">
                <a:cs typeface="Arial" charset="0"/>
              </a:rPr>
              <a:t>Applied anatomy and physiology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h</a:t>
            </a:r>
            <a:r>
              <a:rPr lang="en-GB" sz="1800" dirty="0" smtClean="0">
                <a:cs typeface="Arial" charset="0"/>
              </a:rPr>
              <a:t>ealth, fitness and exercise – no longer assessed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a</a:t>
            </a:r>
            <a:r>
              <a:rPr lang="en-GB" sz="1800" dirty="0" smtClean="0">
                <a:cs typeface="Arial" charset="0"/>
              </a:rPr>
              <a:t>nalysis of movement – no longer applied to specific sporting actions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i</a:t>
            </a:r>
            <a:r>
              <a:rPr lang="en-GB" sz="1800" dirty="0" smtClean="0">
                <a:cs typeface="Arial" charset="0"/>
              </a:rPr>
              <a:t>mpact of specialist training method on energy systems</a:t>
            </a: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>
                <a:cs typeface="Arial" charset="0"/>
              </a:rPr>
              <a:t>Skill acquisition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t</a:t>
            </a:r>
            <a:r>
              <a:rPr lang="en-GB" sz="1800" dirty="0" smtClean="0">
                <a:cs typeface="Arial" charset="0"/>
              </a:rPr>
              <a:t>heories of  learning – constructivism – social development theory (Vygotsky)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i</a:t>
            </a:r>
            <a:r>
              <a:rPr lang="en-GB" sz="1800" dirty="0" smtClean="0">
                <a:cs typeface="Arial" charset="0"/>
              </a:rPr>
              <a:t>nformation processing – Whiting’s model only</a:t>
            </a:r>
            <a:br>
              <a:rPr lang="en-GB" sz="1800" dirty="0" smtClean="0">
                <a:cs typeface="Arial" charset="0"/>
              </a:rPr>
            </a:br>
            <a:endParaRPr lang="en-GB" sz="1800" dirty="0" smtClean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>
                <a:cs typeface="Arial" charset="0"/>
              </a:rPr>
              <a:t>Sport </a:t>
            </a:r>
            <a:r>
              <a:rPr lang="en-GB" sz="1800" dirty="0">
                <a:cs typeface="Arial" charset="0"/>
              </a:rPr>
              <a:t>and society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basic sociological terminology to help understanding of equal opportunity issues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clearly defined historical eras with a focus on three key sports; association football, lawn tennis and track and field events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development of female elite athletes in the above sports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</a:t>
            </a:r>
            <a:fld id="{4E6B17B5-3420-4B21-BD60-4828AC2D1740}" type="slidenum">
              <a:rPr lang="en-US" sz="800" smtClean="0"/>
              <a:pPr/>
              <a:t>15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60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Subject content changes – resources available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257299" y="5490409"/>
            <a:ext cx="7229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Visit: aqa.org.uk/subjects/physical-education/as-and-a-level/physical-education-7581/planning-resources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1171430"/>
            <a:ext cx="7296019" cy="431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</a:t>
            </a:r>
            <a:fld id="{4E6B17B5-3420-4B21-BD60-4828AC2D1740}" type="slidenum">
              <a:rPr lang="en-US" sz="800" smtClean="0"/>
              <a:pPr/>
              <a:t>16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868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b="11228"/>
          <a:stretch/>
        </p:blipFill>
        <p:spPr bwMode="auto">
          <a:xfrm>
            <a:off x="-1" y="954087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17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41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Structure of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2 hours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35% of total marks 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Three sections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Combination of multiple-choice , short answer and extended writing questions</a:t>
            </a: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18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Subject </a:t>
            </a:r>
            <a:r>
              <a:rPr lang="en-GB" sz="2600" dirty="0">
                <a:solidFill>
                  <a:schemeClr val="tx2"/>
                </a:solidFill>
                <a:latin typeface="+mj-lt"/>
              </a:rPr>
              <a:t>c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ontent for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Exercise physiology and </a:t>
            </a:r>
            <a:r>
              <a:rPr lang="en-GB" sz="1800" dirty="0" smtClean="0">
                <a:cs typeface="Arial" charset="0"/>
              </a:rPr>
              <a:t>biomechanics</a:t>
            </a:r>
            <a:r>
              <a:rPr lang="en-GB" sz="1800" dirty="0">
                <a:cs typeface="Arial" charset="0"/>
              </a:rPr>
              <a:t/>
            </a:r>
            <a:br>
              <a:rPr lang="en-GB" sz="1800" dirty="0">
                <a:cs typeface="Arial" charset="0"/>
              </a:rPr>
            </a:b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Sports </a:t>
            </a:r>
            <a:r>
              <a:rPr lang="en-GB" sz="1800" dirty="0" smtClean="0">
                <a:cs typeface="Arial" charset="0"/>
              </a:rPr>
              <a:t>psychology</a:t>
            </a:r>
            <a:br>
              <a:rPr lang="en-GB" sz="1800" dirty="0" smtClean="0">
                <a:cs typeface="Arial" charset="0"/>
              </a:rPr>
            </a:br>
            <a:endParaRPr lang="en-GB" sz="1800" dirty="0" smtClean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Sport </a:t>
            </a:r>
            <a:r>
              <a:rPr lang="en-GB" sz="1800" dirty="0">
                <a:cs typeface="Arial" charset="0"/>
              </a:rPr>
              <a:t>and society and technology in sport</a:t>
            </a: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19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247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Programme of </a:t>
            </a:r>
            <a:r>
              <a:rPr lang="en-GB" sz="2600" smtClean="0">
                <a:solidFill>
                  <a:schemeClr val="tx2"/>
                </a:solidFill>
                <a:latin typeface="+mj-lt"/>
              </a:rPr>
              <a:t>the day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594130" y="1063257"/>
            <a:ext cx="8092670" cy="5135524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Overview </a:t>
            </a:r>
            <a:r>
              <a:rPr lang="en-GB" sz="1800" b="1" dirty="0">
                <a:cs typeface="Arial" charset="0"/>
              </a:rPr>
              <a:t>of the new </a:t>
            </a:r>
            <a:r>
              <a:rPr lang="en-GB" sz="1800" b="1" dirty="0" smtClean="0">
                <a:cs typeface="Arial" charset="0"/>
              </a:rPr>
              <a:t>AS and A-level specifications</a:t>
            </a:r>
            <a:endParaRPr lang="en-GB" sz="1800" b="1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Underlying principles </a:t>
            </a:r>
            <a:r>
              <a:rPr lang="en-GB" sz="1800" dirty="0">
                <a:cs typeface="Arial" charset="0"/>
              </a:rPr>
              <a:t>and key features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Specification at a </a:t>
            </a:r>
            <a:r>
              <a:rPr lang="en-GB" sz="1800" dirty="0" smtClean="0">
                <a:cs typeface="Arial" charset="0"/>
              </a:rPr>
              <a:t>glance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Summary of content and assessment objectives</a:t>
            </a: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GB" sz="18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A-level Papers 1 and 2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Core content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The question papers and question types</a:t>
            </a:r>
          </a:p>
          <a:p>
            <a:pPr marL="355600" indent="-355600">
              <a:buNone/>
            </a:pPr>
            <a:endParaRPr lang="en-GB" sz="18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AS Paper assessment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Core content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The question </a:t>
            </a:r>
            <a:r>
              <a:rPr lang="en-GB" sz="1800" dirty="0" smtClean="0">
                <a:cs typeface="Arial" charset="0"/>
              </a:rPr>
              <a:t>paper </a:t>
            </a:r>
            <a:r>
              <a:rPr lang="en-GB" sz="1800" dirty="0">
                <a:cs typeface="Arial" charset="0"/>
              </a:rPr>
              <a:t>and question types</a:t>
            </a:r>
          </a:p>
          <a:p>
            <a:pPr marL="355600" indent="-355600">
              <a:buNone/>
            </a:pPr>
            <a:endParaRPr lang="en-GB" sz="18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>
                <a:cs typeface="Arial" charset="0"/>
              </a:rPr>
              <a:t>AS and A-level Non-exam assessment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Criteria and assessment</a:t>
            </a:r>
          </a:p>
          <a:p>
            <a:pPr marL="355600" indent="-355600">
              <a:buNone/>
            </a:pPr>
            <a:endParaRPr lang="en-GB" sz="18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1800" b="1" dirty="0" smtClean="0">
                <a:cs typeface="Arial" charset="0"/>
              </a:rPr>
              <a:t>Support </a:t>
            </a:r>
            <a:r>
              <a:rPr lang="en-GB" sz="1800" b="1" dirty="0">
                <a:cs typeface="Arial" charset="0"/>
              </a:rPr>
              <a:t>and </a:t>
            </a:r>
            <a:r>
              <a:rPr lang="en-GB" sz="1800" b="1" dirty="0" smtClean="0">
                <a:cs typeface="Arial" charset="0"/>
              </a:rPr>
              <a:t>resources</a:t>
            </a:r>
            <a:endParaRPr lang="en-GB" dirty="0" smtClean="0"/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46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</a:t>
            </a:fld>
            <a:endParaRPr lang="en-US" sz="800" dirty="0"/>
          </a:p>
        </p:txBody>
      </p:sp>
      <p:sp>
        <p:nvSpPr>
          <p:cNvPr id="47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A-level: Key content changes - Paper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Exercise physiology and biomechanics</a:t>
            </a:r>
            <a:endParaRPr lang="en-GB" sz="1800" dirty="0">
              <a:cs typeface="Arial" charset="0"/>
            </a:endParaRP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Injury prevention – assessed in more detail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fluid mechanics – new content</a:t>
            </a:r>
            <a:r>
              <a:rPr lang="en-GB" sz="1800" dirty="0" smtClean="0">
                <a:cs typeface="Arial" charset="0"/>
              </a:rPr>
              <a:t/>
            </a:r>
            <a:br>
              <a:rPr lang="en-GB" sz="1800" dirty="0" smtClean="0">
                <a:cs typeface="Arial" charset="0"/>
              </a:rPr>
            </a:b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Sports psychology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err="1" smtClean="0">
                <a:cs typeface="Arial" charset="0"/>
              </a:rPr>
              <a:t>Vealey’s</a:t>
            </a:r>
            <a:r>
              <a:rPr lang="en-GB" sz="1800" dirty="0" smtClean="0">
                <a:cs typeface="Arial" charset="0"/>
              </a:rPr>
              <a:t> model of self confidence</a:t>
            </a:r>
            <a:endParaRPr lang="en-GB" sz="1800" dirty="0">
              <a:cs typeface="Arial" charset="0"/>
            </a:endParaRP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Sport and society and technology in sport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three </a:t>
            </a:r>
            <a:r>
              <a:rPr lang="en-GB" sz="1800" dirty="0">
                <a:cs typeface="Arial" charset="0"/>
              </a:rPr>
              <a:t>main organisations; national governing bodies, national institutes of sports and UK </a:t>
            </a:r>
            <a:r>
              <a:rPr lang="en-GB" sz="1800" dirty="0" smtClean="0">
                <a:cs typeface="Arial" charset="0"/>
              </a:rPr>
              <a:t>Sport</a:t>
            </a:r>
            <a:endParaRPr lang="en-GB" sz="1800" dirty="0">
              <a:cs typeface="Arial" charset="0"/>
            </a:endParaRP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technology</a:t>
            </a:r>
            <a:endParaRPr lang="en-GB" sz="1800" dirty="0">
              <a:cs typeface="Arial" charset="0"/>
            </a:endParaRPr>
          </a:p>
          <a:p>
            <a:pPr marL="1092200" lvl="2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understanding of sports technology for analytics</a:t>
            </a:r>
          </a:p>
          <a:p>
            <a:pPr marL="1092200" lvl="2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functions of sports analytics</a:t>
            </a:r>
          </a:p>
          <a:p>
            <a:pPr marL="1092200" lvl="2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development of facilities and equipment and impact on participation and performance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20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2931007"/>
            <a:ext cx="7251405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Examples of A-level questions 			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21</a:t>
            </a:fld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5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Questions on A-level papers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22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9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AS: Paper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537"/>
          <a:stretch/>
        </p:blipFill>
        <p:spPr bwMode="auto">
          <a:xfrm>
            <a:off x="0" y="972000"/>
            <a:ext cx="9144000" cy="53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23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0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AS: Content for Paper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 smtClean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>
                <a:cs typeface="Arial" charset="0"/>
              </a:rPr>
              <a:t>Section A -  Applied physiology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Applied anatomy and physiology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E</a:t>
            </a:r>
            <a:r>
              <a:rPr lang="en-GB" sz="1800" dirty="0" smtClean="0">
                <a:cs typeface="Arial" charset="0"/>
              </a:rPr>
              <a:t>xercise physiology 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B</a:t>
            </a:r>
            <a:r>
              <a:rPr lang="en-GB" sz="1800" dirty="0" smtClean="0">
                <a:cs typeface="Arial" charset="0"/>
              </a:rPr>
              <a:t>iomechanical movement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>
                <a:cs typeface="Arial" charset="0"/>
              </a:rPr>
              <a:t>Section B – Skill acquisition and sports psychology</a:t>
            </a:r>
            <a:endParaRPr lang="en-GB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GB" sz="1800" dirty="0" smtClean="0">
                <a:cs typeface="Arial" charset="0"/>
              </a:rPr>
              <a:t>Section C – Sport and society and technology in sport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Sport and society 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Sport and society </a:t>
            </a:r>
            <a:r>
              <a:rPr lang="en-GB" sz="1800" dirty="0" smtClean="0">
                <a:cs typeface="Arial" charset="0"/>
              </a:rPr>
              <a:t>and the role of technology in physical activity and sport</a:t>
            </a:r>
            <a:endParaRPr lang="en-GB" sz="1800" dirty="0">
              <a:cs typeface="Arial" charset="0"/>
            </a:endParaRPr>
          </a:p>
          <a:p>
            <a:pPr marL="635000" lvl="1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24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170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AS: Structure of Question Paper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2 hours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70% of total marks 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Three sections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Combination of multiple-choice, short answer and extended writing questions</a:t>
            </a:r>
            <a:endParaRPr lang="en-GB" sz="1800" dirty="0">
              <a:cs typeface="Arial" charset="0"/>
            </a:endParaRP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25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39350"/>
            <a:ext cx="8229600" cy="47301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900" dirty="0">
                <a:solidFill>
                  <a:schemeClr val="tx2"/>
                </a:solidFill>
                <a:latin typeface="+mj-lt"/>
              </a:rPr>
              <a:t>Examples of AS questions</a:t>
            </a:r>
            <a:r>
              <a:rPr lang="en-GB" sz="2600" dirty="0">
                <a:solidFill>
                  <a:schemeClr val="tx2"/>
                </a:solidFill>
                <a:latin typeface="+mj-lt"/>
              </a:rPr>
              <a:t/>
            </a:r>
            <a:br>
              <a:rPr lang="en-GB" sz="2600" dirty="0">
                <a:solidFill>
                  <a:schemeClr val="tx2"/>
                </a:solidFill>
                <a:latin typeface="+mj-lt"/>
              </a:rPr>
            </a:b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2600" dirty="0" smtClean="0">
              <a:cs typeface="Arial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26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32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Co-teaching opportunities for AS </a:t>
            </a:r>
            <a:r>
              <a:rPr lang="en-GB" sz="2600" dirty="0">
                <a:solidFill>
                  <a:schemeClr val="tx2"/>
                </a:solidFill>
                <a:latin typeface="+mj-lt"/>
              </a:rPr>
              <a:t>and A-level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3220039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It is possible to teach AS and first year A-level students in the same class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Year one A-level content is the same as </a:t>
            </a:r>
            <a:r>
              <a:rPr lang="en-GB" sz="1800" dirty="0" err="1" smtClean="0">
                <a:cs typeface="Arial" charset="0"/>
              </a:rPr>
              <a:t>AS</a:t>
            </a:r>
            <a:r>
              <a:rPr lang="en-GB" sz="1800" dirty="0" smtClean="0">
                <a:cs typeface="Arial" charset="0"/>
              </a:rPr>
              <a:t> content, the differentiation is in the assessment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Students starting with the intention of taking just the AS will have the option of continuing to A-level (as at present)</a:t>
            </a: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AS forms a coherent and stimulating PE course in its own right providing a sound introduction to the subject</a:t>
            </a:r>
            <a:endParaRPr lang="en-GB" sz="1800" dirty="0">
              <a:cs typeface="Arial" charset="0"/>
            </a:endParaRPr>
          </a:p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27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44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Questions on AS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28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7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 and A-level: Non-exam assessment (NEA)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C:\Users\egorse\AppData\Local\Microsoft\Windows\Temporary Internet Files\Content.Outlook\F8R8849A\ThinkstockPhotos-sb10064568aa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895"/>
            <a:ext cx="9144000" cy="55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29</a:t>
            </a:fld>
            <a:endParaRPr lang="en-US" sz="800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61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Objectives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U</a:t>
            </a:r>
            <a:r>
              <a:rPr lang="en-GB" sz="1800" dirty="0" smtClean="0">
                <a:cs typeface="Arial" charset="0"/>
              </a:rPr>
              <a:t>nderstand </a:t>
            </a:r>
            <a:r>
              <a:rPr lang="en-GB" sz="1800" dirty="0">
                <a:cs typeface="Arial" charset="0"/>
              </a:rPr>
              <a:t>the </a:t>
            </a:r>
            <a:r>
              <a:rPr lang="en-GB" sz="1800" dirty="0" smtClean="0">
                <a:cs typeface="Arial" charset="0"/>
              </a:rPr>
              <a:t>key </a:t>
            </a:r>
            <a:r>
              <a:rPr lang="en-GB" sz="1800" dirty="0">
                <a:cs typeface="Arial" charset="0"/>
              </a:rPr>
              <a:t>elements of the specification structure, teaching </a:t>
            </a:r>
            <a:r>
              <a:rPr lang="en-GB" sz="1800" dirty="0" smtClean="0">
                <a:cs typeface="Arial" charset="0"/>
              </a:rPr>
              <a:t>                                   content </a:t>
            </a:r>
            <a:r>
              <a:rPr lang="en-GB" sz="1800" dirty="0">
                <a:cs typeface="Arial" charset="0"/>
              </a:rPr>
              <a:t>and assessment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Think about </a:t>
            </a:r>
            <a:r>
              <a:rPr lang="en-GB" sz="1800" dirty="0">
                <a:cs typeface="Arial" charset="0"/>
              </a:rPr>
              <a:t>the implications for teaching and learning</a:t>
            </a: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Review the </a:t>
            </a:r>
            <a:r>
              <a:rPr lang="en-GB" sz="1800" dirty="0">
                <a:cs typeface="Arial" charset="0"/>
              </a:rPr>
              <a:t>resources and support </a:t>
            </a:r>
            <a:r>
              <a:rPr lang="en-GB" sz="1800" dirty="0" smtClean="0">
                <a:cs typeface="Arial" charset="0"/>
              </a:rPr>
              <a:t>available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To give you the chance </a:t>
            </a:r>
            <a:r>
              <a:rPr lang="en-GB" sz="1800" dirty="0">
                <a:cs typeface="Arial" charset="0"/>
              </a:rPr>
              <a:t>to ask </a:t>
            </a:r>
            <a:r>
              <a:rPr lang="en-GB" sz="1800" dirty="0" smtClean="0">
                <a:cs typeface="Arial" charset="0"/>
              </a:rPr>
              <a:t>questions about the specification</a:t>
            </a: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</a:t>
            </a:fld>
            <a:endParaRPr lang="en-US" sz="800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631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 and A-level: Non-exam assessment criteria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30% non-exam assessment, broken down into two sections: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15% - students are assessed as a player/performer or coach in the full context of one activity from the list provided</a:t>
            </a:r>
          </a:p>
          <a:p>
            <a:pPr marL="635000" lvl="1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15% - written or verbal analysis and evaluation of either their own or the performance of another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Internal assessment, external moderation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cs typeface="Arial" charset="0"/>
              </a:rPr>
              <a:t>Each marked out of 45 marks – total 90 marks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1800" dirty="0" smtClean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 smtClean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30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3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00"/>
            <a:ext cx="8229600" cy="4716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Performance assessment (practical performance)</a:t>
            </a:r>
            <a:endParaRPr lang="en-GB" sz="2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000" y="1447200"/>
            <a:ext cx="8236800" cy="4104000"/>
          </a:xfrm>
        </p:spPr>
        <p:txBody>
          <a:bodyPr lIns="90000" tIns="46800" bIns="46800"/>
          <a:lstStyle/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15% of overall qualification</a:t>
            </a:r>
          </a:p>
          <a:p>
            <a:pPr marL="85725">
              <a:buClr>
                <a:schemeClr val="tx1"/>
              </a:buClr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45 marks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pitchFamily="34" charset="0"/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students assessed in one activity as a either player/performer or coach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pitchFamily="34" charset="0"/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students can only be assessed in activities listed in the specification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pitchFamily="34" charset="0"/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for each activity, students will be assessed in three areas of assessment, each worth 15 marks</a:t>
            </a:r>
            <a:endParaRPr lang="en-US" sz="1800" dirty="0">
              <a:latin typeface="Arial" pitchFamily="34" charset="0"/>
              <a:cs typeface="Arial" charset="0"/>
            </a:endParaRPr>
          </a:p>
          <a:p>
            <a:pPr marL="85725">
              <a:buClr>
                <a:schemeClr val="tx1"/>
              </a:buClr>
            </a:pPr>
            <a:endParaRPr lang="en-GB" sz="1800" dirty="0">
              <a:latin typeface="Arial" charset="0"/>
              <a:cs typeface="Arial" charset="0"/>
            </a:endParaRPr>
          </a:p>
          <a:p>
            <a:endParaRPr lang="en-GB" sz="1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31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49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Activity list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219200"/>
            <a:ext cx="8238227" cy="4332910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Font typeface="Arial" charset="0"/>
              <a:buChar char="•"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312614"/>
              </p:ext>
            </p:extLst>
          </p:nvPr>
        </p:nvGraphicFramePr>
        <p:xfrm>
          <a:off x="96863" y="1196975"/>
          <a:ext cx="8875687" cy="4084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47514"/>
                <a:gridCol w="1220520"/>
                <a:gridCol w="1220520"/>
                <a:gridCol w="1269695"/>
                <a:gridCol w="1409029"/>
                <a:gridCol w="1055527"/>
                <a:gridCol w="145288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500" b="0" dirty="0" smtClean="0"/>
                        <a:t>Amateur Boxing</a:t>
                      </a:r>
                      <a:endParaRPr lang="en-GB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/>
                        <a:t>Association football</a:t>
                      </a:r>
                    </a:p>
                    <a:p>
                      <a:endParaRPr lang="en-GB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/>
                        <a:t>Athletics</a:t>
                      </a:r>
                    </a:p>
                    <a:p>
                      <a:endParaRPr lang="en-GB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/>
                        <a:t>Badminton</a:t>
                      </a:r>
                    </a:p>
                    <a:p>
                      <a:endParaRPr lang="en-GB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/>
                        <a:t>Basketball</a:t>
                      </a:r>
                    </a:p>
                    <a:p>
                      <a:endParaRPr lang="en-GB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err="1" smtClean="0"/>
                        <a:t>Camogie</a:t>
                      </a:r>
                      <a:endParaRPr lang="en-GB" sz="1500" b="0" dirty="0" smtClean="0"/>
                    </a:p>
                    <a:p>
                      <a:endParaRPr lang="en-GB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Canoeing</a:t>
                      </a:r>
                      <a:endParaRPr lang="en-GB" sz="1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/>
                        <a:t>Cricket</a:t>
                      </a:r>
                    </a:p>
                    <a:p>
                      <a:endParaRPr lang="en-GB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Cycling</a:t>
                      </a:r>
                    </a:p>
                    <a:p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Dance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Diving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Gaelic</a:t>
                      </a:r>
                      <a:r>
                        <a:rPr lang="en-GB" sz="1500" baseline="0" dirty="0" smtClean="0"/>
                        <a:t> football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Golf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Gymnastics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Handball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Hockey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Equestrian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Hurling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Kayaking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Lacrosse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Netball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Rock climbing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Rowing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Rugby league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Rugby union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Sculling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Skiing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Snowboarding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Squash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Swimming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Table tennis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Tennis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Trampolining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Volleyball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GB" sz="1500" b="1" dirty="0" smtClean="0"/>
                        <a:t>Specialist Activity</a:t>
                      </a:r>
                      <a:endParaRPr lang="en-GB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Blind cricket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Boccia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Goal</a:t>
                      </a:r>
                      <a:r>
                        <a:rPr lang="en-GB" sz="1500" baseline="0" dirty="0" smtClean="0"/>
                        <a:t> ball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Powerchair</a:t>
                      </a:r>
                      <a:r>
                        <a:rPr lang="en-GB" sz="1500" baseline="0" dirty="0" smtClean="0"/>
                        <a:t> football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Polybat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Table cricket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Wheelchair basketball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Wheelchair football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Wheelchair rugby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32</a:t>
            </a:fld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60" y="27690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Areas of assessment for NEA – amateur boxing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33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864360" y="3409950"/>
            <a:ext cx="6403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7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00"/>
            <a:ext cx="8966579" cy="495300"/>
          </a:xfrm>
        </p:spPr>
        <p:txBody>
          <a:bodyPr>
            <a:no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Performance 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analysis assessment 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analysis and evaluation</a:t>
            </a:r>
            <a:endParaRPr lang="en-GB" sz="25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000" y="1447200"/>
            <a:ext cx="8236800" cy="4104000"/>
          </a:xfrm>
        </p:spPr>
        <p:txBody>
          <a:bodyPr lIns="90000" tIns="46800" bIns="46800"/>
          <a:lstStyle/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15% of overall qualification</a:t>
            </a:r>
          </a:p>
          <a:p>
            <a:pPr marL="85725">
              <a:buClr>
                <a:schemeClr val="tx1"/>
              </a:buClr>
            </a:pPr>
            <a:endParaRPr lang="en-GB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45 marks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pitchFamily="34" charset="0"/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Students will be assessed on:</a:t>
            </a:r>
          </a:p>
          <a:p>
            <a:pPr marL="85725">
              <a:buClr>
                <a:schemeClr val="tx1"/>
              </a:buClr>
            </a:pPr>
            <a:endParaRPr lang="en-GB" sz="1800" dirty="0">
              <a:latin typeface="Arial" charset="0"/>
              <a:cs typeface="Arial" charset="0"/>
            </a:endParaRPr>
          </a:p>
          <a:p>
            <a:pPr marL="847725" indent="-400050">
              <a:buClr>
                <a:schemeClr val="tx1"/>
              </a:buClr>
              <a:buFont typeface="+mj-lt"/>
              <a:buAutoNum type="romanLcPeriod"/>
            </a:pPr>
            <a:r>
              <a:rPr lang="en-GB" sz="1800" dirty="0" smtClean="0">
                <a:latin typeface="Arial" charset="0"/>
                <a:cs typeface="Arial" charset="0"/>
              </a:rPr>
              <a:t>analysis (20 marks)</a:t>
            </a:r>
            <a:endParaRPr lang="en-GB" sz="1800" dirty="0">
              <a:latin typeface="Arial" charset="0"/>
              <a:cs typeface="Arial" charset="0"/>
            </a:endParaRPr>
          </a:p>
          <a:p>
            <a:pPr marL="847725" indent="-400050">
              <a:buClr>
                <a:schemeClr val="tx1"/>
              </a:buClr>
              <a:buFont typeface="+mj-lt"/>
              <a:buAutoNum type="romanLcPeriod"/>
            </a:pPr>
            <a:r>
              <a:rPr lang="en-GB" sz="1800" dirty="0" smtClean="0">
                <a:latin typeface="Arial" charset="0"/>
                <a:cs typeface="Arial" charset="0"/>
              </a:rPr>
              <a:t>evaluation (25 marks) </a:t>
            </a:r>
            <a:endParaRPr lang="en-GB" sz="1800" dirty="0">
              <a:latin typeface="Arial" charset="0"/>
              <a:cs typeface="Arial" charset="0"/>
            </a:endParaRPr>
          </a:p>
          <a:p>
            <a:pPr marL="447675" indent="-36195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en-GB" sz="1800" dirty="0" smtClean="0">
              <a:latin typeface="Arial" charset="0"/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Students can analyse and evaluate their own performance or the performance of another person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pitchFamily="34" charset="0"/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Analysis and evaluation can only be carried out on an activity listed in the specification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pitchFamily="34" charset="0"/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GB" sz="1800" dirty="0">
                <a:latin typeface="Arial" pitchFamily="34" charset="0"/>
                <a:cs typeface="Arial" charset="0"/>
              </a:rPr>
              <a:t>Can be carried out in either written or verbal format – if verbal, audio-visual evidence</a:t>
            </a:r>
          </a:p>
          <a:p>
            <a:endParaRPr lang="en-GB" sz="1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34</a:t>
            </a:fld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94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000" y="1447200"/>
            <a:ext cx="8236800" cy="4104000"/>
          </a:xfrm>
        </p:spPr>
        <p:txBody>
          <a:bodyPr lIns="90000" tIns="46800" bIns="46800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All causes and corrective measures used by the students must be from the theoretical content within the specification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At AS the analysis is of one weakness from Area of assessment 1 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At A-level the analysis is of  two weaknesses, one from Area of assessment 2 </a:t>
            </a:r>
            <a:r>
              <a:rPr lang="en-GB" sz="1800" b="1" dirty="0" smtClean="0"/>
              <a:t>and</a:t>
            </a:r>
            <a:r>
              <a:rPr lang="en-GB" sz="1800" dirty="0" smtClean="0"/>
              <a:t> one from  Area of assessment 3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800" dirty="0" smtClean="0"/>
              <a:t>May choose one cause/corrective measure (to show depth of knowledge) or may choose to discuss more than one relevant cause/corrective measure (to show breadth and depth)</a:t>
            </a:r>
            <a:br>
              <a:rPr lang="en-GB" sz="1800" dirty="0" smtClean="0"/>
            </a:br>
            <a:endParaRPr lang="en-GB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000" y="225825"/>
            <a:ext cx="8966579" cy="495300"/>
          </a:xfrm>
        </p:spPr>
        <p:txBody>
          <a:bodyPr>
            <a:no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Performance 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analysis assessment 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analysis and evaluation continued</a:t>
            </a:r>
            <a:endParaRPr lang="en-GB" sz="2500" dirty="0">
              <a:latin typeface="+mj-lt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35</a:t>
            </a:fld>
            <a:endParaRPr lang="en-US" sz="800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91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2730900"/>
            <a:ext cx="8966579" cy="495300"/>
          </a:xfrm>
        </p:spPr>
        <p:txBody>
          <a:bodyPr>
            <a:noAutofit/>
          </a:bodyPr>
          <a:lstStyle/>
          <a:p>
            <a:r>
              <a:rPr lang="en-GB" sz="25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Performance 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analysis assessment 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–</a:t>
            </a:r>
            <a:r>
              <a:rPr lang="en-GB" sz="25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marking criteria for analysis and evaluation of performance</a:t>
            </a:r>
            <a:endParaRPr lang="en-GB" sz="2500" dirty="0">
              <a:latin typeface="+mj-lt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36</a:t>
            </a:fld>
            <a:endParaRPr lang="en-US" sz="800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52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Questions on non-exam assessment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37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6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 ongoing support and resources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03"/>
          <a:stretch/>
        </p:blipFill>
        <p:spPr bwMode="auto">
          <a:xfrm>
            <a:off x="-1365" y="973136"/>
            <a:ext cx="9145365" cy="53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38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Resources - 1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sz="1800" dirty="0">
              <a:cs typeface="Arial" charset="0"/>
            </a:endParaRPr>
          </a:p>
          <a:p>
            <a:pPr marL="355600" indent="-355600">
              <a:buNone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38009"/>
              </p:ext>
            </p:extLst>
          </p:nvPr>
        </p:nvGraphicFramePr>
        <p:xfrm>
          <a:off x="543877" y="1297170"/>
          <a:ext cx="7990523" cy="4876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098"/>
                <a:gridCol w="2673032"/>
                <a:gridCol w="2632393"/>
              </a:tblGrid>
              <a:tr h="245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 2016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On-going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500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Specimen assessment materials (SAMs)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additional set of SAMs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AQA website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specific vocabulary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Exemplar practical footage and accompanying commentaries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e-AQA – Secure</a:t>
                      </a:r>
                      <a:r>
                        <a:rPr lang="en-GB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Key Materials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35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 words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Exemplar analysis and evaluation work and accompanying commentaries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16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changes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Training: free full day face-to-face preparing to teach events or 2 hour twilight live online events, from April 2016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 result analysis (ERA)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00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comparison: AQA new to competitors’ current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Exampro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1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comparison: AQA new to competitors’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 marL="68580" marR="68580" marT="0" marB="0"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71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Co-</a:t>
                      </a:r>
                      <a:r>
                        <a:rPr lang="en-GB" sz="14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teachability</a:t>
                      </a:r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guidance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39</a:t>
            </a:fld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515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Context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Developed by an experienced team of teachers and examiners 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Designed to engage young people in this subject and provide effective assessments across the ability range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Complements other qualifications in this subject, </a:t>
            </a:r>
            <a:r>
              <a:rPr lang="en-GB" sz="1800" dirty="0" err="1" smtClean="0"/>
              <a:t>ie</a:t>
            </a:r>
            <a:r>
              <a:rPr lang="en-GB" sz="1800" dirty="0" smtClean="0"/>
              <a:t> GCSE PE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Submitted to </a:t>
            </a:r>
            <a:r>
              <a:rPr lang="en-GB" sz="1800" dirty="0" err="1" smtClean="0"/>
              <a:t>Ofqual</a:t>
            </a:r>
            <a:r>
              <a:rPr lang="en-GB" sz="1800" dirty="0" smtClean="0"/>
              <a:t> for accreditation.  Approval expected by Autumn 2015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Assuming approval, the new AS and A-level specifications are for teaching from September 2016 with first assessment for AS in summer 2017 and</a:t>
            </a:r>
            <a:r>
              <a:rPr lang="en-GB" sz="1800" dirty="0"/>
              <a:t> </a:t>
            </a:r>
            <a:r>
              <a:rPr lang="en-GB" sz="1800" dirty="0" smtClean="0"/>
              <a:t>A-level in summer 2018. 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4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6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>
                <a:solidFill>
                  <a:schemeClr val="tx2"/>
                </a:solidFill>
                <a:latin typeface="+mj-lt"/>
              </a:rPr>
              <a:t>Resources 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2 – Plan, Teach and Assess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6" y="1012459"/>
            <a:ext cx="4224336" cy="494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40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3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err="1" smtClean="0">
                <a:solidFill>
                  <a:schemeClr val="tx2"/>
                </a:solidFill>
                <a:latin typeface="+mj-lt"/>
              </a:rPr>
              <a:t>Exampro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6" y="1132764"/>
            <a:ext cx="6987654" cy="500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41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8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Timeline 1</a:t>
            </a:r>
            <a:r>
              <a:rPr lang="en-GB" sz="2600" dirty="0" smtClean="0">
                <a:latin typeface="+mj-lt"/>
              </a:rPr>
              <a:t/>
            </a:r>
            <a:br>
              <a:rPr lang="en-GB" sz="2600" dirty="0" smtClean="0">
                <a:latin typeface="+mj-lt"/>
              </a:rPr>
            </a:br>
            <a:endParaRPr lang="en-GB" sz="2600" dirty="0">
              <a:latin typeface="+mj-lt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3181" y="1752600"/>
            <a:ext cx="8427513" cy="3883025"/>
            <a:chOff x="374560" y="1844674"/>
            <a:chExt cx="9216896" cy="2500839"/>
          </a:xfrm>
        </p:grpSpPr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455935" y="1844674"/>
              <a:ext cx="2135521" cy="54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First teaching </a:t>
              </a:r>
              <a:r>
                <a:rPr lang="en-GB" sz="1400" dirty="0">
                  <a:cs typeface="Arial" charset="0"/>
                </a:rPr>
                <a:t>of </a:t>
              </a:r>
              <a:r>
                <a:rPr lang="en-GB" sz="1400" dirty="0" smtClean="0">
                  <a:cs typeface="Arial" charset="0"/>
                </a:rPr>
                <a:t>AS/A-level in Subject</a:t>
              </a:r>
              <a:endParaRPr lang="en-GB" sz="1400" dirty="0"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en-GB" sz="1400" b="1" dirty="0">
                <a:solidFill>
                  <a:srgbClr val="0098C2"/>
                </a:solidFill>
                <a:cs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730" y="4149209"/>
              <a:ext cx="1180614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July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74560" y="1844674"/>
              <a:ext cx="1772658" cy="103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Draft</a:t>
              </a:r>
              <a:r>
                <a:rPr lang="en-GB" sz="1400" b="1" dirty="0">
                  <a:solidFill>
                    <a:srgbClr val="0098C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Specification and specimen </a:t>
              </a:r>
              <a:r>
                <a:rPr lang="en-GB" sz="1400" dirty="0">
                  <a:cs typeface="Arial" charset="0"/>
                </a:rPr>
                <a:t>Question </a:t>
              </a:r>
              <a:r>
                <a:rPr lang="en-GB" sz="1400" dirty="0" smtClean="0">
                  <a:cs typeface="Arial" charset="0"/>
                </a:rPr>
                <a:t>Papers, and Mark </a:t>
              </a:r>
              <a:r>
                <a:rPr lang="en-GB" sz="1400" dirty="0">
                  <a:cs typeface="Arial" charset="0"/>
                </a:rPr>
                <a:t>Schemes </a:t>
              </a:r>
              <a:r>
                <a:rPr lang="en-GB" sz="1400" dirty="0" smtClean="0">
                  <a:cs typeface="Arial" charset="0"/>
                </a:rPr>
                <a:t>published 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693839" y="3934500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585577" y="4149208"/>
              <a:ext cx="1876238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September 2016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903281" y="2814074"/>
              <a:ext cx="2453245" cy="68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/>
              <a:r>
                <a:rPr lang="en-GB" sz="1400" b="1" dirty="0">
                  <a:cs typeface="Arial" charset="0"/>
                </a:rPr>
                <a:t>FREE </a:t>
              </a: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Introductory </a:t>
              </a:r>
              <a:r>
                <a:rPr lang="en-GB" sz="1400" dirty="0" smtClean="0">
                  <a:cs typeface="Arial" charset="0"/>
                </a:rPr>
                <a:t>events online </a:t>
              </a:r>
            </a:p>
            <a:p>
              <a:pPr algn="ctr"/>
              <a:r>
                <a:rPr lang="en-GB" sz="1400" dirty="0" smtClean="0">
                  <a:cs typeface="Arial" charset="0"/>
                </a:rPr>
                <a:t>and face to face</a:t>
              </a:r>
            </a:p>
            <a:p>
              <a:pPr algn="ctr">
                <a:spcBef>
                  <a:spcPct val="50000"/>
                </a:spcBef>
              </a:pPr>
              <a:endParaRPr lang="en-GB" sz="1400" dirty="0">
                <a:cs typeface="Arial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4600462" y="1844674"/>
              <a:ext cx="2206707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Accredited </a:t>
              </a:r>
              <a:r>
                <a:rPr lang="en-GB" sz="1400" dirty="0" smtClean="0">
                  <a:cs typeface="Arial" charset="0"/>
                </a:rPr>
                <a:t>Specification </a:t>
              </a:r>
              <a:r>
                <a:rPr lang="en-GB" sz="1400" dirty="0">
                  <a:cs typeface="Arial" charset="0"/>
                </a:rPr>
                <a:t>published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68313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118503" y="2805253"/>
              <a:ext cx="1798701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cs typeface="Arial" charset="0"/>
                </a:rPr>
                <a:t>FREE</a:t>
              </a:r>
              <a:r>
                <a:rPr lang="en-GB" sz="1400" dirty="0">
                  <a:cs typeface="Arial" charset="0"/>
                </a:rPr>
                <a:t> </a:t>
              </a: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Preparing to Teach</a:t>
              </a:r>
              <a:r>
                <a:rPr lang="en-GB" sz="14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events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585577" y="3933825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52450" y="5218113"/>
            <a:ext cx="7695422" cy="3174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imes" pitchFamily="18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3113121" y="5035548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4400161" y="4994275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712890" y="4998386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870974" y="5342123"/>
            <a:ext cx="1068387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September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245914" y="5356886"/>
            <a:ext cx="1069975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October</a:t>
            </a:r>
            <a:endParaRPr lang="en-GB" sz="1400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92033" y="5342125"/>
            <a:ext cx="1081088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November to March</a:t>
            </a:r>
            <a:endParaRPr lang="en-GB" sz="1400" dirty="0">
              <a:cs typeface="Arial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815118" y="5312457"/>
            <a:ext cx="1079500" cy="7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April to September 2016</a:t>
            </a:r>
            <a:endParaRPr lang="en-GB" sz="1400" dirty="0">
              <a:cs typeface="Arial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780901" y="4349161"/>
            <a:ext cx="4742121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tx2"/>
                </a:solidFill>
                <a:cs typeface="Arial" charset="0"/>
              </a:rPr>
              <a:t>Teacher and learner resources </a:t>
            </a:r>
            <a:r>
              <a:rPr lang="en-GB" sz="1400" dirty="0">
                <a:cs typeface="Arial" charset="0"/>
              </a:rPr>
              <a:t>published</a:t>
            </a:r>
            <a:endParaRPr lang="en-GB" sz="1400" b="1" dirty="0">
              <a:solidFill>
                <a:srgbClr val="0098C2"/>
              </a:solidFill>
              <a:cs typeface="Arial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780901" y="4011830"/>
            <a:ext cx="2623140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  <a:cs typeface="Arial" charset="0"/>
              </a:rPr>
              <a:t>CPD </a:t>
            </a:r>
            <a:r>
              <a:rPr lang="en-GB" sz="1400" dirty="0" smtClean="0">
                <a:cs typeface="Arial" charset="0"/>
              </a:rPr>
              <a:t>events face-to-face 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096631" y="4635393"/>
            <a:ext cx="2299113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  <a:cs typeface="Arial" charset="0"/>
              </a:rPr>
              <a:t>Current specification Feedback </a:t>
            </a:r>
            <a:r>
              <a:rPr lang="en-GB" sz="1400" dirty="0" smtClean="0">
                <a:cs typeface="Arial" charset="0"/>
              </a:rPr>
              <a:t>events online 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2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42</a:t>
            </a:fld>
            <a:endParaRPr lang="en-US" sz="800" dirty="0"/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5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Contact points for more information </a:t>
            </a:r>
            <a:r>
              <a:rPr lang="en-GB" sz="2600" smtClean="0">
                <a:solidFill>
                  <a:schemeClr val="tx2"/>
                </a:solidFill>
                <a:latin typeface="+mj-lt"/>
              </a:rPr>
              <a:t>and guidance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AS and A-level PE Customer </a:t>
            </a:r>
            <a:r>
              <a:rPr lang="en-US" sz="1800" smtClean="0"/>
              <a:t>support team</a:t>
            </a:r>
            <a:endParaRPr lang="en-US" sz="18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E: pe@aqa.org.uk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T: 01483 477822</a:t>
            </a:r>
            <a:endParaRPr lang="en-US" sz="1800" dirty="0"/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/>
              <a:t>Teacher s</a:t>
            </a:r>
            <a:r>
              <a:rPr lang="en-US" sz="1800" dirty="0" smtClean="0"/>
              <a:t>upport manager</a:t>
            </a:r>
            <a:endParaRPr lang="en-US" sz="18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Eilish Gorse</a:t>
            </a:r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CPD manager</a:t>
            </a:r>
            <a:endParaRPr lang="en-US" sz="18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Ros Nixon</a:t>
            </a: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E: teachercpd@aqa.org.uk</a:t>
            </a:r>
            <a:endParaRPr lang="en-US" sz="1800" dirty="0"/>
          </a:p>
          <a:p>
            <a:pPr>
              <a:buNone/>
              <a:defRPr/>
            </a:pPr>
            <a:r>
              <a:rPr lang="en-US" sz="1800" dirty="0"/>
              <a:t>T: 0161 957 3646</a:t>
            </a:r>
          </a:p>
          <a:p>
            <a:pPr>
              <a:buNone/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US" sz="1800" dirty="0"/>
          </a:p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03" y="1979906"/>
            <a:ext cx="3925531" cy="294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43</a:t>
            </a:fld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6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Next steps – things to consider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buNone/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US" sz="1800" dirty="0"/>
          </a:p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0000" y="1447200"/>
            <a:ext cx="823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what is your centre policy on AS entry?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co-</a:t>
            </a:r>
            <a:r>
              <a:rPr lang="en-GB" dirty="0" err="1">
                <a:latin typeface="Arial"/>
                <a:cs typeface="Arial"/>
              </a:rPr>
              <a:t>teachability</a:t>
            </a:r>
            <a:r>
              <a:rPr lang="en-GB" dirty="0">
                <a:latin typeface="Arial"/>
                <a:cs typeface="Arial"/>
              </a:rPr>
              <a:t> or linear exams?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teaching and learning strategies </a:t>
            </a:r>
            <a:r>
              <a:rPr lang="en-GB" dirty="0" smtClean="0">
                <a:latin typeface="Arial"/>
                <a:cs typeface="Arial"/>
              </a:rPr>
              <a:t>e.g. </a:t>
            </a:r>
            <a:r>
              <a:rPr lang="en-GB" dirty="0">
                <a:latin typeface="Arial"/>
                <a:cs typeface="Arial"/>
              </a:rPr>
              <a:t>impact of  AOs on teaching strategies </a:t>
            </a:r>
            <a:r>
              <a:rPr lang="en-GB" dirty="0" smtClean="0">
                <a:latin typeface="Arial"/>
                <a:cs typeface="Arial"/>
              </a:rPr>
              <a:t>or what can </a:t>
            </a:r>
            <a:r>
              <a:rPr lang="en-GB" dirty="0">
                <a:latin typeface="Arial"/>
                <a:cs typeface="Arial"/>
              </a:rPr>
              <a:t>you learn from other subjects?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staff awareness of new AS and A-level structure as separate qualifications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staff expertise in specialist areas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familiarisation with the AQA website</a:t>
            </a:r>
          </a:p>
          <a:p>
            <a:endParaRPr lang="en-GB" dirty="0" smtClean="0"/>
          </a:p>
          <a:p>
            <a:r>
              <a:rPr lang="en-GB" b="1" dirty="0" smtClean="0"/>
              <a:t>Training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Current </a:t>
            </a:r>
            <a:r>
              <a:rPr lang="en-GB" dirty="0" smtClean="0"/>
              <a:t>specification </a:t>
            </a:r>
            <a:r>
              <a:rPr lang="en-GB" dirty="0"/>
              <a:t>– </a:t>
            </a:r>
            <a:r>
              <a:rPr lang="en-GB" dirty="0" smtClean="0"/>
              <a:t>feedback events in October and November 2015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specification – </a:t>
            </a:r>
            <a:r>
              <a:rPr lang="en-GB" dirty="0" smtClean="0"/>
              <a:t>free face-to-face and online preparing </a:t>
            </a:r>
            <a:r>
              <a:rPr lang="en-GB" dirty="0"/>
              <a:t>to </a:t>
            </a:r>
            <a:r>
              <a:rPr lang="en-GB" dirty="0" smtClean="0"/>
              <a:t>teach events in spring 2016</a:t>
            </a:r>
            <a:endParaRPr lang="en-GB" dirty="0"/>
          </a:p>
          <a:p>
            <a:endParaRPr lang="en-GB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44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8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Final 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45</a:t>
            </a:fld>
            <a:endParaRPr lang="en-US" sz="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6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540000" y="1666873"/>
            <a:ext cx="6508500" cy="49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>
                <a:latin typeface="+mj-lt"/>
              </a:rPr>
              <a:t>Thank you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000" y="3093213"/>
            <a:ext cx="7372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are an independent education charity 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/>
              <a:t>the largest provider of academic qualifications </a:t>
            </a:r>
            <a:r>
              <a:rPr lang="en-GB" dirty="0" smtClean="0"/>
              <a:t>for </a:t>
            </a:r>
            <a:r>
              <a:rPr lang="en-GB" dirty="0"/>
              <a:t>all </a:t>
            </a:r>
            <a:r>
              <a:rPr lang="en-GB" dirty="0" smtClean="0"/>
              <a:t>abilities taught in schools and colleges. </a:t>
            </a:r>
          </a:p>
          <a:p>
            <a:endParaRPr lang="en-GB" dirty="0"/>
          </a:p>
          <a:p>
            <a:r>
              <a:rPr lang="en-GB" dirty="0" smtClean="0"/>
              <a:t>Our </a:t>
            </a:r>
            <a:r>
              <a:rPr lang="en-GB" dirty="0"/>
              <a:t>aim is to enable students to realise their potential </a:t>
            </a:r>
            <a:endParaRPr lang="en-GB" dirty="0" smtClean="0"/>
          </a:p>
          <a:p>
            <a:r>
              <a:rPr lang="en-GB" dirty="0" smtClean="0"/>
              <a:t>and provide </a:t>
            </a:r>
            <a:r>
              <a:rPr lang="en-GB" dirty="0"/>
              <a:t>teachers with the support and resources they need </a:t>
            </a:r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that they can focus on inspiring learning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aqa.org.uk</a:t>
            </a:r>
          </a:p>
          <a:p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90000" tIns="46800" rIns="90000" bIns="46800"/>
          <a:lstStyle/>
          <a:p>
            <a:pPr algn="l"/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t>46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756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Government requirements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 fontAlgn="base">
              <a:spcAft>
                <a:spcPct val="0"/>
              </a:spcAft>
              <a:buClr>
                <a:srgbClr val="008CBB"/>
              </a:buClr>
              <a:buNone/>
            </a:pPr>
            <a:r>
              <a:rPr lang="en-GB" sz="1800" dirty="0" smtClean="0">
                <a:latin typeface="Arial" charset="0"/>
                <a:cs typeface="Arial" charset="0"/>
              </a:rPr>
              <a:t>Government requirements include:</a:t>
            </a:r>
          </a:p>
          <a:p>
            <a:pPr marL="0" indent="0" fontAlgn="base">
              <a:spcAft>
                <a:spcPct val="0"/>
              </a:spcAft>
              <a:buClr>
                <a:srgbClr val="008CBB"/>
              </a:buClr>
              <a:buNone/>
            </a:pPr>
            <a:endParaRPr lang="en-GB" sz="1800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latin typeface="Arial" charset="0"/>
                <a:cs typeface="Arial" charset="0"/>
              </a:rPr>
              <a:t>70% theory, 30% non-exam assessment</a:t>
            </a: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sz="1800" dirty="0" err="1" smtClean="0">
                <a:latin typeface="Arial" charset="0"/>
                <a:cs typeface="Arial" charset="0"/>
              </a:rPr>
              <a:t>DfE</a:t>
            </a:r>
            <a:r>
              <a:rPr lang="en-GB" sz="1800" dirty="0" smtClean="0">
                <a:latin typeface="Arial" charset="0"/>
                <a:cs typeface="Arial" charset="0"/>
              </a:rPr>
              <a:t> stipulated theoretical content </a:t>
            </a:r>
            <a:endParaRPr lang="en-GB" sz="1800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rgbClr val="008CBB"/>
              </a:buClr>
              <a:buFont typeface="Arial" charset="0"/>
              <a:buChar char="•"/>
            </a:pPr>
            <a:endParaRPr lang="en-GB" sz="1800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latin typeface="Arial" charset="0"/>
                <a:cs typeface="Arial" charset="0"/>
              </a:rPr>
              <a:t>Reduced activity list, same across all boards</a:t>
            </a: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latin typeface="Arial" charset="0"/>
                <a:cs typeface="Arial" charset="0"/>
              </a:rPr>
              <a:t>Students assessed in only one activity as either player/performer or coach</a:t>
            </a:r>
            <a:endParaRPr lang="en-GB" sz="1800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rgbClr val="008CBB"/>
              </a:buClr>
              <a:buFont typeface="Arial" charset="0"/>
              <a:buChar char="•"/>
            </a:pPr>
            <a:endParaRPr lang="en-GB" sz="1800" dirty="0">
              <a:latin typeface="Arial" charset="0"/>
              <a:cs typeface="Arial" charset="0"/>
            </a:endParaRP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GB" sz="1800" dirty="0" smtClean="0">
                <a:latin typeface="Arial" charset="0"/>
                <a:cs typeface="Arial" charset="0"/>
              </a:rPr>
              <a:t>Minimum of 5% of overall assessment on quantitative skills</a:t>
            </a:r>
          </a:p>
          <a:p>
            <a:pPr marL="355600" indent="-355600" fontAlgn="base"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</a:pPr>
            <a:endParaRPr lang="en-GB" sz="1800" dirty="0">
              <a:latin typeface="Arial" charset="0"/>
              <a:cs typeface="Arial" charset="0"/>
            </a:endParaRPr>
          </a:p>
          <a:p>
            <a:pPr marL="0" indent="0" fontAlgn="base">
              <a:spcAft>
                <a:spcPct val="0"/>
              </a:spcAft>
              <a:buClr>
                <a:schemeClr val="tx1"/>
              </a:buClr>
              <a:buNone/>
            </a:pPr>
            <a:r>
              <a:rPr lang="en-GB" sz="1800" dirty="0" smtClean="0">
                <a:latin typeface="Arial" charset="0"/>
                <a:cs typeface="Arial" charset="0"/>
              </a:rPr>
              <a:t>Visit: gov.uk/government/publications/</a:t>
            </a:r>
            <a:r>
              <a:rPr lang="en-GB" sz="1800" dirty="0" err="1" smtClean="0">
                <a:latin typeface="Arial" charset="0"/>
                <a:cs typeface="Arial" charset="0"/>
              </a:rPr>
              <a:t>gce</a:t>
            </a:r>
            <a:r>
              <a:rPr lang="en-GB" sz="1800" dirty="0" smtClean="0">
                <a:latin typeface="Arial" charset="0"/>
                <a:cs typeface="Arial" charset="0"/>
              </a:rPr>
              <a:t>-as-and-a-level-physical-education</a:t>
            </a:r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5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63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Underlying principles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Built on the foundations of our current specification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Co-</a:t>
            </a:r>
            <a:r>
              <a:rPr lang="en-GB" sz="1800" dirty="0" err="1" smtClean="0"/>
              <a:t>teachability</a:t>
            </a:r>
            <a:r>
              <a:rPr lang="en-GB" sz="1800" dirty="0" smtClean="0"/>
              <a:t> of AS and A-level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Relevant, familiar and accessible content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Suitable for mixed ability classes</a:t>
            </a:r>
            <a:endParaRPr lang="en-GB" sz="1800" dirty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Progression to HE or the world of work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1800" dirty="0" smtClean="0"/>
              <a:t>New AQA resources to help planning, teaching and assessing</a:t>
            </a:r>
            <a:endParaRPr lang="en-GB" sz="1800" dirty="0"/>
          </a:p>
          <a:p>
            <a:pPr marL="355600" indent="-355600"/>
            <a:endParaRPr lang="en-US" dirty="0" smtClean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6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69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 and A-level: Assessment objectives</a:t>
            </a:r>
            <a:endParaRPr lang="en-GB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27037"/>
              </p:ext>
            </p:extLst>
          </p:nvPr>
        </p:nvGraphicFramePr>
        <p:xfrm>
          <a:off x="398751" y="1120066"/>
          <a:ext cx="7987610" cy="481077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987610"/>
              </a:tblGrid>
              <a:tr h="352273">
                <a:tc>
                  <a:txBody>
                    <a:bodyPr/>
                    <a:lstStyle/>
                    <a:p>
                      <a:pPr algn="l"/>
                      <a:endParaRPr lang="en-GB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4170695">
                <a:tc>
                  <a:txBody>
                    <a:bodyPr/>
                    <a:lstStyle/>
                    <a:p>
                      <a:pPr marL="893763" indent="-893763" algn="l"/>
                      <a:r>
                        <a:rPr lang="en-GB" sz="1800" b="1" dirty="0" smtClean="0">
                          <a:latin typeface="Arial" pitchFamily="34" charset="0"/>
                          <a:cs typeface="Arial" pitchFamily="34" charset="0"/>
                        </a:rPr>
                        <a:t>AO1 	Demonstrate</a:t>
                      </a:r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knowledge and understanding of factors that underpin performance and involvement in physical activity and sport (20-25%)</a:t>
                      </a:r>
                    </a:p>
                    <a:p>
                      <a:pPr algn="l"/>
                      <a:endParaRPr lang="en-GB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93763" indent="-893763"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AO2 	Apply knowledge and understanding of factors that	underpin performance and involvement in physical 		activity and sport (20-25%)</a:t>
                      </a:r>
                    </a:p>
                    <a:p>
                      <a:pPr algn="l"/>
                      <a:endParaRPr lang="en-GB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93763" indent="-893763"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AO3 	Analyse and evaluate factors that underpin performance and involvement in physical activity and sport (20-25%)</a:t>
                      </a:r>
                    </a:p>
                    <a:p>
                      <a:pPr marL="893763" indent="-893763" algn="l"/>
                      <a:endParaRPr lang="en-GB" sz="18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93763" indent="-893763" algn="l"/>
                      <a:r>
                        <a:rPr lang="en-GB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AO4 	Demonstrate and apply relevant skills and techniques in physical activity and sport. Analyse and evaluate performance (30%)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7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1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A-level: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76243"/>
              </p:ext>
            </p:extLst>
          </p:nvPr>
        </p:nvGraphicFramePr>
        <p:xfrm>
          <a:off x="238126" y="1190625"/>
          <a:ext cx="8505824" cy="4678626"/>
        </p:xfrm>
        <a:graphic>
          <a:graphicData uri="http://schemas.openxmlformats.org/drawingml/2006/table">
            <a:tbl>
              <a:tblPr/>
              <a:tblGrid>
                <a:gridCol w="2752724"/>
                <a:gridCol w="752475"/>
                <a:gridCol w="5000625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affecting participation in physical activity and 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hour written paper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Combination of multiple choice, short answer and extended writing questions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affecting optimal performance in physical activity and 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hour written paper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Combination of multiple choice, short answer and extended writing questions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3: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Non-exam assessment: Practical performance in physical activity and sport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Internal assessment, external moderation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8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5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AS: Specification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14994"/>
              </p:ext>
            </p:extLst>
          </p:nvPr>
        </p:nvGraphicFramePr>
        <p:xfrm>
          <a:off x="560606" y="1628775"/>
          <a:ext cx="7621368" cy="3907500"/>
        </p:xfrm>
        <a:graphic>
          <a:graphicData uri="http://schemas.openxmlformats.org/drawingml/2006/table">
            <a:tbl>
              <a:tblPr/>
              <a:tblGrid>
                <a:gridCol w="2322756"/>
                <a:gridCol w="899193"/>
                <a:gridCol w="4399419"/>
              </a:tblGrid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1: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Factors affecting participation in physical activity and 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Written Paper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hour written paper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Combination of multiple choice, short answer and extended writing questions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 2: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Non-exam assessment: Practical performance in physical activity and sport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marks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Internal assessment, external moderation</a:t>
                      </a:r>
                    </a:p>
                  </a:txBody>
                  <a:tcPr marL="91420" marR="91420" marT="45711" marB="4571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1976439" y="6458400"/>
            <a:ext cx="2678112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540000" y="6458401"/>
            <a:ext cx="648720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smtClean="0"/>
              <a:t>Slide </a:t>
            </a:r>
            <a:fld id="{4E6B17B5-3420-4B21-BD60-4828AC2D1740}" type="slidenum">
              <a:rPr lang="en-US" sz="800" smtClean="0"/>
              <a:pPr/>
              <a:t>9</a:t>
            </a:fld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6174000" y="6458400"/>
            <a:ext cx="2476499" cy="241300"/>
          </a:xfrm>
          <a:prstGeom prst="rect">
            <a:avLst/>
          </a:prstGeom>
        </p:spPr>
        <p:txBody>
          <a:bodyPr lIns="90000" tIns="46800" rIns="90000" bIns="468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3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5983136-b0ff-4387-93c0-fbee5235ff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heme/theme1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ppt177E.tmp</Template>
  <TotalTime>3842</TotalTime>
  <Words>2664</Words>
  <Application>Microsoft Office PowerPoint</Application>
  <PresentationFormat>On-screen Show (4:3)</PresentationFormat>
  <Paragraphs>571</Paragraphs>
  <Slides>46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Theme1</vt:lpstr>
      <vt:lpstr>AS and A-level  Physical Education For first teaching in 2016</vt:lpstr>
      <vt:lpstr>Programme of the day</vt:lpstr>
      <vt:lpstr>Objectives</vt:lpstr>
      <vt:lpstr>Context</vt:lpstr>
      <vt:lpstr>Government requirements</vt:lpstr>
      <vt:lpstr>Underlying principles</vt:lpstr>
      <vt:lpstr>AS and A-level: Assessment objectives</vt:lpstr>
      <vt:lpstr>A-level: Specification at a glance </vt:lpstr>
      <vt:lpstr>AS: Specification at a glance </vt:lpstr>
      <vt:lpstr>Why choose the AS and A-level specifications - 1?</vt:lpstr>
      <vt:lpstr>Why choose the AS and A-level specifications - 2?</vt:lpstr>
      <vt:lpstr>A-level: Paper 1</vt:lpstr>
      <vt:lpstr>A-level: Structure of question Paper 1</vt:lpstr>
      <vt:lpstr>A-level: Subject content for Paper 1</vt:lpstr>
      <vt:lpstr>A-level: Key content changes - Paper 1</vt:lpstr>
      <vt:lpstr>A-level: Subject content changes – resources available</vt:lpstr>
      <vt:lpstr>A-level: Paper 2</vt:lpstr>
      <vt:lpstr>A-level: Structure of Paper 2</vt:lpstr>
      <vt:lpstr>A-level: Subject content for Paper 2</vt:lpstr>
      <vt:lpstr>A-level: Key content changes - Paper 2</vt:lpstr>
      <vt:lpstr>Examples of A-level questions     </vt:lpstr>
      <vt:lpstr>Questions on A-level papers</vt:lpstr>
      <vt:lpstr>AS: Paper</vt:lpstr>
      <vt:lpstr>AS: Content for Paper </vt:lpstr>
      <vt:lpstr>AS: Structure of Question Paper</vt:lpstr>
      <vt:lpstr>Examples of AS questions </vt:lpstr>
      <vt:lpstr>Co-teaching opportunities for AS and A-level</vt:lpstr>
      <vt:lpstr>Questions on AS</vt:lpstr>
      <vt:lpstr>AS and A-level: Non-exam assessment (NEA)</vt:lpstr>
      <vt:lpstr>AS and A-level: Non-exam assessment criteria</vt:lpstr>
      <vt:lpstr>Performance assessment (practical performance)</vt:lpstr>
      <vt:lpstr>Activity list</vt:lpstr>
      <vt:lpstr>Areas of assessment for NEA – amateur boxing</vt:lpstr>
      <vt:lpstr>Performance analysis assessment – analysis and evaluation</vt:lpstr>
      <vt:lpstr>Performance analysis assessment – analysis and evaluation continued</vt:lpstr>
      <vt:lpstr>Performance analysis assessment – marking criteria for analysis and evaluation of performance</vt:lpstr>
      <vt:lpstr>Questions on non-exam assessment</vt:lpstr>
      <vt:lpstr>AQA ongoing support and resources</vt:lpstr>
      <vt:lpstr>Resources - 1 </vt:lpstr>
      <vt:lpstr>Resources 2 – Plan, Teach and Assess</vt:lpstr>
      <vt:lpstr>Exampro</vt:lpstr>
      <vt:lpstr>Timeline 1 </vt:lpstr>
      <vt:lpstr>Contact points for more information and guidance</vt:lpstr>
      <vt:lpstr>Next steps – things to consider</vt:lpstr>
      <vt:lpstr>Final questions</vt:lpstr>
      <vt:lpstr>PowerPoint Presentation</vt:lpstr>
    </vt:vector>
  </TitlesOfParts>
  <Company>AQA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MHolmes</dc:creator>
  <cp:lastModifiedBy>AQA</cp:lastModifiedBy>
  <cp:revision>439</cp:revision>
  <cp:lastPrinted>2015-08-13T13:34:28Z</cp:lastPrinted>
  <dcterms:created xsi:type="dcterms:W3CDTF">2013-02-07T15:48:28Z</dcterms:created>
  <dcterms:modified xsi:type="dcterms:W3CDTF">2015-10-21T09:57:19Z</dcterms:modified>
</cp:coreProperties>
</file>