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6.xml" ContentType="application/vnd.openxmlformats-officedocument.presentationml.tags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tags/tag18.xml" ContentType="application/vnd.openxmlformats-officedocument.presentationml.tags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3"/>
  </p:notesMasterIdLst>
  <p:handoutMasterIdLst>
    <p:handoutMasterId r:id="rId44"/>
  </p:handoutMasterIdLst>
  <p:sldIdLst>
    <p:sldId id="263" r:id="rId2"/>
    <p:sldId id="276" r:id="rId3"/>
    <p:sldId id="280" r:id="rId4"/>
    <p:sldId id="336" r:id="rId5"/>
    <p:sldId id="396" r:id="rId6"/>
    <p:sldId id="399" r:id="rId7"/>
    <p:sldId id="394" r:id="rId8"/>
    <p:sldId id="395" r:id="rId9"/>
    <p:sldId id="351" r:id="rId10"/>
    <p:sldId id="397" r:id="rId11"/>
    <p:sldId id="311" r:id="rId12"/>
    <p:sldId id="314" r:id="rId13"/>
    <p:sldId id="398" r:id="rId14"/>
    <p:sldId id="339" r:id="rId15"/>
    <p:sldId id="392" r:id="rId16"/>
    <p:sldId id="413" r:id="rId17"/>
    <p:sldId id="346" r:id="rId18"/>
    <p:sldId id="358" r:id="rId19"/>
    <p:sldId id="360" r:id="rId20"/>
    <p:sldId id="367" r:id="rId21"/>
    <p:sldId id="414" r:id="rId22"/>
    <p:sldId id="372" r:id="rId23"/>
    <p:sldId id="361" r:id="rId24"/>
    <p:sldId id="363" r:id="rId25"/>
    <p:sldId id="344" r:id="rId26"/>
    <p:sldId id="412" r:id="rId27"/>
    <p:sldId id="320" r:id="rId28"/>
    <p:sldId id="364" r:id="rId29"/>
    <p:sldId id="388" r:id="rId30"/>
    <p:sldId id="366" r:id="rId31"/>
    <p:sldId id="368" r:id="rId32"/>
    <p:sldId id="389" r:id="rId33"/>
    <p:sldId id="390" r:id="rId34"/>
    <p:sldId id="415" r:id="rId35"/>
    <p:sldId id="373" r:id="rId36"/>
    <p:sldId id="409" r:id="rId37"/>
    <p:sldId id="411" r:id="rId38"/>
    <p:sldId id="383" r:id="rId39"/>
    <p:sldId id="410" r:id="rId40"/>
    <p:sldId id="335" r:id="rId41"/>
    <p:sldId id="379" r:id="rId42"/>
  </p:sldIdLst>
  <p:sldSz cx="9144000" cy="6858000" type="screen4x3"/>
  <p:notesSz cx="7099300" cy="10234613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7E9"/>
    <a:srgbClr val="EBCCD0"/>
    <a:srgbClr val="C8194B"/>
    <a:srgbClr val="412878"/>
    <a:srgbClr val="C84B32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0064" autoAdjust="0"/>
    <p:restoredTop sz="87790" autoAdjust="0"/>
  </p:normalViewPr>
  <p:slideViewPr>
    <p:cSldViewPr snapToGrid="0" snapToObjects="1" showGuides="1">
      <p:cViewPr>
        <p:scale>
          <a:sx n="100" d="100"/>
          <a:sy n="100" d="100"/>
        </p:scale>
        <p:origin x="-72" y="-246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 snapToGrid="0" snapToObjects="1">
      <p:cViewPr>
        <p:scale>
          <a:sx n="100" d="100"/>
          <a:sy n="100" d="100"/>
        </p:scale>
        <p:origin x="-1566" y="115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ADA457E0-B7E6-E24E-BA12-0ABEC3185120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38A8347-8DF1-B348-8F41-6E1345D82D34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7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90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90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90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745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71353" indent="-371353">
              <a:buClr>
                <a:schemeClr val="tx1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8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2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GB" dirty="0">
              <a:solidFill>
                <a:srgbClr val="4B4B4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ABD238-3D8F-4B15-ADE8-1A84BCE1EA77}" type="slidenum">
              <a:rPr lang="en-GB" smtClean="0">
                <a:solidFill>
                  <a:srgbClr val="4B4B4B"/>
                </a:solidFill>
              </a:rPr>
              <a:pPr/>
              <a:t>‹#›</a:t>
            </a:fld>
            <a:endParaRPr lang="en-GB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7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x of x 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  <p:sldLayoutId id="2147483699" r:id="rId3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GCSE Physical Education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solidFill>
                  <a:srgbClr val="412878"/>
                </a:solidFill>
                <a:latin typeface="+mj-lt"/>
              </a:rPr>
              <a:t>Introduction to the new specification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Howitt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Autumn 2015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4857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We’ve acted on your feedback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60967"/>
            <a:ext cx="8229600" cy="44442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ritten content in sufficient detail to clarify depth of teaching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Included topics you have told us your students enjoy, eg performance enhancing drugs, hooliganism, anatomy and 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Removed the scenario due to narrowing of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Developed a subject specific vocabulary, a definitive glossary of terms, which has been cross referenced with A-level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Where possible, we ensured that theoretical content acts as preparation for A-level study with AQA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roduced several criteria that are activity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61436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10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217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Overview of specification content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39392" y="1147401"/>
            <a:ext cx="8238227" cy="4966319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Applied anatomy and physiology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Movement analysis 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Physical training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Sports psychology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Socio-cultural influences 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Health, fitness and well-being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Use of data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Practical performance </a:t>
            </a:r>
            <a:endParaRPr lang="en-GB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6296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54076"/>
              </p:ext>
            </p:extLst>
          </p:nvPr>
        </p:nvGraphicFramePr>
        <p:xfrm>
          <a:off x="272956" y="1022081"/>
          <a:ext cx="8736292" cy="5187650"/>
        </p:xfrm>
        <a:graphic>
          <a:graphicData uri="http://schemas.openxmlformats.org/drawingml/2006/table">
            <a:tbl>
              <a:tblPr/>
              <a:tblGrid>
                <a:gridCol w="3138984"/>
                <a:gridCol w="646390"/>
                <a:gridCol w="4950918"/>
              </a:tblGrid>
              <a:tr h="1764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human body and movement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hour 15 minutes written paper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Combination of multiple choice, short answer and extended writing questions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Applied anatomy and physiology, movement analysis, physical training and use of data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4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Socio-cultural influences and well-being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hour 15 minutes written paper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Combination of multiple choice, short answer and extended writing questions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Sports psychology, socio-cultural influences, health, fitness and well-being and use of data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Practical performance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Internal assessment, external moderation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12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 balanced approach to assessment		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95400"/>
            <a:ext cx="8238227" cy="4400550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53056"/>
            <a:ext cx="8238227" cy="424289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Two evenly balanced papers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Six mark extended answer questions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Multiple choice questions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Amount of content taught vs amount of assessment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Holistic assessment of progressive skills in non-exam assessment (NEA)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/>
                <a:cs typeface="Arial"/>
              </a:rPr>
              <a:t>Greater weighting to full competitive context in NEA</a:t>
            </a:r>
            <a:endParaRPr lang="en-GB" dirty="0">
              <a:latin typeface="Arial"/>
              <a:cs typeface="Arial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0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our new GCSE PE specification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43572" y="1446027"/>
            <a:ext cx="8238227" cy="4465673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>We want you to enjoy teaching as much as your students will enjoy learning, so we’ve: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worked closely with teachers, Higher Education and the Youth Sport Trust to develop a new specification that will inspire teaching and learning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worked hard to ensure that the new content is clear and straightforward for you to plan and teach</a:t>
            </a:r>
            <a:endParaRPr lang="en-GB" sz="1800" dirty="0"/>
          </a:p>
          <a:p>
            <a:pPr marL="0" indent="0">
              <a:buClr>
                <a:srgbClr val="008CBB"/>
              </a:buClr>
              <a:buNone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developed the GCSE, AS and A-level in tandem, to create a </a:t>
            </a:r>
            <a:r>
              <a:rPr lang="en-GB" sz="1800" dirty="0">
                <a:latin typeface="Arial"/>
                <a:cs typeface="Arial"/>
              </a:rPr>
              <a:t>consistent approach to teaching and assessment throughout our suite of physical education </a:t>
            </a:r>
            <a:r>
              <a:rPr lang="en-GB" sz="1800" dirty="0" smtClean="0">
                <a:latin typeface="Arial"/>
                <a:cs typeface="Arial"/>
              </a:rPr>
              <a:t>qualifications</a:t>
            </a:r>
            <a:br>
              <a:rPr lang="en-GB" sz="1800" dirty="0" smtClean="0">
                <a:latin typeface="Arial"/>
                <a:cs typeface="Arial"/>
              </a:rPr>
            </a:br>
            <a:endParaRPr lang="en-GB" sz="1800" dirty="0">
              <a:latin typeface="Arial"/>
              <a:cs typeface="Arial"/>
            </a:endParaRPr>
          </a:p>
          <a:p>
            <a:pPr marL="355600" lvl="1" indent="-355600">
              <a:spcBef>
                <a:spcPct val="0"/>
              </a:spcBef>
              <a:buClrTx/>
            </a:pPr>
            <a:r>
              <a:rPr lang="en-GB" sz="1800" dirty="0"/>
              <a:t>Whilst incorporating the regulatory changes you’ll see that at its heart, our GCSE has retained its passion and enthusiasm for </a:t>
            </a:r>
            <a:r>
              <a:rPr lang="en-GB" sz="1800" dirty="0" smtClean="0"/>
              <a:t>PE</a:t>
            </a:r>
            <a:endParaRPr lang="en-GB" sz="1800" dirty="0"/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8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Key features and benefits of our specification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12097" y="1477926"/>
            <a:ext cx="8238227" cy="391278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New </a:t>
            </a:r>
            <a:r>
              <a:rPr lang="en-GB" dirty="0"/>
              <a:t>contemporary topics relevant to today’s sporting world, will give students of all abilities a well-rounded skill set to prepare them for further study.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/>
              <a:t>Our assessment structure is now even clearer and the new exam paper layout will help your students see exactly what topics they are being assessed on.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/>
              <a:t>Our suite of resources will include face-to-face and online training events, schemes of work, lesson plans, exemplar student responses and exemplar practical footage. 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/>
              <a:t>In addition to our free resources, Hodder Education has been selected to enter our approval process to create textbooks for GCSE, AS and A-level Physical Education.</a:t>
            </a:r>
            <a:endParaRPr lang="en-US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0" lvl="1"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en-GB" sz="1800" dirty="0" smtClean="0">
              <a:latin typeface="Arial"/>
              <a:cs typeface="Arial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15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Any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16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4" y="174684"/>
            <a:ext cx="8229600" cy="464389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1 – The human body and movement in physical activity and sport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1573"/>
          <a:stretch/>
        </p:blipFill>
        <p:spPr bwMode="auto">
          <a:xfrm>
            <a:off x="-1" y="97313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17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1 – content and skills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cs typeface="Arial" charset="0"/>
              </a:rPr>
              <a:t>The human body and movement in physical activity and sport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Applied </a:t>
            </a:r>
            <a:r>
              <a:rPr lang="en-GB" dirty="0">
                <a:cs typeface="Arial" charset="0"/>
              </a:rPr>
              <a:t>anatomy and physiology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Movement analysis 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Physical training</a:t>
            </a:r>
          </a:p>
          <a:p>
            <a:pPr marL="0" indent="0">
              <a:buNone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Use of data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18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1</a:t>
            </a:r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600" dirty="0">
                <a:solidFill>
                  <a:schemeClr val="tx2"/>
                </a:solidFill>
              </a:rPr>
              <a:t>–</a:t>
            </a:r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question paper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1 hour 15 minutes 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78 marks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30% of total marks 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Answer all questions 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61950" lvl="0" indent="-361950" defTabSz="9144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Combination of multiple choice, short answer and extended writing questions 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19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031358"/>
            <a:ext cx="8238226" cy="526311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Overview </a:t>
            </a:r>
            <a:r>
              <a:rPr lang="en-GB" sz="1600" b="1" dirty="0">
                <a:cs typeface="Arial" charset="0"/>
              </a:rPr>
              <a:t>of the new specification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Underlying principles </a:t>
            </a:r>
            <a:r>
              <a:rPr lang="en-GB" sz="1600" dirty="0">
                <a:cs typeface="Arial" charset="0"/>
              </a:rPr>
              <a:t>and key features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>
                <a:cs typeface="Arial" charset="0"/>
              </a:rPr>
              <a:t>Specification at a </a:t>
            </a:r>
            <a:r>
              <a:rPr lang="en-GB" sz="1600" dirty="0" smtClean="0">
                <a:cs typeface="Arial" charset="0"/>
              </a:rPr>
              <a:t>glance</a:t>
            </a:r>
          </a:p>
          <a:p>
            <a:pPr marL="355600" indent="-355600">
              <a:buNone/>
            </a:pPr>
            <a:endParaRPr lang="en-GB" sz="16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Paper 1 </a:t>
            </a:r>
            <a:r>
              <a:rPr lang="en-GB" sz="1600" b="1" dirty="0"/>
              <a:t>–</a:t>
            </a:r>
            <a:r>
              <a:rPr lang="en-GB" sz="1600" b="1" dirty="0" smtClean="0">
                <a:cs typeface="Arial" charset="0"/>
              </a:rPr>
              <a:t> </a:t>
            </a:r>
            <a:r>
              <a:rPr lang="en-GB" sz="1600" b="1" dirty="0" smtClean="0"/>
              <a:t>The </a:t>
            </a:r>
            <a:r>
              <a:rPr lang="en-GB" sz="1600" b="1" dirty="0"/>
              <a:t>human body and movement in physical activity and sport</a:t>
            </a:r>
            <a:endParaRPr lang="en-GB" sz="1600" b="1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The question paper and question types</a:t>
            </a:r>
          </a:p>
          <a:p>
            <a:pPr marL="355600" indent="-355600">
              <a:buNone/>
            </a:pPr>
            <a:endParaRPr lang="en-GB" sz="16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Paper 2 </a:t>
            </a:r>
            <a:r>
              <a:rPr lang="en-GB" sz="1600" b="1" dirty="0"/>
              <a:t>–</a:t>
            </a:r>
            <a:r>
              <a:rPr lang="en-GB" sz="1600" b="1" dirty="0" smtClean="0">
                <a:cs typeface="Arial" charset="0"/>
              </a:rPr>
              <a:t> Socio-cultural </a:t>
            </a:r>
            <a:r>
              <a:rPr lang="en-GB" sz="1600" b="1" dirty="0">
                <a:cs typeface="Arial" charset="0"/>
              </a:rPr>
              <a:t>influences and well-being in physical activity and sport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The question paper and question types</a:t>
            </a:r>
            <a:endParaRPr lang="en-GB" sz="1600" dirty="0">
              <a:cs typeface="Arial" charset="0"/>
            </a:endParaRPr>
          </a:p>
          <a:p>
            <a:pPr marL="355600" indent="-355600">
              <a:buNone/>
            </a:pPr>
            <a:endParaRPr lang="en-GB" sz="16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Non-exam assessment – Practical performance in physical activity and sport</a:t>
            </a:r>
            <a:endParaRPr lang="en-GB" sz="1600" b="1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Performance assessment – practical exemplar </a:t>
            </a:r>
            <a:endParaRPr lang="en-GB" sz="16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600" dirty="0" smtClean="0">
                <a:cs typeface="Arial" charset="0"/>
              </a:rPr>
              <a:t>Performance analysis assessment</a:t>
            </a:r>
            <a:endParaRPr lang="en-GB" sz="1600" dirty="0">
              <a:cs typeface="Arial" charset="0"/>
            </a:endParaRPr>
          </a:p>
          <a:p>
            <a:pPr marL="355600" indent="-355600">
              <a:buNone/>
            </a:pPr>
            <a:endParaRPr lang="en-GB" sz="16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Support </a:t>
            </a:r>
            <a:r>
              <a:rPr lang="en-GB" sz="1600" b="1" dirty="0">
                <a:cs typeface="Arial" charset="0"/>
              </a:rPr>
              <a:t>and </a:t>
            </a:r>
            <a:r>
              <a:rPr lang="en-GB" sz="1600" b="1" dirty="0" smtClean="0">
                <a:cs typeface="Arial" charset="0"/>
              </a:rPr>
              <a:t>resources</a:t>
            </a:r>
          </a:p>
          <a:p>
            <a:pPr marL="355600" indent="-355600">
              <a:buNone/>
            </a:pPr>
            <a:endParaRPr lang="en-GB" sz="16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600" b="1" dirty="0" smtClean="0">
                <a:cs typeface="Arial" charset="0"/>
              </a:rPr>
              <a:t>Timeline</a:t>
            </a:r>
            <a:endParaRPr lang="en-GB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</a:t>
            </a:fld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74" y="2741539"/>
            <a:ext cx="4606118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Paper 1 </a:t>
            </a:r>
            <a:r>
              <a:rPr lang="en-GB" sz="2600" dirty="0">
                <a:solidFill>
                  <a:schemeClr val="tx2"/>
                </a:solidFill>
              </a:rPr>
              <a:t>–</a:t>
            </a: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xemplar questions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20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Any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21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692" y="159030"/>
            <a:ext cx="9144000" cy="464389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2 – Socio-cultural influences and well-being in physical activity and sport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22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5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2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 content and skills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cs typeface="Arial" charset="0"/>
              </a:rPr>
              <a:t>Socio-cultural influences and well-being in physical activity and sport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Sports </a:t>
            </a:r>
            <a:r>
              <a:rPr lang="en-GB" dirty="0">
                <a:cs typeface="Arial" charset="0"/>
              </a:rPr>
              <a:t>psychology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Socio-cultural influences 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Health, fitness and well-being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Use of </a:t>
            </a:r>
            <a:r>
              <a:rPr lang="en-GB" dirty="0" smtClean="0">
                <a:cs typeface="Arial" charset="0"/>
              </a:rPr>
              <a:t>data</a:t>
            </a:r>
            <a:endParaRPr lang="en-GB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 2 – structure of question paper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1 hour 15 minutes 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78 </a:t>
            </a:r>
            <a:r>
              <a:rPr lang="en-GB" dirty="0">
                <a:cs typeface="Arial" charset="0"/>
              </a:rPr>
              <a:t>marks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30% of total marks 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Answer all questions </a:t>
            </a:r>
          </a:p>
          <a:p>
            <a:pPr marL="355600" indent="-355600"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61950" lvl="0" indent="-361950" defTabSz="9144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Combination of multiple choice, short answer and extended writing questions 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181" y="2665095"/>
            <a:ext cx="4994869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Paper 2 – exemplar questions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25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Any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26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2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Non-exam assessment (NEA)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owoodfield\AppData\Local\Microsoft\Windows\Temporary Internet Files\Content.Outlook\5T7SHZLP\shutterstock_181757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3999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27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6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406880"/>
            <a:ext cx="8836925" cy="473015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NEA – Practical performance in physical activity and sport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057797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40% non-exam assessment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100 marks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Internal assessment, external moderation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Broken down into two sections:</a:t>
            </a:r>
          </a:p>
          <a:p>
            <a:pPr marL="0" indent="0">
              <a:buClr>
                <a:schemeClr val="tx1"/>
              </a:buClr>
              <a:buNone/>
            </a:pPr>
            <a:endParaRPr lang="en-GB" dirty="0" smtClean="0">
              <a:cs typeface="Arial" charset="0"/>
            </a:endParaRPr>
          </a:p>
          <a:p>
            <a:pPr marL="714375" indent="-352425">
              <a:buClr>
                <a:schemeClr val="tx1"/>
              </a:buClr>
              <a:buFont typeface="+mj-lt"/>
              <a:buAutoNum type="romanLcPeriod"/>
            </a:pPr>
            <a:r>
              <a:rPr lang="en-GB" dirty="0" smtClean="0">
                <a:cs typeface="Arial" charset="0"/>
              </a:rPr>
              <a:t>performance assessment (practical performance)</a:t>
            </a:r>
          </a:p>
          <a:p>
            <a:pPr marL="704850" indent="-342900">
              <a:buClr>
                <a:schemeClr val="tx1"/>
              </a:buClr>
              <a:buFont typeface="+mj-lt"/>
              <a:buAutoNum type="romanLcPeriod"/>
            </a:pPr>
            <a:r>
              <a:rPr lang="en-GB" dirty="0" smtClean="0">
                <a:cs typeface="Arial" charset="0"/>
              </a:rPr>
              <a:t>performance analysis assessment (analysis and evaluation)</a:t>
            </a:r>
            <a:endParaRPr lang="en-GB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6195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28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24"/>
            <a:ext cx="8229600" cy="52387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assessment (practical performance)</a:t>
            </a:r>
            <a:endParaRPr lang="en-GB"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7075" y="986903"/>
            <a:ext cx="8229600" cy="5332010"/>
          </a:xfrm>
        </p:spPr>
        <p:txBody>
          <a:bodyPr/>
          <a:lstStyle/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cs typeface="Arial" charset="0"/>
              </a:rPr>
              <a:t>30% of overall </a:t>
            </a:r>
            <a:r>
              <a:rPr lang="en-GB" dirty="0" smtClean="0">
                <a:cs typeface="Arial" charset="0"/>
              </a:rPr>
              <a:t>qualification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75 marks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Students </a:t>
            </a:r>
            <a:r>
              <a:rPr lang="en-GB" dirty="0">
                <a:latin typeface="Arial" charset="0"/>
                <a:cs typeface="Arial" charset="0"/>
              </a:rPr>
              <a:t>assessed in three activities as a </a:t>
            </a:r>
            <a:r>
              <a:rPr lang="en-GB" dirty="0" smtClean="0">
                <a:latin typeface="Arial" charset="0"/>
                <a:cs typeface="Arial" charset="0"/>
              </a:rPr>
              <a:t>player or performer  </a:t>
            </a:r>
          </a:p>
          <a:p>
            <a:pPr marL="85725">
              <a:buClr>
                <a:schemeClr val="tx1"/>
              </a:buClr>
            </a:pPr>
            <a:r>
              <a:rPr lang="en-GB" dirty="0">
                <a:latin typeface="Arial" charset="0"/>
                <a:cs typeface="Arial" charset="0"/>
              </a:rPr>
              <a:t>	</a:t>
            </a:r>
            <a:r>
              <a:rPr lang="en-GB" dirty="0" smtClean="0">
                <a:latin typeface="Arial" charset="0"/>
                <a:cs typeface="Arial" charset="0"/>
              </a:rPr>
              <a:t>(25 marks per activity)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One assessment must be in a team </a:t>
            </a:r>
            <a:r>
              <a:rPr lang="en-GB" dirty="0" smtClean="0">
                <a:latin typeface="Arial" charset="0"/>
                <a:cs typeface="Arial" charset="0"/>
              </a:rPr>
              <a:t>sport or activity</a:t>
            </a:r>
            <a:r>
              <a:rPr lang="en-GB" dirty="0">
                <a:latin typeface="Arial" charset="0"/>
                <a:cs typeface="Arial" charset="0"/>
              </a:rPr>
              <a:t>, one assessment must be in an individual </a:t>
            </a:r>
            <a:r>
              <a:rPr lang="en-GB" dirty="0" smtClean="0">
                <a:latin typeface="Arial" charset="0"/>
                <a:cs typeface="Arial" charset="0"/>
              </a:rPr>
              <a:t>sport or activity </a:t>
            </a:r>
            <a:r>
              <a:rPr lang="en-GB" dirty="0">
                <a:latin typeface="Arial" charset="0"/>
                <a:cs typeface="Arial" charset="0"/>
              </a:rPr>
              <a:t>and a third can be from either a team or an individual </a:t>
            </a:r>
            <a:r>
              <a:rPr lang="en-GB" dirty="0" smtClean="0">
                <a:latin typeface="Arial" charset="0"/>
                <a:cs typeface="Arial" charset="0"/>
              </a:rPr>
              <a:t>sport or activity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Students can only be assessed in activities listed in the specification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For each activity, students will be assessed in</a:t>
            </a:r>
            <a:r>
              <a:rPr lang="en-GB" dirty="0" smtClean="0">
                <a:latin typeface="Arial" charset="0"/>
                <a:cs typeface="Arial" charset="0"/>
              </a:rPr>
              <a:t>: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dirty="0">
                <a:latin typeface="Arial" charset="0"/>
                <a:cs typeface="Arial" charset="0"/>
              </a:rPr>
              <a:t>skills </a:t>
            </a:r>
            <a:r>
              <a:rPr lang="en-GB" dirty="0" smtClean="0">
                <a:latin typeface="Arial" charset="0"/>
                <a:cs typeface="Arial" charset="0"/>
              </a:rPr>
              <a:t>(10 marks </a:t>
            </a:r>
            <a:r>
              <a:rPr lang="en-GB" dirty="0">
                <a:latin typeface="Arial" charset="0"/>
                <a:cs typeface="Arial" charset="0"/>
              </a:rPr>
              <a:t>per </a:t>
            </a:r>
            <a:r>
              <a:rPr lang="en-GB" dirty="0" smtClean="0">
                <a:latin typeface="Arial" charset="0"/>
                <a:cs typeface="Arial" charset="0"/>
              </a:rPr>
              <a:t>activity)</a:t>
            </a:r>
            <a:endParaRPr lang="en-GB" dirty="0">
              <a:latin typeface="Arial" charset="0"/>
              <a:cs typeface="Arial" charset="0"/>
            </a:endParaRP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dirty="0">
                <a:latin typeface="Arial" charset="0"/>
                <a:cs typeface="Arial" charset="0"/>
              </a:rPr>
              <a:t>full context </a:t>
            </a:r>
            <a:r>
              <a:rPr lang="en-GB" dirty="0" smtClean="0">
                <a:latin typeface="Arial" charset="0"/>
                <a:cs typeface="Arial" charset="0"/>
              </a:rPr>
              <a:t>(15 marks </a:t>
            </a:r>
            <a:r>
              <a:rPr lang="en-GB" dirty="0">
                <a:latin typeface="Arial" charset="0"/>
                <a:cs typeface="Arial" charset="0"/>
              </a:rPr>
              <a:t>per </a:t>
            </a:r>
            <a:r>
              <a:rPr lang="en-GB" dirty="0" smtClean="0">
                <a:latin typeface="Arial" charset="0"/>
                <a:cs typeface="Arial" charset="0"/>
              </a:rPr>
              <a:t>activity)</a:t>
            </a:r>
            <a:endParaRPr lang="en-GB" sz="1800" dirty="0">
              <a:latin typeface="Arial" charset="0"/>
              <a:cs typeface="Arial" charset="0"/>
            </a:endParaRPr>
          </a:p>
          <a:p>
            <a:endParaRPr lang="en-GB" sz="1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29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03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Objectives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U</a:t>
            </a:r>
            <a:r>
              <a:rPr lang="en-GB" sz="1800" dirty="0" smtClean="0">
                <a:cs typeface="Arial" charset="0"/>
              </a:rPr>
              <a:t>nderstand </a:t>
            </a:r>
            <a:r>
              <a:rPr lang="en-GB" sz="1800" dirty="0">
                <a:cs typeface="Arial" charset="0"/>
              </a:rPr>
              <a:t>the </a:t>
            </a:r>
            <a:r>
              <a:rPr lang="en-GB" sz="1800" dirty="0" smtClean="0">
                <a:cs typeface="Arial" charset="0"/>
              </a:rPr>
              <a:t>key </a:t>
            </a:r>
            <a:r>
              <a:rPr lang="en-GB" sz="1800" dirty="0">
                <a:cs typeface="Arial" charset="0"/>
              </a:rPr>
              <a:t>elements of the specification structure, teaching </a:t>
            </a:r>
            <a:r>
              <a:rPr lang="en-GB" sz="1800" dirty="0" smtClean="0">
                <a:cs typeface="Arial" charset="0"/>
              </a:rPr>
              <a:t>                                   content </a:t>
            </a:r>
            <a:r>
              <a:rPr lang="en-GB" sz="1800" dirty="0">
                <a:cs typeface="Arial" charset="0"/>
              </a:rPr>
              <a:t>and assessment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Think about </a:t>
            </a:r>
            <a:r>
              <a:rPr lang="en-GB" sz="1800" dirty="0">
                <a:cs typeface="Arial" charset="0"/>
              </a:rPr>
              <a:t>the implications for teaching and learning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Review the </a:t>
            </a:r>
            <a:r>
              <a:rPr lang="en-GB" sz="1800" dirty="0">
                <a:cs typeface="Arial" charset="0"/>
              </a:rPr>
              <a:t>resources and support </a:t>
            </a:r>
            <a:r>
              <a:rPr lang="en-GB" sz="1800" dirty="0" smtClean="0">
                <a:cs typeface="Arial" charset="0"/>
              </a:rPr>
              <a:t>available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To give you the chance </a:t>
            </a:r>
            <a:r>
              <a:rPr lang="en-GB" sz="1800" dirty="0">
                <a:cs typeface="Arial" charset="0"/>
              </a:rPr>
              <a:t>to ask </a:t>
            </a:r>
            <a:r>
              <a:rPr lang="en-GB" sz="1800" dirty="0" smtClean="0">
                <a:cs typeface="Arial" charset="0"/>
              </a:rPr>
              <a:t>questions about the specification</a:t>
            </a: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</a:t>
            </a:fld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Activity list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19200"/>
            <a:ext cx="8238227" cy="4332910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36229"/>
              </p:ext>
            </p:extLst>
          </p:nvPr>
        </p:nvGraphicFramePr>
        <p:xfrm>
          <a:off x="539750" y="1318436"/>
          <a:ext cx="8045450" cy="4913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719"/>
                <a:gridCol w="1340719"/>
                <a:gridCol w="1340719"/>
                <a:gridCol w="1340719"/>
                <a:gridCol w="1341287"/>
                <a:gridCol w="1341287"/>
              </a:tblGrid>
              <a:tr h="4301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Team activities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Individual activities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Association football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Badminton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Basketball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Amateur boxing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Athletics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Badminton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Camogie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Cricket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Dance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Canoeing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Cycling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Dance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Gaelic football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Handball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Hockey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Diving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Golf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Gymnastics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Hurling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Lacrosse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Netball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Equestrian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Kayaking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Rock climbing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Rowing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Rugby League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Rugby Union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Rowing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Sculling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Skiing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Squash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Table tennis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Tennis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Snowboarding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Squash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Swimming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Volleyball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Table tennis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Tennis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Trampolining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Specialist team activities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Specialist individual activities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Blind cricket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Goal 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Powerchair football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Boccia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Polybat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Table cricket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Wheelchair basketball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Wheelchair rugby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3" marR="6130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30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2548811"/>
            <a:ext cx="8045355" cy="1381744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Performance assessment analysis – badminton exemplar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31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242818"/>
            <a:ext cx="8966579" cy="495300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analysis assessment 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analysis and evaluation</a:t>
            </a:r>
            <a:endParaRPr lang="en-GB" sz="25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666" y="989461"/>
            <a:ext cx="8229600" cy="5247565"/>
          </a:xfrm>
        </p:spPr>
        <p:txBody>
          <a:bodyPr/>
          <a:lstStyle/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10</a:t>
            </a:r>
            <a:r>
              <a:rPr lang="en-GB" dirty="0">
                <a:cs typeface="Arial" charset="0"/>
              </a:rPr>
              <a:t>% of overall qualification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25 marks</a:t>
            </a: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Students </a:t>
            </a:r>
            <a:r>
              <a:rPr lang="en-GB" dirty="0">
                <a:latin typeface="Arial" charset="0"/>
                <a:cs typeface="Arial" charset="0"/>
              </a:rPr>
              <a:t>will be assessed </a:t>
            </a:r>
            <a:r>
              <a:rPr lang="en-GB" dirty="0" smtClean="0">
                <a:latin typeface="Arial" charset="0"/>
                <a:cs typeface="Arial" charset="0"/>
              </a:rPr>
              <a:t>on:</a:t>
            </a:r>
          </a:p>
          <a:p>
            <a:pPr marL="85725">
              <a:buClr>
                <a:schemeClr val="tx1"/>
              </a:buClr>
            </a:pPr>
            <a:endParaRPr lang="en-GB" dirty="0">
              <a:latin typeface="Arial" charset="0"/>
              <a:cs typeface="Arial" charset="0"/>
            </a:endParaRP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dirty="0" smtClean="0">
                <a:latin typeface="Arial" charset="0"/>
                <a:cs typeface="Arial" charset="0"/>
              </a:rPr>
              <a:t>analysis (15 </a:t>
            </a:r>
            <a:r>
              <a:rPr lang="en-GB" dirty="0">
                <a:latin typeface="Arial" charset="0"/>
                <a:cs typeface="Arial" charset="0"/>
              </a:rPr>
              <a:t>marks per activity)</a:t>
            </a: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dirty="0" smtClean="0">
                <a:latin typeface="Arial" charset="0"/>
                <a:cs typeface="Arial" charset="0"/>
              </a:rPr>
              <a:t>evaluation </a:t>
            </a:r>
            <a:r>
              <a:rPr lang="en-GB" dirty="0">
                <a:latin typeface="Arial" charset="0"/>
                <a:cs typeface="Arial" charset="0"/>
              </a:rPr>
              <a:t>(</a:t>
            </a:r>
            <a:r>
              <a:rPr lang="en-GB" dirty="0" smtClean="0">
                <a:latin typeface="Arial" charset="0"/>
                <a:cs typeface="Arial" charset="0"/>
              </a:rPr>
              <a:t>10 </a:t>
            </a:r>
            <a:r>
              <a:rPr lang="en-GB" dirty="0">
                <a:latin typeface="Arial" charset="0"/>
                <a:cs typeface="Arial" charset="0"/>
              </a:rPr>
              <a:t>marks per activity</a:t>
            </a:r>
            <a:r>
              <a:rPr lang="en-GB" dirty="0" smtClean="0">
                <a:latin typeface="Arial" charset="0"/>
                <a:cs typeface="Arial" charset="0"/>
              </a:rPr>
              <a:t>) </a:t>
            </a:r>
            <a:endParaRPr lang="en-GB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/>
              <a:t>Students can analyse and evaluate their own performance or the performance of another person</a:t>
            </a:r>
            <a:endParaRPr lang="en-GB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endParaRPr lang="en-GB" dirty="0"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Analysis </a:t>
            </a:r>
            <a:r>
              <a:rPr lang="en-GB" dirty="0">
                <a:latin typeface="Arial" charset="0"/>
                <a:cs typeface="Arial" charset="0"/>
              </a:rPr>
              <a:t>and evaluation can only be carried out on an activity listed in the specification</a:t>
            </a:r>
          </a:p>
          <a:p>
            <a:pPr marL="85725">
              <a:buClr>
                <a:schemeClr val="tx1"/>
              </a:buClr>
              <a:tabLst>
                <a:tab pos="447675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371475" indent="-28575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Can be carried out in either written or verbal format – if verbal, audio-visual evidence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sz="1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18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Performance analysis assessment – marking criteria</a:t>
            </a:r>
            <a:endParaRPr lang="en-GB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99925"/>
            <a:ext cx="8229600" cy="4405089"/>
          </a:xfrm>
        </p:spPr>
        <p:txBody>
          <a:bodyPr/>
          <a:lstStyle/>
          <a:p>
            <a:r>
              <a:rPr lang="en-GB" b="1" dirty="0" smtClean="0"/>
              <a:t>Analysis – strengths and weaknesses (15 marks)</a:t>
            </a:r>
          </a:p>
          <a:p>
            <a:r>
              <a:rPr lang="en-GB" dirty="0" smtClean="0"/>
              <a:t>Analyse a performance in one activity from the specification in order to identify and justify two strengths and two weaknesses </a:t>
            </a:r>
          </a:p>
          <a:p>
            <a:endParaRPr lang="en-GB" dirty="0"/>
          </a:p>
          <a:p>
            <a:r>
              <a:rPr lang="en-GB" dirty="0" smtClean="0"/>
              <a:t>One strength and one weakness should be a fitness component</a:t>
            </a:r>
          </a:p>
          <a:p>
            <a:endParaRPr lang="en-GB" dirty="0"/>
          </a:p>
          <a:p>
            <a:r>
              <a:rPr lang="en-GB" dirty="0" smtClean="0"/>
              <a:t>One strength and one weakness should be a specific skill/technique or tactic/strategy/aspect of choreography (as appropriate) 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Evaluation – the use of theoretical principles to cause improvement (10 marks)</a:t>
            </a:r>
          </a:p>
          <a:p>
            <a:r>
              <a:rPr lang="en-GB" dirty="0" smtClean="0"/>
              <a:t>Produce an overall action plan that suggests ways to improve upon the identified weaknesses</a:t>
            </a:r>
          </a:p>
          <a:p>
            <a:endParaRPr lang="en-GB" dirty="0"/>
          </a:p>
          <a:p>
            <a:r>
              <a:rPr lang="en-GB" dirty="0" smtClean="0"/>
              <a:t>Use appropriate theoretical content in action plan</a:t>
            </a:r>
          </a:p>
          <a:p>
            <a:endParaRPr lang="en-GB" dirty="0"/>
          </a:p>
          <a:p>
            <a:r>
              <a:rPr lang="en-GB" dirty="0" smtClean="0"/>
              <a:t>Students will not be assessed on whether improvement actually occurs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73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47" y="357187"/>
            <a:ext cx="7866751" cy="714375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Suggestions for managing and planning..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47" y="1248394"/>
            <a:ext cx="7240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How </a:t>
            </a:r>
            <a:r>
              <a:rPr lang="en-US" dirty="0"/>
              <a:t>will the reduction of activities and number of assessments impact on your teaching and how would you manage this change?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/>
              <a:t>2) Is </a:t>
            </a:r>
            <a:r>
              <a:rPr lang="en-GB" dirty="0"/>
              <a:t>your initial reaction to the reduction in the number of assessments to offer a limited number of activities, eg five activities per student and choosing the best three?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3) For </a:t>
            </a:r>
            <a:r>
              <a:rPr lang="en-GB" dirty="0"/>
              <a:t>the analysis and evaluation task, what do you think would best suit your students, eg written only, verbal only or a mixture of both?</a:t>
            </a:r>
          </a:p>
          <a:p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34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1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On-going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03"/>
          <a:stretch/>
        </p:blipFill>
        <p:spPr bwMode="auto">
          <a:xfrm>
            <a:off x="-1365" y="973136"/>
            <a:ext cx="9145365" cy="53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35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Resources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24151"/>
              </p:ext>
            </p:extLst>
          </p:nvPr>
        </p:nvGraphicFramePr>
        <p:xfrm>
          <a:off x="543877" y="1297170"/>
          <a:ext cx="8037195" cy="468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/>
                <a:gridCol w="2679065"/>
                <a:gridCol w="2679065"/>
              </a:tblGrid>
              <a:tr h="29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2016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0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Specimen assessment materials (SAMs)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additional set of SAMs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AQA website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specific vocabulary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Exemplar practical footage and accompanying commentaries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e-AQA – Secure</a:t>
                      </a:r>
                      <a:r>
                        <a:rPr lang="en-GB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 Materials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Exemplar analysis and evaluation work and accompanying commentaries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0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changes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Training: free full day face-to-face preparing to teach events or 2 hour twilight live online events, from April 2016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result analysis (ERA)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comparison: AQA new to competitors’ current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Exampro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comparison: AQA new to competitors’ new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36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28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>
                <a:solidFill>
                  <a:schemeClr val="tx2"/>
                </a:solidFill>
                <a:latin typeface="+mj-lt"/>
              </a:rPr>
              <a:t>Resources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2 – Plan, Teach, Assess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3" y="1132764"/>
            <a:ext cx="4183866" cy="50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37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1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Exampro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6" y="1132764"/>
            <a:ext cx="6987654" cy="5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38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Timeline 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endParaRPr lang="en-GB" sz="2600" dirty="0">
              <a:latin typeface="+mj-lt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181" y="1752600"/>
            <a:ext cx="8427513" cy="3883025"/>
            <a:chOff x="374560" y="1844674"/>
            <a:chExt cx="9216896" cy="2500839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455935" y="1844674"/>
              <a:ext cx="2135521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First teaching </a:t>
              </a:r>
              <a:r>
                <a:rPr lang="en-GB" sz="1400" dirty="0">
                  <a:cs typeface="Arial" charset="0"/>
                </a:rPr>
                <a:t>of </a:t>
              </a:r>
              <a:r>
                <a:rPr lang="en-GB" sz="1400" dirty="0" smtClean="0">
                  <a:cs typeface="Arial" charset="0"/>
                </a:rPr>
                <a:t>GCSE Physical Education</a:t>
              </a:r>
              <a:endParaRPr lang="en-GB" sz="1400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0098C2"/>
                </a:solidFill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30" y="4149209"/>
              <a:ext cx="1180614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July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74560" y="1844674"/>
              <a:ext cx="1772658" cy="103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Draft</a:t>
              </a:r>
              <a:r>
                <a:rPr lang="en-GB" sz="1400" b="1" dirty="0">
                  <a:solidFill>
                    <a:srgbClr val="0098C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Specification and specimen question papers, and mark schemes published 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93839" y="3934500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585577" y="4149208"/>
              <a:ext cx="1876238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September 2016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903281" y="2814074"/>
              <a:ext cx="2453245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/>
              <a:r>
                <a:rPr lang="en-GB" sz="1400" b="1" dirty="0">
                  <a:cs typeface="Arial" charset="0"/>
                </a:rPr>
                <a:t>FREE 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Introductory </a:t>
              </a:r>
              <a:r>
                <a:rPr lang="en-GB" sz="1400" dirty="0" smtClean="0">
                  <a:cs typeface="Arial" charset="0"/>
                </a:rPr>
                <a:t>events online </a:t>
              </a:r>
            </a:p>
            <a:p>
              <a:pPr algn="ctr"/>
              <a:r>
                <a:rPr lang="en-GB" sz="1400" dirty="0" smtClean="0">
                  <a:cs typeface="Arial" charset="0"/>
                </a:rPr>
                <a:t>and face to face</a:t>
              </a:r>
            </a:p>
            <a:p>
              <a:pPr algn="ctr">
                <a:spcBef>
                  <a:spcPct val="50000"/>
                </a:spcBef>
              </a:pPr>
              <a:endParaRPr lang="en-GB" sz="1400" dirty="0">
                <a:cs typeface="Arial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600462" y="1844674"/>
              <a:ext cx="2206707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Accredited </a:t>
              </a:r>
              <a:r>
                <a:rPr lang="en-GB" sz="1400" dirty="0" smtClean="0">
                  <a:cs typeface="Arial" charset="0"/>
                </a:rPr>
                <a:t>Specification </a:t>
              </a:r>
              <a:r>
                <a:rPr lang="en-GB" sz="1400" dirty="0">
                  <a:cs typeface="Arial" charset="0"/>
                </a:rPr>
                <a:t>published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68313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118503" y="2805253"/>
              <a:ext cx="1798701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cs typeface="Arial" charset="0"/>
                </a:rPr>
                <a:t>FREE</a:t>
              </a:r>
              <a:r>
                <a:rPr lang="en-GB" sz="1400" dirty="0">
                  <a:cs typeface="Arial" charset="0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Preparing to Teach</a:t>
              </a:r>
              <a:r>
                <a:rPr lang="en-GB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events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585577" y="3933825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52450" y="5218113"/>
            <a:ext cx="7695422" cy="317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3113121" y="5035548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400161" y="499427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712890" y="4998386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870974" y="5342123"/>
            <a:ext cx="1068387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September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245914" y="5356886"/>
            <a:ext cx="1069975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October</a:t>
            </a:r>
            <a:endParaRPr lang="en-GB" sz="1400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92033" y="5342125"/>
            <a:ext cx="1081088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November to March</a:t>
            </a:r>
            <a:endParaRPr lang="en-GB" sz="1400" dirty="0">
              <a:cs typeface="Arial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815118" y="5312457"/>
            <a:ext cx="1079500" cy="7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April to September 2016</a:t>
            </a:r>
            <a:endParaRPr lang="en-GB" sz="1400" dirty="0"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789736" y="4103423"/>
            <a:ext cx="4742121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and learner resources </a:t>
            </a:r>
            <a:r>
              <a:rPr lang="en-GB" sz="1400" dirty="0">
                <a:cs typeface="Arial" charset="0"/>
              </a:rPr>
              <a:t>published</a:t>
            </a:r>
            <a:endParaRPr lang="en-GB" sz="1400" b="1" dirty="0">
              <a:solidFill>
                <a:srgbClr val="0098C2"/>
              </a:solidFill>
              <a:cs typeface="Arial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443469" y="4468040"/>
            <a:ext cx="2623140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CPD </a:t>
            </a:r>
            <a:r>
              <a:rPr lang="en-GB" sz="1400" dirty="0" smtClean="0">
                <a:cs typeface="Arial" charset="0"/>
              </a:rPr>
              <a:t>events face-to-face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85474" y="4739956"/>
            <a:ext cx="3103361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Current specification</a:t>
            </a:r>
          </a:p>
          <a:p>
            <a:pPr algn="ctr"/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 Feedback  </a:t>
            </a:r>
            <a:r>
              <a:rPr lang="en-GB" sz="1400" dirty="0" smtClean="0">
                <a:cs typeface="Arial" charset="0"/>
              </a:rPr>
              <a:t>events online </a:t>
            </a:r>
          </a:p>
        </p:txBody>
      </p:sp>
      <p:sp>
        <p:nvSpPr>
          <p:cNvPr id="30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39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 of the new GCSE PE specification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Developed by an experienced team of teachers and examiners 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Designed to engage young people in this subject and provide effective assessments across the ability range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Fulfils all new National Curriculum and Ofqual requirements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Complements other qualifications in this subject, ie A-level PE</a:t>
            </a:r>
          </a:p>
          <a:p>
            <a:pPr>
              <a:buNone/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Submitted to Ofqual for accreditation.  Approval expected by Autumn 2015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Assuming approval, the new specification is for teaching from September 2016 with first assessment in summer 2018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Contact points for more information and guidance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257" y="105361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GCSE PE customer support team</a:t>
            </a:r>
          </a:p>
          <a:p>
            <a:endParaRPr lang="en-GB" b="1" dirty="0"/>
          </a:p>
          <a:p>
            <a:r>
              <a:rPr lang="en-GB" dirty="0" smtClean="0"/>
              <a:t>T: </a:t>
            </a:r>
            <a:r>
              <a:rPr lang="en-US" dirty="0"/>
              <a:t>01483 477822 </a:t>
            </a:r>
          </a:p>
          <a:p>
            <a:r>
              <a:rPr lang="en-GB" dirty="0" smtClean="0"/>
              <a:t>E: </a:t>
            </a:r>
            <a:r>
              <a:rPr lang="en-US" dirty="0"/>
              <a:t>pe@aqa.org.uk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/>
              <a:t>Teacher support manager </a:t>
            </a:r>
          </a:p>
          <a:p>
            <a:r>
              <a:rPr lang="en-GB" dirty="0"/>
              <a:t>Eilish </a:t>
            </a:r>
            <a:r>
              <a:rPr lang="en-GB" dirty="0" smtClean="0"/>
              <a:t>Gorse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CPD manager </a:t>
            </a:r>
          </a:p>
          <a:p>
            <a:r>
              <a:rPr lang="en-GB" dirty="0"/>
              <a:t>Ros Nixon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T: 0161 957 3646</a:t>
            </a:r>
          </a:p>
          <a:p>
            <a:r>
              <a:rPr lang="en-GB" dirty="0"/>
              <a:t>E: teachercpd@aqa.org.uk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84" y="1979906"/>
            <a:ext cx="3925531" cy="294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40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+mj-lt"/>
              </a:rPr>
              <a:t>Thank you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093213"/>
            <a:ext cx="7372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are an independent education charity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the largest provider of academic qualifications </a:t>
            </a:r>
            <a:r>
              <a:rPr lang="en-GB" dirty="0" smtClean="0"/>
              <a:t>for </a:t>
            </a:r>
            <a:r>
              <a:rPr lang="en-GB" dirty="0"/>
              <a:t>all </a:t>
            </a:r>
            <a:r>
              <a:rPr lang="en-GB" dirty="0" smtClean="0"/>
              <a:t>abilities taught in schools and colleges. </a:t>
            </a:r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aim is to enable students to realise their potential </a:t>
            </a:r>
            <a:endParaRPr lang="en-GB" dirty="0" smtClean="0"/>
          </a:p>
          <a:p>
            <a:r>
              <a:rPr lang="en-GB" dirty="0" smtClean="0"/>
              <a:t>and provide </a:t>
            </a:r>
            <a:r>
              <a:rPr lang="en-GB" dirty="0"/>
              <a:t>teachers with the support and resources they need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that they can focus on inspiring learning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a</a:t>
            </a:r>
            <a:r>
              <a:rPr lang="en-GB" dirty="0" smtClean="0"/>
              <a:t>qa.org.uk</a:t>
            </a:r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90539" y="6444000"/>
            <a:ext cx="74390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41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5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Government requirements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43215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All GCSEs must be harder</a:t>
            </a: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60% theory and 40% practical content</a:t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DfE stipulated theoretical content</a:t>
            </a:r>
          </a:p>
          <a:p>
            <a:pPr marL="355600" indent="-355600" fontAlgn="base">
              <a:spcAft>
                <a:spcPct val="0"/>
              </a:spcAft>
              <a:buClr>
                <a:srgbClr val="008CBB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Reduced activity list, which is common across all awarding organisations </a:t>
            </a: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rgbClr val="008CBB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Students to be assessed in three activities as a player or performer</a:t>
            </a: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One assessment must be in a team sport or activity, one assessment must be in an individual sport or activity and a third can be from either a team or an individual sport or activity</a:t>
            </a:r>
            <a:endParaRPr lang="en-GB" dirty="0">
              <a:latin typeface="Arial" charset="0"/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02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Assessment objectives</a:t>
            </a:r>
            <a:endParaRPr lang="en-GB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26371"/>
              </p:ext>
            </p:extLst>
          </p:nvPr>
        </p:nvGraphicFramePr>
        <p:xfrm>
          <a:off x="560967" y="1181100"/>
          <a:ext cx="7384776" cy="50290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356427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Assessment Objectives 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46632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AO1 	Demonstrate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knowledge and understanding of factors </a:t>
                      </a:r>
                    </a:p>
                    <a:p>
                      <a:pPr marL="895350" indent="0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that underpin performance and involvement in physical activity and sport (25%)</a:t>
                      </a:r>
                    </a:p>
                    <a:p>
                      <a:pPr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AO2 	Apply knowledge and understanding of factors that </a:t>
                      </a:r>
                    </a:p>
                    <a:p>
                      <a:pPr marL="895350" indent="0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underpin performance and involvement in physical activity and sport (20%)</a:t>
                      </a:r>
                    </a:p>
                    <a:p>
                      <a:pPr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AO3 	Analyse and evaluate factors that underpin		</a:t>
                      </a:r>
                    </a:p>
                    <a:p>
                      <a:pPr marL="895350" indent="0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performance and involvement in physical activity and sport (15%)</a:t>
                      </a:r>
                    </a:p>
                    <a:p>
                      <a:pPr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95350" indent="-895350"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AO4 	Demonstrate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and apply relevant skills and techniques in physical activity and sport (30%)</a:t>
                      </a:r>
                    </a:p>
                    <a:p>
                      <a:pPr marL="895350" indent="-895350"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95350" indent="0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Analyse and evaluate performance (10%)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6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+mj-lt"/>
              </a:rPr>
              <a:t>Progress </a:t>
            </a:r>
            <a:r>
              <a:rPr lang="en-GB" sz="2800" dirty="0" smtClean="0">
                <a:latin typeface="+mj-lt"/>
              </a:rPr>
              <a:t>8, grades and </a:t>
            </a:r>
            <a:r>
              <a:rPr lang="en-GB" sz="2800" dirty="0">
                <a:latin typeface="+mj-lt"/>
              </a:rPr>
              <a:t>standards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352549"/>
            <a:ext cx="8658578" cy="38290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grades are 1–9 (9 is the highest).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from Ofqual in relation to standards states:</a:t>
            </a:r>
          </a:p>
          <a:p>
            <a:pPr marL="648000" lvl="1"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broadly the same proportion of students will achieve a grade 4 and above as currently achieve a grade C and above</a:t>
            </a:r>
          </a:p>
          <a:p>
            <a:pPr marL="648000" lvl="1"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broadly the same proportion of students will achieve a grade 7 and above as currently achieve an A and above</a:t>
            </a:r>
          </a:p>
          <a:p>
            <a:pPr marL="648000" lvl="1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bottom of grade 1 will be aligned with the bottom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grade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7950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the new grading, look at the video on 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website: aqa.org.uk/supporting-education/policy/gcse-and-a-level-changes/structure-of-new-gcses</a:t>
            </a:r>
          </a:p>
          <a:p>
            <a:pPr marL="247950">
              <a:spcAft>
                <a:spcPts val="1200"/>
              </a:spcAft>
            </a:pPr>
            <a:endParaRPr lang="en-GB" dirty="0"/>
          </a:p>
          <a:p>
            <a:pPr lvl="0"/>
            <a:endParaRPr lang="en-GB" dirty="0" smtClean="0">
              <a:latin typeface="+mj-lt"/>
            </a:endParaRP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7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15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Hub Schools\#Hub Support Materials\Autumn 2014 meetings\Grading the New GCSEs in 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57"/>
            <a:ext cx="9144000" cy="60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8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55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Your feedback on current specification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Ambiguity in the depth of teaching required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Necessity to use two documents to teach theoretical content</a:t>
            </a:r>
            <a:endParaRPr lang="en-GB" dirty="0"/>
          </a:p>
          <a:p>
            <a:pPr>
              <a:buNone/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Content was dated, eg organisations and campaigns </a:t>
            </a:r>
            <a:endParaRPr lang="en-GB" dirty="0"/>
          </a:p>
          <a:p>
            <a:pPr marL="355600" indent="-355600"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Use of and preparation for scenario questions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/>
              <a:t>No obvious reference point for definitions and key </a:t>
            </a:r>
            <a:r>
              <a:rPr lang="en-GB" dirty="0" smtClean="0"/>
              <a:t>terms</a:t>
            </a:r>
            <a:endParaRPr lang="en-GB" dirty="0"/>
          </a:p>
          <a:p>
            <a:pPr marL="355600" indent="-355600"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Lack of continuity and flow between key GCSE and A-level terms and practical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dirty="0" smtClean="0"/>
              <a:t>One model fits all activity criteria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/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82179" y="6444000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824539" y="6449100"/>
            <a:ext cx="178022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800" dirty="0"/>
              <a:t>Follow us on Twitter @AQACPD</a:t>
            </a:r>
            <a:r>
              <a:rPr lang="en-US" sz="800" dirty="0"/>
              <a:t>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90539" y="6444000"/>
            <a:ext cx="507681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fld id="{56C5200D-2E0E-4AC9-826D-84332D2571A0}" type="slidenum">
              <a:rPr lang="en-US" sz="800"/>
              <a:pPr/>
              <a:t>9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83136-b0ff-4387-93c0-fbee5235ff29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3312</TotalTime>
  <Words>2481</Words>
  <Application>Microsoft Office PowerPoint</Application>
  <PresentationFormat>On-screen Show (4:3)</PresentationFormat>
  <Paragraphs>582</Paragraphs>
  <Slides>41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</vt:lpstr>
      <vt:lpstr>GCSE Physical Education Introduction to the new specification</vt:lpstr>
      <vt:lpstr>Structure of the session </vt:lpstr>
      <vt:lpstr>Objectives</vt:lpstr>
      <vt:lpstr>Context of the new GCSE PE specification</vt:lpstr>
      <vt:lpstr>Government requirements</vt:lpstr>
      <vt:lpstr>Assessment objectives</vt:lpstr>
      <vt:lpstr>Progress 8, grades and standards </vt:lpstr>
      <vt:lpstr>PowerPoint Presentation</vt:lpstr>
      <vt:lpstr>Your feedback on current specification</vt:lpstr>
      <vt:lpstr>We’ve acted on your feedback</vt:lpstr>
      <vt:lpstr>Overview of specification content</vt:lpstr>
      <vt:lpstr>Specification at a glance </vt:lpstr>
      <vt:lpstr>A balanced approach to assessment  </vt:lpstr>
      <vt:lpstr>Why choose our new GCSE PE specification</vt:lpstr>
      <vt:lpstr>Key features and benefits of our specification</vt:lpstr>
      <vt:lpstr>Any questions</vt:lpstr>
      <vt:lpstr>Paper 1 – The human body and movement in physical activity and sport</vt:lpstr>
      <vt:lpstr>Paper 1 – content and skills</vt:lpstr>
      <vt:lpstr>Paper 1 – structure of question paper</vt:lpstr>
      <vt:lpstr>Paper 1 – exemplar questions </vt:lpstr>
      <vt:lpstr>Any questions</vt:lpstr>
      <vt:lpstr>Paper 2 – Socio-cultural influences and well-being in physical activity and sport</vt:lpstr>
      <vt:lpstr>Paper 2 – content and skills</vt:lpstr>
      <vt:lpstr>Paper 2 – structure of question paper</vt:lpstr>
      <vt:lpstr>Paper 2 – exemplar questions </vt:lpstr>
      <vt:lpstr>Any questions</vt:lpstr>
      <vt:lpstr>Non-exam assessment (NEA)</vt:lpstr>
      <vt:lpstr>NEA – Practical performance in physical activity and sport </vt:lpstr>
      <vt:lpstr>Performance assessment (practical performance)</vt:lpstr>
      <vt:lpstr>Activity list</vt:lpstr>
      <vt:lpstr>Performance assessment analysis – badminton exemplar </vt:lpstr>
      <vt:lpstr>Performance analysis assessment – analysis and evaluation</vt:lpstr>
      <vt:lpstr>Performance analysis assessment – marking criteria</vt:lpstr>
      <vt:lpstr>Suggestions for managing and planning.. </vt:lpstr>
      <vt:lpstr>On-going support and resources</vt:lpstr>
      <vt:lpstr>Resources </vt:lpstr>
      <vt:lpstr>Resources 2 – Plan, Teach, Assess</vt:lpstr>
      <vt:lpstr>Exampro</vt:lpstr>
      <vt:lpstr>Timeline  </vt:lpstr>
      <vt:lpstr>Contact points for more information and guidance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MHolmes</dc:creator>
  <cp:lastModifiedBy>AQA</cp:lastModifiedBy>
  <cp:revision>482</cp:revision>
  <cp:lastPrinted>2015-07-31T11:56:21Z</cp:lastPrinted>
  <dcterms:created xsi:type="dcterms:W3CDTF">2013-02-07T15:48:28Z</dcterms:created>
  <dcterms:modified xsi:type="dcterms:W3CDTF">2015-10-21T09:54:09Z</dcterms:modified>
</cp:coreProperties>
</file>