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3" r:id="rId2"/>
    <p:sldId id="274" r:id="rId3"/>
    <p:sldId id="276" r:id="rId4"/>
    <p:sldId id="273" r:id="rId5"/>
    <p:sldId id="262" r:id="rId6"/>
    <p:sldId id="281" r:id="rId7"/>
    <p:sldId id="282" r:id="rId8"/>
    <p:sldId id="279" r:id="rId9"/>
    <p:sldId id="280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3AF"/>
    <a:srgbClr val="783C2D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6" d="100"/>
          <a:sy n="126" d="100"/>
        </p:scale>
        <p:origin x="-1194" y="-102"/>
      </p:cViewPr>
      <p:guideLst>
        <p:guide orient="horz" pos="2157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C70C-4F3D-A24C-BE6B-90E4410CB3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8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621960"/>
            <a:ext cx="1339600" cy="12324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AQA_New_logo_20mm_no_strapline_RGB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0000" y="6415200"/>
            <a:ext cx="143643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80DAB091-367A-9141-A74C-3AA754BCBACD}" type="slidenum">
              <a:rPr lang="en-US" sz="800" smtClean="0"/>
              <a:t>‹#›</a:t>
            </a:fld>
            <a:r>
              <a:rPr lang="en-US" sz="800" dirty="0" smtClean="0"/>
              <a:t> of x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303334"/>
            <a:ext cx="7181600" cy="968675"/>
          </a:xfrm>
        </p:spPr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9" y="2611489"/>
            <a:ext cx="7181601" cy="378312"/>
          </a:xfrm>
        </p:spPr>
        <p:txBody>
          <a:bodyPr/>
          <a:lstStyle/>
          <a:p>
            <a:r>
              <a:rPr lang="en-US" dirty="0"/>
              <a:t>Mathematics for </a:t>
            </a:r>
            <a:r>
              <a:rPr lang="en-US" dirty="0" smtClean="0"/>
              <a:t>A-level </a:t>
            </a:r>
            <a:r>
              <a:rPr lang="en-US" dirty="0"/>
              <a:t>Science</a:t>
            </a:r>
            <a:br>
              <a:rPr lang="en-US" dirty="0"/>
            </a:b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</p:spPr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– A-level Biology past paper question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" y="1153658"/>
            <a:ext cx="8170863" cy="43793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4809" y="5152571"/>
            <a:ext cx="6489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The ratio is simply </a:t>
            </a:r>
            <a:r>
              <a:rPr lang="en-GB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142:50</a:t>
            </a:r>
            <a:r>
              <a:rPr lang="en-GB" dirty="0" smtClean="0">
                <a:solidFill>
                  <a:srgbClr val="FF0000"/>
                </a:solidFill>
              </a:rPr>
              <a:t>.  This should be simplified to </a:t>
            </a:r>
            <a:r>
              <a:rPr lang="en-GB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2.84:1</a:t>
            </a:r>
          </a:p>
        </p:txBody>
      </p:sp>
    </p:spTree>
    <p:extLst>
      <p:ext uri="{BB962C8B-B14F-4D97-AF65-F5344CB8AC3E}">
        <p14:creationId xmlns:p14="http://schemas.microsoft.com/office/powerpoint/2010/main" val="370212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ratios important?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</p:spPr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124857"/>
            <a:ext cx="8253238" cy="50136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Understanding ratio allows us to easily compare separate quantities.  We can then examine patterns, comment on the relationship, or use ratios to help us solve equations.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For 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Use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dirty="0" smtClean="0"/>
              <a:t> parts red paint to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 smtClean="0"/>
              <a:t> part white paint.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Use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 smtClean="0"/>
              <a:t> teabag to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250</a:t>
            </a:r>
            <a:r>
              <a:rPr lang="en-US" dirty="0" smtClean="0"/>
              <a:t> ml of water.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Use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dirty="0" smtClean="0"/>
              <a:t> shovel of cement to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 smtClean="0"/>
              <a:t> shovels of sand.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order of the ratio is very important.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number of teabags used per ml of water would be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1:250</a:t>
            </a:r>
            <a:r>
              <a:rPr lang="en-US" dirty="0" smtClean="0"/>
              <a:t>.  Saying that the answer was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250:1</a:t>
            </a:r>
            <a:r>
              <a:rPr lang="en-US" dirty="0" smtClean="0"/>
              <a:t> would mean something very different.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baseline="30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ratios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</p:spPr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259417"/>
            <a:ext cx="8045200" cy="48791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can use ratios to scale measurements, drawings, and calculations up and down.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height to width ratio of a picture is 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3:2</a:t>
            </a:r>
            <a:r>
              <a:rPr lang="en-GB" dirty="0" smtClean="0"/>
              <a:t>.   For every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GB" dirty="0" smtClean="0"/>
              <a:t> cm of height there 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dirty="0" smtClean="0"/>
              <a:t> cm of width.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could increase the size of the picture so that it is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30</a:t>
            </a:r>
            <a:r>
              <a:rPr lang="en-GB" dirty="0" smtClean="0"/>
              <a:t> cm high. If we do this, the picture should be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r>
              <a:rPr lang="en-GB" dirty="0" smtClean="0"/>
              <a:t> cm wide.  If we made the picture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60</a:t>
            </a:r>
            <a:r>
              <a:rPr lang="en-GB" dirty="0" smtClean="0"/>
              <a:t> cm high, it should be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40</a:t>
            </a:r>
            <a:r>
              <a:rPr lang="en-GB" dirty="0" smtClean="0"/>
              <a:t> cm wide, which is still in the ratio 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3:2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http://img1.123freevectors.com/wp-content/uploads/new/transport/066-vintage-old-fashioned-bicycle-free-clip-art-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r="17004"/>
          <a:stretch/>
        </p:blipFill>
        <p:spPr bwMode="auto">
          <a:xfrm>
            <a:off x="5254171" y="3762950"/>
            <a:ext cx="2117922" cy="213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g1.123freevectors.com/wp-content/uploads/new/transport/066-vintage-old-fashioned-bicycle-free-clip-art-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r="17004"/>
          <a:stretch/>
        </p:blipFill>
        <p:spPr bwMode="auto">
          <a:xfrm>
            <a:off x="1756228" y="4484010"/>
            <a:ext cx="1181750" cy="118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Brace 3"/>
          <p:cNvSpPr/>
          <p:nvPr/>
        </p:nvSpPr>
        <p:spPr>
          <a:xfrm>
            <a:off x="4870980" y="3769424"/>
            <a:ext cx="333828" cy="21325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057937" y="4644571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60</a:t>
            </a:r>
            <a:r>
              <a:rPr lang="en-GB" dirty="0" smtClean="0"/>
              <a:t> cm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63549" y="6056965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40</a:t>
            </a:r>
            <a:r>
              <a:rPr lang="en-GB" dirty="0" smtClean="0"/>
              <a:t> cm</a:t>
            </a:r>
            <a:endParaRPr lang="en-GB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6146700" y="4999248"/>
            <a:ext cx="246742" cy="2031794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Left Brace 14"/>
          <p:cNvSpPr/>
          <p:nvPr/>
        </p:nvSpPr>
        <p:spPr>
          <a:xfrm>
            <a:off x="1494973" y="4484010"/>
            <a:ext cx="159657" cy="131092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2236998" y="5314164"/>
            <a:ext cx="220210" cy="118175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669231" y="4954806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30</a:t>
            </a:r>
            <a:r>
              <a:rPr lang="en-GB" dirty="0" smtClean="0"/>
              <a:t> cm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972641" y="6037307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  <a:r>
              <a:rPr lang="en-GB" dirty="0" smtClean="0"/>
              <a:t> 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0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ratios as fractions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40000" y="1168960"/>
                <a:ext cx="8045200" cy="44068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 can write a ratio as a fraction by scaling the ratio so that it is divided by the total number of parts.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 smtClean="0"/>
                  <a:t>Example:  To make mortar, we need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dirty="0" smtClean="0"/>
                  <a:t> part cement, and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dirty="0" smtClean="0"/>
                  <a:t> parts sand.  The total number of parts for one batch of mortar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1+2=</m:t>
                    </m:r>
                    <m:r>
                      <a:rPr lang="en-GB" b="1" i="1" smtClean="0">
                        <a:latin typeface="Cambria Math"/>
                      </a:rPr>
                      <m:t>𝟑</m:t>
                    </m:r>
                  </m:oMath>
                </a14:m>
                <a:r>
                  <a:rPr lang="en-US" dirty="0" smtClean="0"/>
                  <a:t>.  Thus the ratio for creating mortar is </a:t>
                </a:r>
                <a:r>
                  <a:rPr lang="en-US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1:2</a:t>
                </a:r>
                <a:r>
                  <a:rPr lang="en-US" dirty="0" smtClean="0"/>
                  <a:t> which can also now be expressed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GB" b="1" i="1" smtClean="0">
                        <a:latin typeface="Cambria Math"/>
                      </a:rPr>
                      <m:t>:</m:t>
                    </m:r>
                    <m:f>
                      <m:fPr>
                        <m:ctrlPr>
                          <a:rPr lang="en-GB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b="1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 smtClean="0"/>
                  <a:t>From this form, it is easy to see how much of the total mixture is sand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how much is concrete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GB" baseline="30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168960"/>
                <a:ext cx="8045200" cy="4406804"/>
              </a:xfrm>
              <a:blipFill rotWithShape="1">
                <a:blip r:embed="rId2"/>
                <a:stretch>
                  <a:fillRect l="-1820" t="-2213" r="-1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57700" y="1155980"/>
            <a:ext cx="41275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>
            <a:lvl1pPr marL="342900" indent="-342900" algn="l" defTabSz="457200" rtl="0" eaLnBrk="1" latinLnBrk="0" hangingPunct="1">
              <a:lnSpc>
                <a:spcPts val="2000"/>
              </a:lnSpc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ts val="2000"/>
              </a:lnSpc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000"/>
              </a:lnSpc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000"/>
              </a:lnSpc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000"/>
              </a:lnSpc>
              <a:spcBef>
                <a:spcPct val="20000"/>
              </a:spcBef>
              <a:buFont typeface="Arial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GB" baseline="30000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– GCSE Mathematics question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80" y="1211262"/>
            <a:ext cx="6631144" cy="35203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– GCSE Mathematics question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80" y="1167719"/>
            <a:ext cx="6631144" cy="35203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8198" y="4810034"/>
                <a:ext cx="772839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The ratio is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14:4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which is equal to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7:2</a:t>
                </a: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If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450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g of minced beef represents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parts of the total amount, 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part is equal to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225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g, and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7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parts would be equal to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225 = 1575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98" y="4810034"/>
                <a:ext cx="7728398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631" t="-394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6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– GCSE Mathematics question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74" y="1101043"/>
            <a:ext cx="5060497" cy="259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– GCSE Mathematics question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74" y="1101043"/>
            <a:ext cx="5060497" cy="25947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3280" y="3511136"/>
                <a:ext cx="7951920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The difference between Ali and Beth is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parts, and this is equal to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marks</a:t>
                </a: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So each part is equal to </a:t>
                </a:r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 marks.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Ali then scored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× 5 = 25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marks.</a:t>
                </a: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Beth scored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× 5 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15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marks.  </a:t>
                </a: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Clare scored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 + 7 = 32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marks.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80" y="3511136"/>
                <a:ext cx="7951920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690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3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– A-level Biology past paper question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" y="1153658"/>
            <a:ext cx="8170863" cy="437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15105"/>
      </p:ext>
    </p:extLst>
  </p:cSld>
  <p:clrMapOvr>
    <a:masterClrMapping/>
  </p:clrMapOvr>
</p:sld>
</file>

<file path=ppt/theme/theme1.xml><?xml version="1.0" encoding="utf-8"?>
<a:theme xmlns:a="http://schemas.openxmlformats.org/drawingml/2006/main" name="AQA Presentation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Presentation</Template>
  <TotalTime>4675</TotalTime>
  <Words>591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AQA Presentation</vt:lpstr>
      <vt:lpstr>Ratios</vt:lpstr>
      <vt:lpstr>Why are ratios important?</vt:lpstr>
      <vt:lpstr>Scaling ratios</vt:lpstr>
      <vt:lpstr>Writing ratios as fractions</vt:lpstr>
      <vt:lpstr>Examples – GCSE Mathematics question</vt:lpstr>
      <vt:lpstr>Examples – GCSE Mathematics question</vt:lpstr>
      <vt:lpstr>Examples – GCSE Mathematics question </vt:lpstr>
      <vt:lpstr>Examples – GCSE Mathematics question </vt:lpstr>
      <vt:lpstr>Examples – A-level Biology past paper question</vt:lpstr>
      <vt:lpstr>Examples – A-level Biology past paper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</dc:title>
  <dc:creator>AQA</dc:creator>
  <dcterms:created xsi:type="dcterms:W3CDTF">2015-06-29T07:16:53Z</dcterms:created>
  <dcterms:modified xsi:type="dcterms:W3CDTF">2019-09-04T08:15:57Z</dcterms:modified>
</cp:coreProperties>
</file>