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63" r:id="rId2"/>
    <p:sldId id="274" r:id="rId3"/>
    <p:sldId id="276" r:id="rId4"/>
    <p:sldId id="273" r:id="rId5"/>
    <p:sldId id="262" r:id="rId6"/>
    <p:sldId id="279" r:id="rId7"/>
    <p:sldId id="280" r:id="rId8"/>
    <p:sldId id="281" r:id="rId9"/>
    <p:sldId id="282" r:id="rId10"/>
    <p:sldId id="283" r:id="rId11"/>
    <p:sldId id="28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3AF"/>
    <a:srgbClr val="783C2D"/>
    <a:srgbClr val="DC7D28"/>
    <a:srgbClr val="6464A0"/>
    <a:srgbClr val="325F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5" d="100"/>
          <a:sy n="105" d="100"/>
        </p:scale>
        <p:origin x="-1794" y="-552"/>
      </p:cViewPr>
      <p:guideLst>
        <p:guide orient="horz" pos="2157"/>
        <p:guide pos="28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457E0-B7E6-E24E-BA12-0ABEC3185120}" type="datetimeFigureOut">
              <a:rPr lang="en-US" smtClean="0"/>
              <a:t>9/4/2019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8A59E-FE67-3043-A00A-EF9E0FCBDE40}" type="slidenum">
              <a:rPr lang="en-US" smtClean="0"/>
              <a:t>‹#›</a:t>
            </a:fld>
            <a:endParaRPr lang="en-US"/>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A8347-8DF1-B348-8F41-6E1345D82D34}" type="datetimeFigureOut">
              <a:rPr lang="en-US" smtClean="0"/>
              <a:t>9/4/2019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C70C-4F3D-A24C-BE6B-90E4410CB343}" type="slidenum">
              <a:rPr lang="en-US" smtClean="0"/>
              <a:t>‹#›</a:t>
            </a:fld>
            <a:endParaRPr lang="en-US"/>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A5C70C-4F3D-A24C-BE6B-90E4410CB343}" type="slidenum">
              <a:rPr lang="en-US" smtClean="0"/>
              <a:t>2</a:t>
            </a:fld>
            <a:endParaRPr lang="en-US"/>
          </a:p>
        </p:txBody>
      </p:sp>
    </p:spTree>
    <p:extLst>
      <p:ext uri="{BB962C8B-B14F-4D97-AF65-F5344CB8AC3E}">
        <p14:creationId xmlns:p14="http://schemas.microsoft.com/office/powerpoint/2010/main" val="1151084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pic>
        <p:nvPicPr>
          <p:cNvPr id="7" name="Picture 6"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Contents</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83587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Section title</a:t>
            </a:r>
            <a:endParaRPr lang="en-US"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046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540000" y="6621960"/>
            <a:ext cx="1339600" cy="123246"/>
          </a:xfrm>
          <a:prstGeom prst="rect">
            <a:avLst/>
          </a:prstGeom>
        </p:spPr>
        <p:txBody>
          <a:bodyPr vert="horz" lIns="0" tIns="0" rIns="0" bIns="0" rtlCol="0" anchor="t" anchorCtr="0"/>
          <a:lstStyle>
            <a:lvl1pPr algn="l">
              <a:lnSpc>
                <a:spcPts val="1000"/>
              </a:lnSpc>
              <a:defRPr sz="800" b="0" i="0">
                <a:solidFill>
                  <a:schemeClr val="tx1"/>
                </a:solidFill>
                <a:latin typeface="+mn-lt"/>
                <a:cs typeface="AQA Chevin Pro Light"/>
              </a:defRPr>
            </a:lvl1pPr>
          </a:lstStyle>
          <a:p>
            <a:endParaRPr lang="en-US" dirty="0"/>
          </a:p>
        </p:txBody>
      </p:sp>
      <p:pic>
        <p:nvPicPr>
          <p:cNvPr id="8" name="Picture 7" descr="AQA_New_logo_20mm_no_strapline_RGB.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11" name="TextBox 10"/>
          <p:cNvSpPr txBox="1"/>
          <p:nvPr/>
        </p:nvSpPr>
        <p:spPr>
          <a:xfrm>
            <a:off x="540000" y="6415200"/>
            <a:ext cx="1436438" cy="123111"/>
          </a:xfrm>
          <a:prstGeom prst="rect">
            <a:avLst/>
          </a:prstGeom>
          <a:noFill/>
        </p:spPr>
        <p:txBody>
          <a:bodyPr wrap="square" lIns="0" tIns="0" rIns="0" bIns="0" rtlCol="0">
            <a:spAutoFit/>
          </a:bodyPr>
          <a:lstStyle/>
          <a:p>
            <a:fld id="{80DAB091-367A-9141-A74C-3AA754BCBACD}" type="slidenum">
              <a:rPr lang="en-US" sz="800" smtClean="0"/>
              <a:t>‹#›</a:t>
            </a:fld>
            <a:r>
              <a:rPr lang="en-US" sz="800" dirty="0" smtClean="0"/>
              <a:t> of x</a:t>
            </a:r>
            <a:endParaRPr lang="en-US" sz="800" dirty="0"/>
          </a:p>
        </p:txBody>
      </p:sp>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77" r:id="rId3"/>
    <p:sldLayoutId id="2147483680"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Lst>
  <p:timing>
    <p:tnLst>
      <p:par>
        <p:cTn id="1" dur="indefinite" restart="never" nodeType="tmRoot"/>
      </p:par>
    </p:tnLst>
  </p:timing>
  <p:hf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7181600" cy="968675"/>
          </a:xfrm>
        </p:spPr>
        <p:txBody>
          <a:bodyPr/>
          <a:lstStyle/>
          <a:p>
            <a:r>
              <a:rPr lang="en-US" dirty="0" smtClean="0"/>
              <a:t>Standard Form</a:t>
            </a:r>
            <a:endParaRPr lang="en-US" dirty="0"/>
          </a:p>
        </p:txBody>
      </p:sp>
      <p:sp>
        <p:nvSpPr>
          <p:cNvPr id="3" name="Subtitle 2"/>
          <p:cNvSpPr>
            <a:spLocks noGrp="1"/>
          </p:cNvSpPr>
          <p:nvPr>
            <p:ph type="subTitle" idx="1"/>
          </p:nvPr>
        </p:nvSpPr>
        <p:spPr>
          <a:xfrm>
            <a:off x="539999" y="2611489"/>
            <a:ext cx="7181601" cy="378312"/>
          </a:xfrm>
        </p:spPr>
        <p:txBody>
          <a:bodyPr/>
          <a:lstStyle/>
          <a:p>
            <a:r>
              <a:rPr lang="en-US" dirty="0"/>
              <a:t>Mathematics for </a:t>
            </a:r>
            <a:r>
              <a:rPr lang="en-US" dirty="0" smtClean="0"/>
              <a:t>A-level </a:t>
            </a:r>
            <a:r>
              <a:rPr lang="en-US" dirty="0"/>
              <a:t>Science</a:t>
            </a:r>
            <a:br>
              <a:rPr lang="en-US" dirty="0"/>
            </a:br>
            <a:endParaRPr lang="en-US" dirty="0"/>
          </a:p>
        </p:txBody>
      </p:sp>
      <p:sp>
        <p:nvSpPr>
          <p:cNvPr id="7" name="Footer Placeholder 3"/>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paper example: A-level Chemistry</a:t>
            </a:r>
            <a:endParaRPr lang="en-GB"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pic>
        <p:nvPicPr>
          <p:cNvPr id="2050" name="Picture 2"/>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1405847" y="1243076"/>
            <a:ext cx="6081369" cy="503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4321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paper example: A-level Physics</a:t>
            </a:r>
            <a:endParaRPr lang="en-GB"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pic>
        <p:nvPicPr>
          <p:cNvPr id="3074" name="Picture 2"/>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539750" y="2292213"/>
            <a:ext cx="8047038" cy="3284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4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standard form important?</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24857"/>
            <a:ext cx="8253238" cy="5013660"/>
          </a:xfrm>
        </p:spPr>
        <p:txBody>
          <a:bodyPr/>
          <a:lstStyle/>
          <a:p>
            <a:pPr marL="0" indent="0">
              <a:buNone/>
            </a:pPr>
            <a:r>
              <a:rPr lang="en-US" dirty="0" smtClean="0"/>
              <a:t>We use standard form to easily manage very large or very small numbers.</a:t>
            </a:r>
          </a:p>
          <a:p>
            <a:pPr marL="0" indent="0">
              <a:buNone/>
            </a:pPr>
            <a:endParaRPr lang="en-US" dirty="0"/>
          </a:p>
          <a:p>
            <a:pPr marL="0" indent="0">
              <a:buNone/>
            </a:pPr>
            <a:r>
              <a:rPr lang="en-US" dirty="0" smtClean="0"/>
              <a:t>For example, the number</a:t>
            </a:r>
            <a:r>
              <a:rPr lang="en-US" dirty="0" smtClean="0">
                <a:latin typeface="Cambria Math" panose="02040503050406030204" pitchFamily="18" charset="0"/>
                <a:ea typeface="Cambria Math" panose="02040503050406030204" pitchFamily="18" charset="0"/>
              </a:rPr>
              <a:t> 0.00000000000087 </a:t>
            </a:r>
            <a:r>
              <a:rPr lang="en-US" dirty="0" smtClean="0"/>
              <a:t>may be written as </a:t>
            </a:r>
            <a:r>
              <a:rPr lang="en-GB" dirty="0" smtClean="0">
                <a:latin typeface="Cambria Math" panose="02040503050406030204" pitchFamily="18" charset="0"/>
                <a:ea typeface="Cambria Math" panose="02040503050406030204" pitchFamily="18" charset="0"/>
              </a:rPr>
              <a:t>8.7 × 10</a:t>
            </a:r>
            <a:r>
              <a:rPr lang="en-GB" baseline="30000" dirty="0">
                <a:latin typeface="Cambria Math" panose="02040503050406030204" pitchFamily="18" charset="0"/>
                <a:ea typeface="Cambria Math" panose="02040503050406030204" pitchFamily="18" charset="0"/>
              </a:rPr>
              <a:t>-13 </a:t>
            </a:r>
            <a:endParaRPr lang="en-GB" baseline="30000" dirty="0" smtClean="0">
              <a:latin typeface="Cambria Math" panose="02040503050406030204" pitchFamily="18" charset="0"/>
              <a:ea typeface="Cambria Math" panose="02040503050406030204" pitchFamily="18" charset="0"/>
            </a:endParaRPr>
          </a:p>
          <a:p>
            <a:pPr marL="0" indent="0">
              <a:buNone/>
            </a:pPr>
            <a:endParaRPr lang="en-GB" dirty="0" smtClean="0"/>
          </a:p>
          <a:p>
            <a:pPr marL="0" indent="0">
              <a:buNone/>
            </a:pPr>
            <a:r>
              <a:rPr lang="en-GB" dirty="0" smtClean="0"/>
              <a:t>In this form, </a:t>
            </a:r>
            <a:r>
              <a:rPr lang="en-GB" dirty="0">
                <a:solidFill>
                  <a:srgbClr val="FF0000"/>
                </a:solidFill>
                <a:latin typeface="Cambria Math" panose="02040503050406030204" pitchFamily="18" charset="0"/>
                <a:ea typeface="Cambria Math" panose="02040503050406030204" pitchFamily="18" charset="0"/>
              </a:rPr>
              <a:t>8.7</a:t>
            </a:r>
            <a:r>
              <a:rPr lang="en-GB" dirty="0">
                <a:latin typeface="Cambria Math" panose="02040503050406030204" pitchFamily="18" charset="0"/>
                <a:ea typeface="Cambria Math" panose="02040503050406030204" pitchFamily="18" charset="0"/>
              </a:rPr>
              <a:t> × </a:t>
            </a:r>
            <a:r>
              <a:rPr lang="en-GB" dirty="0">
                <a:solidFill>
                  <a:srgbClr val="0000FF"/>
                </a:solidFill>
                <a:latin typeface="Cambria Math" panose="02040503050406030204" pitchFamily="18" charset="0"/>
                <a:ea typeface="Cambria Math" panose="02040503050406030204" pitchFamily="18" charset="0"/>
              </a:rPr>
              <a:t>10</a:t>
            </a:r>
            <a:r>
              <a:rPr lang="en-GB" baseline="30000" dirty="0">
                <a:solidFill>
                  <a:srgbClr val="0000FF"/>
                </a:solidFill>
                <a:latin typeface="Cambria Math" panose="02040503050406030204" pitchFamily="18" charset="0"/>
                <a:ea typeface="Cambria Math" panose="02040503050406030204" pitchFamily="18" charset="0"/>
              </a:rPr>
              <a:t>-13 </a:t>
            </a:r>
            <a:r>
              <a:rPr lang="en-GB" dirty="0" smtClean="0"/>
              <a:t>is the product of two numbers: </a:t>
            </a:r>
            <a:r>
              <a:rPr lang="en-GB" dirty="0">
                <a:solidFill>
                  <a:srgbClr val="FF0000"/>
                </a:solidFill>
                <a:latin typeface="Cambria Math" panose="02040503050406030204" pitchFamily="18" charset="0"/>
                <a:ea typeface="Cambria Math" panose="02040503050406030204" pitchFamily="18" charset="0"/>
              </a:rPr>
              <a:t>8.7</a:t>
            </a:r>
            <a:r>
              <a:rPr lang="en-GB" i="1" dirty="0"/>
              <a:t> </a:t>
            </a:r>
            <a:r>
              <a:rPr lang="en-GB" dirty="0" smtClean="0"/>
              <a:t>is the </a:t>
            </a:r>
            <a:r>
              <a:rPr lang="en-GB" b="1" dirty="0" smtClean="0">
                <a:solidFill>
                  <a:srgbClr val="FF0000"/>
                </a:solidFill>
              </a:rPr>
              <a:t>digit number</a:t>
            </a:r>
            <a:r>
              <a:rPr lang="en-GB" dirty="0" smtClean="0"/>
              <a:t>, and</a:t>
            </a:r>
            <a:r>
              <a:rPr lang="en-GB" i="1" dirty="0" smtClean="0"/>
              <a:t> </a:t>
            </a:r>
            <a:r>
              <a:rPr lang="en-GB" dirty="0">
                <a:solidFill>
                  <a:srgbClr val="0000FF"/>
                </a:solidFill>
                <a:latin typeface="Cambria Math" panose="02040503050406030204" pitchFamily="18" charset="0"/>
                <a:ea typeface="Cambria Math" panose="02040503050406030204" pitchFamily="18" charset="0"/>
              </a:rPr>
              <a:t>10</a:t>
            </a:r>
            <a:r>
              <a:rPr lang="en-GB" baseline="30000" dirty="0">
                <a:solidFill>
                  <a:srgbClr val="0000FF"/>
                </a:solidFill>
                <a:latin typeface="Cambria Math" panose="02040503050406030204" pitchFamily="18" charset="0"/>
                <a:ea typeface="Cambria Math" panose="02040503050406030204" pitchFamily="18" charset="0"/>
              </a:rPr>
              <a:t>-13</a:t>
            </a:r>
            <a:r>
              <a:rPr lang="en-GB" baseline="30000" dirty="0">
                <a:solidFill>
                  <a:srgbClr val="311E5A"/>
                </a:solidFill>
              </a:rPr>
              <a:t> </a:t>
            </a:r>
            <a:r>
              <a:rPr lang="en-GB" dirty="0" smtClean="0"/>
              <a:t>is the </a:t>
            </a:r>
            <a:r>
              <a:rPr lang="en-GB" b="1" dirty="0" smtClean="0">
                <a:solidFill>
                  <a:srgbClr val="0000FF"/>
                </a:solidFill>
              </a:rPr>
              <a:t>exponential number</a:t>
            </a:r>
            <a:r>
              <a:rPr lang="en-GB" dirty="0" smtClean="0"/>
              <a:t>.</a:t>
            </a:r>
          </a:p>
          <a:p>
            <a:pPr marL="0" indent="0">
              <a:buNone/>
            </a:pPr>
            <a:endParaRPr lang="en-GB" dirty="0" smtClean="0"/>
          </a:p>
          <a:p>
            <a:pPr marL="0" indent="0">
              <a:buNone/>
            </a:pPr>
            <a:r>
              <a:rPr lang="en-GB" dirty="0" smtClean="0"/>
              <a:t>A number is in standard form when it is written as a </a:t>
            </a:r>
            <a:r>
              <a:rPr lang="en-GB" dirty="0">
                <a:latin typeface="Cambria Math" panose="02040503050406030204" pitchFamily="18" charset="0"/>
                <a:ea typeface="Cambria Math" panose="02040503050406030204" pitchFamily="18" charset="0"/>
              </a:rPr>
              <a:t>× </a:t>
            </a:r>
            <a:r>
              <a:rPr lang="en-GB" dirty="0" smtClean="0">
                <a:latin typeface="Cambria Math" panose="02040503050406030204" pitchFamily="18" charset="0"/>
                <a:ea typeface="Cambria Math" panose="02040503050406030204" pitchFamily="18" charset="0"/>
              </a:rPr>
              <a:t>10</a:t>
            </a:r>
            <a:r>
              <a:rPr lang="en-GB" baseline="30000" dirty="0" smtClean="0">
                <a:latin typeface="Cambria Math" panose="02040503050406030204" pitchFamily="18" charset="0"/>
                <a:ea typeface="Cambria Math" panose="02040503050406030204" pitchFamily="18" charset="0"/>
              </a:rPr>
              <a:t>n</a:t>
            </a:r>
            <a:r>
              <a:rPr lang="en-GB" dirty="0" smtClean="0"/>
              <a:t>, where </a:t>
            </a:r>
            <a:r>
              <a:rPr lang="en-GB" dirty="0" smtClean="0">
                <a:latin typeface="Cambria Math" panose="02040503050406030204" pitchFamily="18" charset="0"/>
                <a:ea typeface="Cambria Math" panose="02040503050406030204" pitchFamily="18" charset="0"/>
              </a:rPr>
              <a:t>1</a:t>
            </a:r>
            <a:r>
              <a:rPr lang="en-GB" dirty="0" smtClean="0"/>
              <a:t> ≤ a &lt; </a:t>
            </a:r>
            <a:r>
              <a:rPr lang="en-GB" dirty="0" smtClean="0">
                <a:latin typeface="Cambria Math" panose="02040503050406030204" pitchFamily="18" charset="0"/>
                <a:ea typeface="Cambria Math" panose="02040503050406030204" pitchFamily="18" charset="0"/>
              </a:rPr>
              <a:t>10</a:t>
            </a:r>
          </a:p>
          <a:p>
            <a:pPr marL="0" indent="0">
              <a:buNone/>
            </a:pPr>
            <a:endParaRPr lang="en-GB" baseline="30000" dirty="0"/>
          </a:p>
          <a:p>
            <a:pPr marL="0" indent="0">
              <a:buNone/>
            </a:pPr>
            <a:r>
              <a:rPr lang="en-GB" dirty="0" smtClean="0"/>
              <a:t>Here are some further examples of numbers in standard form.</a:t>
            </a:r>
          </a:p>
          <a:p>
            <a:pPr marL="0" indent="0">
              <a:buNone/>
            </a:pPr>
            <a:endParaRPr lang="en-GB" dirty="0"/>
          </a:p>
          <a:p>
            <a:pPr marL="0" indent="0">
              <a:buNone/>
            </a:pPr>
            <a:endParaRPr lang="en-GB" baseline="30000" dirty="0"/>
          </a:p>
          <a:p>
            <a:pPr marL="0" indent="0">
              <a:buNone/>
            </a:pP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243842684"/>
              </p:ext>
            </p:extLst>
          </p:nvPr>
        </p:nvGraphicFramePr>
        <p:xfrm>
          <a:off x="1693896" y="4155625"/>
          <a:ext cx="5508038" cy="1982892"/>
        </p:xfrm>
        <a:graphic>
          <a:graphicData uri="http://schemas.openxmlformats.org/drawingml/2006/table">
            <a:tbl>
              <a:tblPr firstRow="1" bandRow="1">
                <a:tableStyleId>{9DCAF9ED-07DC-4A11-8D7F-57B35C25682E}</a:tableStyleId>
              </a:tblPr>
              <a:tblGrid>
                <a:gridCol w="2754019"/>
                <a:gridCol w="2754019"/>
              </a:tblGrid>
              <a:tr h="330482">
                <a:tc>
                  <a:txBody>
                    <a:bodyPr/>
                    <a:lstStyle/>
                    <a:p>
                      <a:pPr algn="ctr"/>
                      <a:r>
                        <a:rPr lang="en-GB" sz="1600" dirty="0" smtClean="0"/>
                        <a:t>Decimal</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GB" sz="1600" dirty="0" smtClean="0"/>
                        <a:t>Standard Form</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latin typeface="Cambria Math" panose="02040503050406030204" pitchFamily="18" charset="0"/>
                          <a:ea typeface="Cambria Math" panose="02040503050406030204" pitchFamily="18" charset="0"/>
                        </a:rPr>
                        <a:t>134</a:t>
                      </a:r>
                      <a:r>
                        <a:rPr lang="en-GB" sz="1600" baseline="0" dirty="0" smtClean="0">
                          <a:latin typeface="Cambria Math" panose="02040503050406030204" pitchFamily="18" charset="0"/>
                          <a:ea typeface="Cambria Math" panose="02040503050406030204" pitchFamily="18" charset="0"/>
                        </a:rPr>
                        <a:t> </a:t>
                      </a:r>
                      <a:r>
                        <a:rPr lang="en-GB" sz="1600" dirty="0" smtClean="0">
                          <a:latin typeface="Cambria Math" panose="02040503050406030204" pitchFamily="18" charset="0"/>
                          <a:ea typeface="Cambria Math" panose="02040503050406030204" pitchFamily="18" charset="0"/>
                        </a:rPr>
                        <a:t>000</a:t>
                      </a:r>
                      <a:endParaRPr lang="en-GB" sz="16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GB" sz="1600" dirty="0" smtClean="0">
                          <a:latin typeface="Cambria Math" panose="02040503050406030204" pitchFamily="18" charset="0"/>
                          <a:ea typeface="Cambria Math" panose="02040503050406030204" pitchFamily="18" charset="0"/>
                        </a:rPr>
                        <a:t>1.34 </a:t>
                      </a:r>
                      <a:r>
                        <a:rPr lang="en-GB" sz="1600" i="0" dirty="0" smtClean="0">
                          <a:latin typeface="Cambria Math" panose="02040503050406030204" pitchFamily="18" charset="0"/>
                          <a:ea typeface="Cambria Math" panose="02040503050406030204" pitchFamily="18" charset="0"/>
                        </a:rPr>
                        <a:t>×</a:t>
                      </a:r>
                      <a:r>
                        <a:rPr lang="en-GB" sz="1600" i="0" baseline="0" dirty="0" smtClean="0">
                          <a:latin typeface="Cambria Math" panose="02040503050406030204" pitchFamily="18" charset="0"/>
                          <a:ea typeface="Cambria Math" panose="02040503050406030204" pitchFamily="18" charset="0"/>
                        </a:rPr>
                        <a:t> 10</a:t>
                      </a:r>
                      <a:r>
                        <a:rPr lang="en-GB" sz="1600" i="0" baseline="30000" dirty="0" smtClean="0">
                          <a:latin typeface="Cambria Math" panose="02040503050406030204" pitchFamily="18" charset="0"/>
                          <a:ea typeface="Cambria Math" panose="02040503050406030204" pitchFamily="18" charset="0"/>
                        </a:rPr>
                        <a:t>5</a:t>
                      </a:r>
                      <a:endParaRPr lang="en-GB" sz="1600" baseline="300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latin typeface="Cambria Math" panose="02040503050406030204" pitchFamily="18" charset="0"/>
                          <a:ea typeface="Cambria Math" panose="02040503050406030204" pitchFamily="18" charset="0"/>
                        </a:rPr>
                        <a:t>0.0034</a:t>
                      </a:r>
                      <a:endParaRPr lang="en-GB" sz="16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GB" sz="1600" dirty="0" smtClean="0">
                          <a:latin typeface="Cambria Math" panose="02040503050406030204" pitchFamily="18" charset="0"/>
                          <a:ea typeface="Cambria Math" panose="02040503050406030204" pitchFamily="18" charset="0"/>
                        </a:rPr>
                        <a:t>3.4 </a:t>
                      </a:r>
                      <a:r>
                        <a:rPr lang="en-GB" sz="1600" i="0" dirty="0" smtClean="0">
                          <a:latin typeface="Cambria Math" panose="02040503050406030204" pitchFamily="18" charset="0"/>
                          <a:ea typeface="Cambria Math" panose="02040503050406030204" pitchFamily="18" charset="0"/>
                        </a:rPr>
                        <a:t>×</a:t>
                      </a:r>
                      <a:r>
                        <a:rPr lang="en-GB" sz="1600" i="0" baseline="0" dirty="0" smtClean="0">
                          <a:latin typeface="Cambria Math" panose="02040503050406030204" pitchFamily="18" charset="0"/>
                          <a:ea typeface="Cambria Math" panose="02040503050406030204" pitchFamily="18" charset="0"/>
                        </a:rPr>
                        <a:t> 10</a:t>
                      </a:r>
                      <a:r>
                        <a:rPr lang="en-GB" sz="1600" i="0" baseline="30000" dirty="0" smtClean="0">
                          <a:latin typeface="Cambria Math" panose="02040503050406030204" pitchFamily="18" charset="0"/>
                          <a:ea typeface="Cambria Math" panose="02040503050406030204" pitchFamily="18" charset="0"/>
                        </a:rPr>
                        <a:t>–3</a:t>
                      </a:r>
                      <a:endParaRPr lang="en-GB" sz="1600" baseline="300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latin typeface="Cambria Math" panose="02040503050406030204" pitchFamily="18" charset="0"/>
                          <a:ea typeface="Cambria Math" panose="02040503050406030204" pitchFamily="18" charset="0"/>
                        </a:rPr>
                        <a:t>82</a:t>
                      </a:r>
                      <a:r>
                        <a:rPr lang="en-GB" sz="1600" baseline="0" dirty="0" smtClean="0">
                          <a:latin typeface="Cambria Math" panose="02040503050406030204" pitchFamily="18" charset="0"/>
                          <a:ea typeface="Cambria Math" panose="02040503050406030204" pitchFamily="18" charset="0"/>
                        </a:rPr>
                        <a:t> </a:t>
                      </a:r>
                      <a:r>
                        <a:rPr lang="en-GB" sz="1600" dirty="0" smtClean="0">
                          <a:latin typeface="Cambria Math" panose="02040503050406030204" pitchFamily="18" charset="0"/>
                          <a:ea typeface="Cambria Math" panose="02040503050406030204" pitchFamily="18" charset="0"/>
                        </a:rPr>
                        <a:t>000</a:t>
                      </a:r>
                      <a:r>
                        <a:rPr lang="en-GB" sz="1600" baseline="0" dirty="0" smtClean="0">
                          <a:latin typeface="Cambria Math" panose="02040503050406030204" pitchFamily="18" charset="0"/>
                          <a:ea typeface="Cambria Math" panose="02040503050406030204" pitchFamily="18" charset="0"/>
                        </a:rPr>
                        <a:t> </a:t>
                      </a:r>
                      <a:r>
                        <a:rPr lang="en-GB" sz="1600" dirty="0" smtClean="0">
                          <a:latin typeface="Cambria Math" panose="02040503050406030204" pitchFamily="18" charset="0"/>
                          <a:ea typeface="Cambria Math" panose="02040503050406030204" pitchFamily="18" charset="0"/>
                        </a:rPr>
                        <a:t>000</a:t>
                      </a:r>
                      <a:endParaRPr lang="en-GB" sz="16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dirty="0" smtClean="0">
                          <a:latin typeface="Cambria Math" panose="02040503050406030204" pitchFamily="18" charset="0"/>
                          <a:ea typeface="Cambria Math" panose="02040503050406030204" pitchFamily="18" charset="0"/>
                        </a:rPr>
                        <a:t>8.2 </a:t>
                      </a:r>
                      <a:r>
                        <a:rPr lang="en-GB" sz="1600" i="0" dirty="0" smtClean="0">
                          <a:latin typeface="Cambria Math" panose="02040503050406030204" pitchFamily="18" charset="0"/>
                          <a:ea typeface="Cambria Math" panose="02040503050406030204" pitchFamily="18" charset="0"/>
                        </a:rPr>
                        <a:t>×</a:t>
                      </a:r>
                      <a:r>
                        <a:rPr lang="en-GB" sz="1600" i="0" baseline="0" dirty="0" smtClean="0">
                          <a:latin typeface="Cambria Math" panose="02040503050406030204" pitchFamily="18" charset="0"/>
                          <a:ea typeface="Cambria Math" panose="02040503050406030204" pitchFamily="18" charset="0"/>
                        </a:rPr>
                        <a:t> 10</a:t>
                      </a:r>
                      <a:r>
                        <a:rPr lang="en-GB" sz="1600" i="0" baseline="30000" dirty="0" smtClean="0">
                          <a:latin typeface="Cambria Math" panose="02040503050406030204" pitchFamily="18" charset="0"/>
                          <a:ea typeface="Cambria Math" panose="02040503050406030204" pitchFamily="18" charset="0"/>
                        </a:rPr>
                        <a:t>7</a:t>
                      </a:r>
                      <a:endParaRPr lang="en-GB" sz="1600" baseline="30000" dirty="0" smtClean="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latin typeface="Cambria Math" panose="02040503050406030204" pitchFamily="18" charset="0"/>
                          <a:ea typeface="Cambria Math" panose="02040503050406030204" pitchFamily="18" charset="0"/>
                        </a:rPr>
                        <a:t>270</a:t>
                      </a:r>
                      <a:endParaRPr lang="en-GB" sz="16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dirty="0" smtClean="0">
                          <a:latin typeface="Cambria Math" panose="02040503050406030204" pitchFamily="18" charset="0"/>
                          <a:ea typeface="Cambria Math" panose="02040503050406030204" pitchFamily="18" charset="0"/>
                        </a:rPr>
                        <a:t>2.7 </a:t>
                      </a:r>
                      <a:r>
                        <a:rPr lang="en-GB" sz="1600" i="0" dirty="0" smtClean="0">
                          <a:latin typeface="Cambria Math" panose="02040503050406030204" pitchFamily="18" charset="0"/>
                          <a:ea typeface="Cambria Math" panose="02040503050406030204" pitchFamily="18" charset="0"/>
                        </a:rPr>
                        <a:t>×</a:t>
                      </a:r>
                      <a:r>
                        <a:rPr lang="en-GB" sz="1600" i="0" baseline="0" dirty="0" smtClean="0">
                          <a:latin typeface="Cambria Math" panose="02040503050406030204" pitchFamily="18" charset="0"/>
                          <a:ea typeface="Cambria Math" panose="02040503050406030204" pitchFamily="18" charset="0"/>
                        </a:rPr>
                        <a:t> 10</a:t>
                      </a:r>
                      <a:r>
                        <a:rPr lang="en-GB" sz="1600" i="0" baseline="30000" dirty="0" smtClean="0">
                          <a:latin typeface="Cambria Math" panose="02040503050406030204" pitchFamily="18" charset="0"/>
                          <a:ea typeface="Cambria Math" panose="02040503050406030204" pitchFamily="18" charset="0"/>
                        </a:rPr>
                        <a:t>2</a:t>
                      </a:r>
                      <a:endParaRPr lang="en-GB" sz="1600" baseline="30000" dirty="0" smtClean="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latin typeface="Cambria Math" panose="02040503050406030204" pitchFamily="18" charset="0"/>
                          <a:ea typeface="Cambria Math" panose="02040503050406030204" pitchFamily="18" charset="0"/>
                        </a:rPr>
                        <a:t>0.000 000 000 026</a:t>
                      </a:r>
                      <a:endParaRPr lang="en-GB" sz="1600" dirty="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dirty="0" smtClean="0">
                          <a:latin typeface="Cambria Math" panose="02040503050406030204" pitchFamily="18" charset="0"/>
                          <a:ea typeface="Cambria Math" panose="02040503050406030204" pitchFamily="18" charset="0"/>
                        </a:rPr>
                        <a:t>2.6 </a:t>
                      </a:r>
                      <a:r>
                        <a:rPr lang="en-GB" sz="1600" i="0" dirty="0" smtClean="0">
                          <a:latin typeface="Cambria Math" panose="02040503050406030204" pitchFamily="18" charset="0"/>
                          <a:ea typeface="Cambria Math" panose="02040503050406030204" pitchFamily="18" charset="0"/>
                        </a:rPr>
                        <a:t>×</a:t>
                      </a:r>
                      <a:r>
                        <a:rPr lang="en-GB" sz="1600" i="0" baseline="0" dirty="0" smtClean="0">
                          <a:latin typeface="Cambria Math" panose="02040503050406030204" pitchFamily="18" charset="0"/>
                          <a:ea typeface="Cambria Math" panose="02040503050406030204" pitchFamily="18" charset="0"/>
                        </a:rPr>
                        <a:t> 10</a:t>
                      </a:r>
                      <a:r>
                        <a:rPr lang="en-GB" sz="1600" i="0" baseline="30000" dirty="0" smtClean="0">
                          <a:latin typeface="Cambria Math" panose="02040503050406030204" pitchFamily="18" charset="0"/>
                          <a:ea typeface="Cambria Math" panose="02040503050406030204" pitchFamily="18" charset="0"/>
                        </a:rPr>
                        <a:t>–11</a:t>
                      </a:r>
                      <a:endParaRPr lang="en-GB" sz="1600" baseline="30000" dirty="0" smtClean="0">
                        <a:latin typeface="Cambria Math" panose="02040503050406030204" pitchFamily="18" charset="0"/>
                        <a:ea typeface="Cambria Math" panose="02040503050406030204" pitchFamily="18" charset="0"/>
                      </a:endParaRPr>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916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3197923" y="5297714"/>
            <a:ext cx="2336810" cy="749905"/>
          </a:xfrm>
          <a:prstGeom prst="round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ounded Rectangle 14"/>
          <p:cNvSpPr/>
          <p:nvPr/>
        </p:nvSpPr>
        <p:spPr>
          <a:xfrm>
            <a:off x="3197923" y="3127380"/>
            <a:ext cx="2336810" cy="91123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dirty="0" smtClean="0"/>
              <a:t>Converting between decimal and standard form</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259417"/>
            <a:ext cx="8045200" cy="4879100"/>
          </a:xfrm>
        </p:spPr>
        <p:txBody>
          <a:bodyPr/>
          <a:lstStyle/>
          <a:p>
            <a:pPr marL="0" indent="0">
              <a:buNone/>
            </a:pPr>
            <a:r>
              <a:rPr lang="en-GB" dirty="0" smtClean="0"/>
              <a:t>In standard form, the power of </a:t>
            </a:r>
            <a:r>
              <a:rPr lang="en-GB" dirty="0" smtClean="0">
                <a:latin typeface="Cambria Math" panose="02040503050406030204" pitchFamily="18" charset="0"/>
                <a:ea typeface="Cambria Math" panose="02040503050406030204" pitchFamily="18" charset="0"/>
              </a:rPr>
              <a:t>10</a:t>
            </a:r>
            <a:r>
              <a:rPr lang="en-GB" dirty="0" smtClean="0"/>
              <a:t> shows the number of places the decimal point must be shifted to give the number in decimal form.  A positive power will shift to the </a:t>
            </a:r>
            <a:r>
              <a:rPr lang="en-GB" b="1" dirty="0" smtClean="0"/>
              <a:t>right</a:t>
            </a:r>
            <a:r>
              <a:rPr lang="en-GB" dirty="0" smtClean="0"/>
              <a:t>, and a negative power will shift to the </a:t>
            </a:r>
            <a:r>
              <a:rPr lang="en-GB" b="1" dirty="0" smtClean="0"/>
              <a:t>left</a:t>
            </a:r>
            <a:r>
              <a:rPr lang="en-GB" dirty="0" smtClean="0"/>
              <a:t>.</a:t>
            </a:r>
            <a:endParaRPr lang="en-GB" baseline="30000" dirty="0" smtClean="0"/>
          </a:p>
          <a:p>
            <a:pPr marL="0" indent="0">
              <a:buNone/>
            </a:pPr>
            <a:endParaRPr lang="en-GB" sz="100" dirty="0" smtClean="0"/>
          </a:p>
          <a:p>
            <a:pPr marL="0" indent="0">
              <a:buNone/>
            </a:pPr>
            <a:r>
              <a:rPr lang="en-GB" dirty="0" smtClean="0"/>
              <a:t>In standard form, the digit number also contains the number of </a:t>
            </a:r>
            <a:r>
              <a:rPr lang="en-GB" b="1" dirty="0" smtClean="0"/>
              <a:t>significant figures </a:t>
            </a:r>
            <a:r>
              <a:rPr lang="en-GB" dirty="0" smtClean="0"/>
              <a:t>in the number.  The exponential number positions the decimal point.</a:t>
            </a:r>
          </a:p>
          <a:p>
            <a:pPr marL="0" indent="0">
              <a:buNone/>
            </a:pPr>
            <a:endParaRPr lang="en-GB" dirty="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To convert to standard form, shift the decimal until there is one non-zero digit left of the decimal point, and count the number of places the decimal point has “moved” (this will be negative if your initial number was less than one).  This number is the power of </a:t>
            </a:r>
            <a:r>
              <a:rPr lang="en-GB" dirty="0" smtClean="0">
                <a:latin typeface="Cambria Math" panose="02040503050406030204" pitchFamily="18" charset="0"/>
                <a:ea typeface="Cambria Math" panose="02040503050406030204" pitchFamily="18" charset="0"/>
              </a:rPr>
              <a:t>10</a:t>
            </a:r>
            <a:r>
              <a:rPr lang="en-GB" dirty="0" smtClean="0"/>
              <a:t>.</a:t>
            </a:r>
            <a:endParaRPr lang="en-GB" dirty="0"/>
          </a:p>
        </p:txBody>
      </p:sp>
      <p:sp>
        <p:nvSpPr>
          <p:cNvPr id="4" name="TextBox 3"/>
          <p:cNvSpPr txBox="1"/>
          <p:nvPr/>
        </p:nvSpPr>
        <p:spPr>
          <a:xfrm>
            <a:off x="2298094" y="3127380"/>
            <a:ext cx="4088191" cy="646331"/>
          </a:xfrm>
          <a:prstGeom prst="rect">
            <a:avLst/>
          </a:prstGeom>
          <a:noFill/>
        </p:spPr>
        <p:txBody>
          <a:bodyPr wrap="square" rtlCol="0">
            <a:spAutoFit/>
          </a:bodyPr>
          <a:lstStyle/>
          <a:p>
            <a:pPr algn="ctr"/>
            <a:r>
              <a:rPr lang="en-GB" dirty="0" smtClean="0">
                <a:latin typeface="Cambria Math" panose="02040503050406030204" pitchFamily="18" charset="0"/>
                <a:ea typeface="Cambria Math" panose="02040503050406030204" pitchFamily="18" charset="0"/>
              </a:rPr>
              <a:t>8.7 </a:t>
            </a:r>
            <a:r>
              <a:rPr lang="en-GB" dirty="0">
                <a:latin typeface="Cambria Math" panose="02040503050406030204" pitchFamily="18" charset="0"/>
                <a:ea typeface="Cambria Math" panose="02040503050406030204" pitchFamily="18" charset="0"/>
              </a:rPr>
              <a:t>× </a:t>
            </a:r>
            <a:r>
              <a:rPr lang="en-GB" dirty="0" smtClean="0">
                <a:latin typeface="Cambria Math" panose="02040503050406030204" pitchFamily="18" charset="0"/>
                <a:ea typeface="Cambria Math" panose="02040503050406030204" pitchFamily="18" charset="0"/>
              </a:rPr>
              <a:t>10</a:t>
            </a:r>
            <a:r>
              <a:rPr lang="en-GB" baseline="30000" dirty="0" smtClean="0">
                <a:latin typeface="Cambria Math" panose="02040503050406030204" pitchFamily="18" charset="0"/>
                <a:ea typeface="Cambria Math" panose="02040503050406030204" pitchFamily="18" charset="0"/>
              </a:rPr>
              <a:t>–4 </a:t>
            </a:r>
            <a:r>
              <a:rPr lang="en-GB" dirty="0" smtClean="0">
                <a:latin typeface="Cambria Math" panose="02040503050406030204" pitchFamily="18" charset="0"/>
                <a:ea typeface="Cambria Math" panose="02040503050406030204" pitchFamily="18" charset="0"/>
              </a:rPr>
              <a:t>=</a:t>
            </a:r>
            <a:r>
              <a:rPr lang="en-GB" baseline="30000" dirty="0" smtClean="0">
                <a:latin typeface="Cambria Math" panose="02040503050406030204" pitchFamily="18" charset="0"/>
                <a:ea typeface="Cambria Math" panose="02040503050406030204" pitchFamily="18" charset="0"/>
              </a:rPr>
              <a:t> </a:t>
            </a:r>
            <a:r>
              <a:rPr lang="en-GB" dirty="0" smtClean="0">
                <a:latin typeface="Cambria Math" panose="02040503050406030204" pitchFamily="18" charset="0"/>
                <a:ea typeface="Cambria Math" panose="02040503050406030204" pitchFamily="18" charset="0"/>
              </a:rPr>
              <a:t>0.00087  </a:t>
            </a:r>
            <a:endParaRPr lang="en-GB" baseline="30000" dirty="0">
              <a:latin typeface="Cambria Math" panose="02040503050406030204" pitchFamily="18" charset="0"/>
              <a:ea typeface="Cambria Math" panose="02040503050406030204" pitchFamily="18" charset="0"/>
            </a:endParaRPr>
          </a:p>
          <a:p>
            <a:pPr algn="ctr"/>
            <a:endParaRPr lang="en-GB" dirty="0"/>
          </a:p>
        </p:txBody>
      </p:sp>
      <p:sp>
        <p:nvSpPr>
          <p:cNvPr id="11" name="Left Arrow 10"/>
          <p:cNvSpPr/>
          <p:nvPr/>
        </p:nvSpPr>
        <p:spPr>
          <a:xfrm>
            <a:off x="4654838" y="3496712"/>
            <a:ext cx="570305" cy="18466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extBox 11"/>
          <p:cNvSpPr txBox="1"/>
          <p:nvPr/>
        </p:nvSpPr>
        <p:spPr>
          <a:xfrm>
            <a:off x="3757961" y="3669279"/>
            <a:ext cx="1210588" cy="369332"/>
          </a:xfrm>
          <a:prstGeom prst="rect">
            <a:avLst/>
          </a:prstGeom>
          <a:noFill/>
        </p:spPr>
        <p:txBody>
          <a:bodyPr wrap="none" rtlCol="0">
            <a:spAutoFit/>
          </a:bodyPr>
          <a:lstStyle/>
          <a:p>
            <a:r>
              <a:rPr lang="en-GB" dirty="0" smtClean="0"/>
              <a:t>Shift </a:t>
            </a:r>
            <a:r>
              <a:rPr lang="en-GB" dirty="0" smtClean="0">
                <a:latin typeface="Cambria Math" panose="02040503050406030204" pitchFamily="18" charset="0"/>
                <a:ea typeface="Cambria Math" panose="02040503050406030204" pitchFamily="18" charset="0"/>
              </a:rPr>
              <a:t>4</a:t>
            </a:r>
            <a:r>
              <a:rPr lang="en-GB" dirty="0" smtClean="0"/>
              <a:t> left</a:t>
            </a:r>
            <a:endParaRPr lang="en-GB" dirty="0"/>
          </a:p>
        </p:txBody>
      </p:sp>
      <p:sp>
        <p:nvSpPr>
          <p:cNvPr id="13" name="TextBox 12"/>
          <p:cNvSpPr txBox="1"/>
          <p:nvPr/>
        </p:nvSpPr>
        <p:spPr>
          <a:xfrm>
            <a:off x="3197923" y="5297714"/>
            <a:ext cx="2441694" cy="646331"/>
          </a:xfrm>
          <a:prstGeom prst="rect">
            <a:avLst/>
          </a:prstGeom>
          <a:noFill/>
        </p:spPr>
        <p:txBody>
          <a:bodyPr wrap="none" rtlCol="0">
            <a:spAutoFit/>
          </a:bodyPr>
          <a:lstStyle/>
          <a:p>
            <a:r>
              <a:rPr lang="en-GB" dirty="0" smtClean="0">
                <a:latin typeface="Cambria Math" panose="02040503050406030204" pitchFamily="18" charset="0"/>
                <a:ea typeface="Cambria Math" panose="02040503050406030204" pitchFamily="18" charset="0"/>
              </a:rPr>
              <a:t>328 000 = 3.28 </a:t>
            </a:r>
            <a:r>
              <a:rPr lang="en-GB" dirty="0">
                <a:latin typeface="Cambria Math" panose="02040503050406030204" pitchFamily="18" charset="0"/>
                <a:ea typeface="Cambria Math" panose="02040503050406030204" pitchFamily="18" charset="0"/>
              </a:rPr>
              <a:t>× </a:t>
            </a:r>
            <a:r>
              <a:rPr lang="en-GB" dirty="0" smtClean="0">
                <a:latin typeface="Cambria Math" panose="02040503050406030204" pitchFamily="18" charset="0"/>
                <a:ea typeface="Cambria Math" panose="02040503050406030204" pitchFamily="18" charset="0"/>
              </a:rPr>
              <a:t>10</a:t>
            </a:r>
            <a:r>
              <a:rPr lang="en-GB" baseline="30000" dirty="0">
                <a:latin typeface="Cambria Math" panose="02040503050406030204" pitchFamily="18" charset="0"/>
                <a:ea typeface="Cambria Math" panose="02040503050406030204" pitchFamily="18" charset="0"/>
              </a:rPr>
              <a:t>5</a:t>
            </a:r>
            <a:r>
              <a:rPr lang="en-GB" baseline="30000" dirty="0" smtClean="0">
                <a:latin typeface="Cambria Math" panose="02040503050406030204" pitchFamily="18" charset="0"/>
                <a:ea typeface="Cambria Math" panose="02040503050406030204" pitchFamily="18" charset="0"/>
              </a:rPr>
              <a:t> </a:t>
            </a:r>
            <a:r>
              <a:rPr lang="en-GB" dirty="0" smtClean="0">
                <a:latin typeface="Cambria Math" panose="02040503050406030204" pitchFamily="18" charset="0"/>
                <a:ea typeface="Cambria Math" panose="02040503050406030204" pitchFamily="18" charset="0"/>
              </a:rPr>
              <a:t> </a:t>
            </a:r>
            <a:endParaRPr lang="en-GB" baseline="30000" dirty="0">
              <a:latin typeface="Cambria Math" panose="02040503050406030204" pitchFamily="18" charset="0"/>
              <a:ea typeface="Cambria Math" panose="02040503050406030204" pitchFamily="18" charset="0"/>
            </a:endParaRPr>
          </a:p>
          <a:p>
            <a:endParaRPr lang="en-GB" dirty="0"/>
          </a:p>
        </p:txBody>
      </p:sp>
      <p:sp>
        <p:nvSpPr>
          <p:cNvPr id="14" name="Left Arrow 13"/>
          <p:cNvSpPr/>
          <p:nvPr/>
        </p:nvSpPr>
        <p:spPr>
          <a:xfrm>
            <a:off x="3386313" y="5715423"/>
            <a:ext cx="743296" cy="228621"/>
          </a:xfrm>
          <a:prstGeom prst="leftArrow">
            <a:avLst/>
          </a:prstGeom>
          <a:solidFill>
            <a:srgbClr val="3273A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000FF"/>
              </a:solidFill>
            </a:endParaRPr>
          </a:p>
        </p:txBody>
      </p:sp>
    </p:spTree>
    <p:extLst>
      <p:ext uri="{BB962C8B-B14F-4D97-AF65-F5344CB8AC3E}">
        <p14:creationId xmlns:p14="http://schemas.microsoft.com/office/powerpoint/2010/main" val="54100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form calculations on your calculator</a:t>
            </a:r>
            <a:endParaRPr lang="en-US" dirty="0"/>
          </a:p>
        </p:txBody>
      </p:sp>
      <p:sp>
        <p:nvSpPr>
          <p:cNvPr id="5" name="Content Placeholder 4"/>
          <p:cNvSpPr>
            <a:spLocks noGrp="1"/>
          </p:cNvSpPr>
          <p:nvPr>
            <p:ph idx="1"/>
          </p:nvPr>
        </p:nvSpPr>
        <p:spPr>
          <a:xfrm>
            <a:off x="540000" y="1308380"/>
            <a:ext cx="8045200" cy="4406804"/>
          </a:xfrm>
        </p:spPr>
        <p:txBody>
          <a:bodyPr/>
          <a:lstStyle/>
          <a:p>
            <a:pPr marL="0" indent="0">
              <a:buNone/>
            </a:pPr>
            <a:r>
              <a:rPr lang="en-US" dirty="0" smtClean="0"/>
              <a:t>To type a number in standard form on your calculator, </a:t>
            </a:r>
          </a:p>
          <a:p>
            <a:pPr marL="0" indent="0">
              <a:buNone/>
            </a:pPr>
            <a:endParaRPr lang="en-US" dirty="0" smtClean="0"/>
          </a:p>
          <a:p>
            <a:pPr marL="0" indent="0">
              <a:buNone/>
            </a:pPr>
            <a:r>
              <a:rPr lang="en-US" dirty="0"/>
              <a:t>	</a:t>
            </a:r>
            <a:r>
              <a:rPr lang="en-US" dirty="0" smtClean="0"/>
              <a:t>- Input the digit number followed by the multiplication sign.</a:t>
            </a:r>
          </a:p>
          <a:p>
            <a:pPr marL="0" indent="0">
              <a:buNone/>
            </a:pPr>
            <a:endParaRPr lang="en-US" dirty="0" smtClean="0"/>
          </a:p>
          <a:p>
            <a:pPr marL="0" indent="0">
              <a:buNone/>
            </a:pPr>
            <a:r>
              <a:rPr lang="en-US" dirty="0"/>
              <a:t>	</a:t>
            </a:r>
            <a:r>
              <a:rPr lang="en-US" dirty="0" smtClean="0"/>
              <a:t>- Locate the “1</a:t>
            </a:r>
            <a:r>
              <a:rPr lang="en-US" dirty="0" smtClean="0">
                <a:latin typeface="Cambria Math" panose="02040503050406030204" pitchFamily="18" charset="0"/>
                <a:ea typeface="Cambria Math" panose="02040503050406030204" pitchFamily="18" charset="0"/>
              </a:rPr>
              <a:t>0</a:t>
            </a:r>
            <a:r>
              <a:rPr lang="en-US" i="1" baseline="30000" dirty="0" smtClean="0">
                <a:latin typeface="Times New Roman" panose="02020603050405020304" pitchFamily="18" charset="0"/>
                <a:ea typeface="ＭＳ ゴシック"/>
                <a:cs typeface="Times New Roman" panose="02020603050405020304" pitchFamily="18" charset="0"/>
              </a:rPr>
              <a:t>x</a:t>
            </a:r>
            <a:r>
              <a:rPr lang="en-US" dirty="0" smtClean="0"/>
              <a:t>” symbol, and use this to insert the exponent. </a:t>
            </a:r>
          </a:p>
          <a:p>
            <a:pPr marL="0" indent="0">
              <a:buNone/>
            </a:pPr>
            <a:r>
              <a:rPr lang="en-US" dirty="0" smtClean="0"/>
              <a:t> </a:t>
            </a:r>
          </a:p>
          <a:p>
            <a:pPr marL="0" indent="0">
              <a:buNone/>
            </a:pPr>
            <a:r>
              <a:rPr lang="en-US" dirty="0"/>
              <a:t>	</a:t>
            </a:r>
            <a:r>
              <a:rPr lang="en-US" dirty="0" smtClean="0"/>
              <a:t>- Check your equation for any needed brackets.</a:t>
            </a:r>
          </a:p>
          <a:p>
            <a:pPr marL="0" indent="0">
              <a:buNone/>
            </a:pPr>
            <a:endParaRPr lang="en-US" dirty="0" smtClean="0"/>
          </a:p>
          <a:p>
            <a:pPr marL="0" indent="0">
              <a:buNone/>
            </a:pPr>
            <a:endParaRPr lang="en-US" dirty="0"/>
          </a:p>
          <a:p>
            <a:pPr marL="0" indent="0">
              <a:buNone/>
            </a:pPr>
            <a:endParaRPr lang="en-US" dirty="0"/>
          </a:p>
          <a:p>
            <a:pPr marL="0" indent="0">
              <a:buNone/>
            </a:pPr>
            <a:r>
              <a:rPr lang="en-US" dirty="0" smtClean="0"/>
              <a:t>To check, multiply </a:t>
            </a:r>
            <a:r>
              <a:rPr lang="en-US" dirty="0" smtClean="0">
                <a:latin typeface="Cambria Math" panose="02040503050406030204" pitchFamily="18" charset="0"/>
                <a:ea typeface="Cambria Math" panose="02040503050406030204" pitchFamily="18" charset="0"/>
              </a:rPr>
              <a:t>6.1 </a:t>
            </a:r>
            <a:r>
              <a:rPr lang="en-GB" dirty="0" smtClean="0">
                <a:latin typeface="Cambria Math" panose="02040503050406030204" pitchFamily="18" charset="0"/>
                <a:ea typeface="Cambria Math" panose="02040503050406030204" pitchFamily="18" charset="0"/>
              </a:rPr>
              <a:t>× 10</a:t>
            </a:r>
            <a:r>
              <a:rPr lang="en-GB" baseline="30000" dirty="0" smtClean="0">
                <a:latin typeface="Cambria Math" panose="02040503050406030204" pitchFamily="18" charset="0"/>
                <a:ea typeface="Cambria Math" panose="02040503050406030204" pitchFamily="18" charset="0"/>
              </a:rPr>
              <a:t>4</a:t>
            </a:r>
            <a:r>
              <a:rPr lang="en-GB" dirty="0" smtClean="0">
                <a:latin typeface="Cambria Math" panose="02040503050406030204" pitchFamily="18" charset="0"/>
                <a:ea typeface="Cambria Math" panose="02040503050406030204" pitchFamily="18" charset="0"/>
              </a:rPr>
              <a:t> </a:t>
            </a:r>
            <a:r>
              <a:rPr lang="en-GB" dirty="0" smtClean="0"/>
              <a:t>and </a:t>
            </a:r>
            <a:r>
              <a:rPr lang="en-GB" dirty="0" smtClean="0">
                <a:latin typeface="Cambria Math" panose="02040503050406030204" pitchFamily="18" charset="0"/>
                <a:ea typeface="Cambria Math" panose="02040503050406030204" pitchFamily="18" charset="0"/>
              </a:rPr>
              <a:t>2 × 10</a:t>
            </a:r>
            <a:r>
              <a:rPr lang="en-GB" baseline="30000" dirty="0" smtClean="0">
                <a:latin typeface="Cambria Math" panose="02040503050406030204" pitchFamily="18" charset="0"/>
                <a:ea typeface="Cambria Math" panose="02040503050406030204" pitchFamily="18" charset="0"/>
              </a:rPr>
              <a:t>3</a:t>
            </a:r>
            <a:r>
              <a:rPr lang="en-GB" dirty="0" smtClean="0"/>
              <a:t>.  The answer should be </a:t>
            </a:r>
            <a:r>
              <a:rPr lang="en-GB" dirty="0" smtClean="0">
                <a:latin typeface="Cambria Math" panose="02040503050406030204" pitchFamily="18" charset="0"/>
                <a:ea typeface="Cambria Math" panose="02040503050406030204" pitchFamily="18" charset="0"/>
              </a:rPr>
              <a:t>1.22 × 10</a:t>
            </a:r>
            <a:r>
              <a:rPr lang="en-GB" baseline="30000" dirty="0" smtClean="0">
                <a:latin typeface="Cambria Math" panose="02040503050406030204" pitchFamily="18" charset="0"/>
                <a:ea typeface="Cambria Math" panose="02040503050406030204" pitchFamily="18" charset="0"/>
              </a:rPr>
              <a:t>8</a:t>
            </a:r>
          </a:p>
          <a:p>
            <a:pPr marL="0" indent="0">
              <a:buNone/>
            </a:pPr>
            <a:endParaRPr lang="en-GB" baseline="30000"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1972362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smtClean="0"/>
              <a:t>Example 1</a:t>
            </a:r>
          </a:p>
          <a:p>
            <a:pPr marL="0" indent="0">
              <a:buNone/>
            </a:pPr>
            <a:endParaRPr lang="en-US" sz="100" b="1" dirty="0" smtClean="0"/>
          </a:p>
          <a:p>
            <a:pPr marL="0" indent="0">
              <a:buNone/>
            </a:pPr>
            <a:r>
              <a:rPr lang="en-GB" dirty="0" smtClean="0"/>
              <a:t>On July </a:t>
            </a:r>
            <a:r>
              <a:rPr lang="en-GB" dirty="0" smtClean="0">
                <a:latin typeface="Cambria Math" panose="02040503050406030204" pitchFamily="18" charset="0"/>
                <a:ea typeface="Cambria Math" panose="02040503050406030204" pitchFamily="18" charset="0"/>
              </a:rPr>
              <a:t>14 2015</a:t>
            </a:r>
            <a:r>
              <a:rPr lang="en-GB" dirty="0" smtClean="0"/>
              <a:t>, the space probe New Horizons passed by Pluto after travelling </a:t>
            </a:r>
            <a:r>
              <a:rPr lang="en-GB" dirty="0" smtClean="0">
                <a:latin typeface="Cambria Math" panose="02040503050406030204" pitchFamily="18" charset="0"/>
                <a:ea typeface="Cambria Math" panose="02040503050406030204" pitchFamily="18" charset="0"/>
              </a:rPr>
              <a:t>4.7 × 10</a:t>
            </a:r>
            <a:r>
              <a:rPr lang="en-GB" baseline="30000" dirty="0" smtClean="0">
                <a:latin typeface="Cambria Math" panose="02040503050406030204" pitchFamily="18" charset="0"/>
                <a:ea typeface="Cambria Math" panose="02040503050406030204" pitchFamily="18" charset="0"/>
              </a:rPr>
              <a:t>12</a:t>
            </a:r>
            <a:r>
              <a:rPr lang="en-GB" dirty="0" smtClean="0">
                <a:latin typeface="Cambria Math" panose="02040503050406030204" pitchFamily="18" charset="0"/>
                <a:ea typeface="Cambria Math" panose="02040503050406030204" pitchFamily="18" charset="0"/>
              </a:rPr>
              <a:t> </a:t>
            </a:r>
            <a:r>
              <a:rPr lang="en-GB" dirty="0" smtClean="0"/>
              <a:t>metres from Earth.</a:t>
            </a:r>
          </a:p>
          <a:p>
            <a:pPr marL="0" indent="0">
              <a:buNone/>
            </a:pPr>
            <a:endParaRPr lang="en-GB" dirty="0"/>
          </a:p>
          <a:p>
            <a:pPr>
              <a:buAutoNum type="alphaLcParenR"/>
            </a:pPr>
            <a:r>
              <a:rPr lang="en-GB" dirty="0" smtClean="0"/>
              <a:t>Write this number in decimal form.</a:t>
            </a:r>
          </a:p>
          <a:p>
            <a:pPr marL="0" indent="0">
              <a:buNone/>
            </a:pPr>
            <a:endParaRPr lang="en-GB" dirty="0" smtClean="0"/>
          </a:p>
          <a:p>
            <a:pPr marL="0" indent="0">
              <a:buNone/>
            </a:pPr>
            <a:endParaRPr lang="en-GB" dirty="0"/>
          </a:p>
          <a:p>
            <a:pPr marL="0" indent="0">
              <a:buNone/>
            </a:pPr>
            <a:r>
              <a:rPr lang="en-US" dirty="0" smtClean="0"/>
              <a:t>Earlier, the space probe flew past Jupiter, which is </a:t>
            </a:r>
            <a:r>
              <a:rPr lang="en-US" dirty="0" smtClean="0">
                <a:latin typeface="Cambria Math" panose="02040503050406030204" pitchFamily="18" charset="0"/>
                <a:ea typeface="Cambria Math" panose="02040503050406030204" pitchFamily="18" charset="0"/>
              </a:rPr>
              <a:t>5.88 </a:t>
            </a:r>
            <a:r>
              <a:rPr lang="en-GB" dirty="0" smtClean="0">
                <a:latin typeface="Cambria Math" panose="02040503050406030204" pitchFamily="18" charset="0"/>
                <a:ea typeface="Cambria Math" panose="02040503050406030204" pitchFamily="18" charset="0"/>
              </a:rPr>
              <a:t>× 10</a:t>
            </a:r>
            <a:r>
              <a:rPr lang="en-GB" baseline="30000" dirty="0" smtClean="0">
                <a:latin typeface="Cambria Math" panose="02040503050406030204" pitchFamily="18" charset="0"/>
                <a:ea typeface="Cambria Math" panose="02040503050406030204" pitchFamily="18" charset="0"/>
              </a:rPr>
              <a:t>8</a:t>
            </a:r>
            <a:r>
              <a:rPr lang="en-GB" dirty="0" smtClean="0">
                <a:latin typeface="Cambria Math" panose="02040503050406030204" pitchFamily="18" charset="0"/>
                <a:ea typeface="Cambria Math" panose="02040503050406030204" pitchFamily="18" charset="0"/>
              </a:rPr>
              <a:t> </a:t>
            </a:r>
            <a:r>
              <a:rPr lang="en-GB" dirty="0" smtClean="0"/>
              <a:t>metres from Earth.  </a:t>
            </a:r>
          </a:p>
          <a:p>
            <a:pPr marL="0" indent="0">
              <a:buNone/>
            </a:pPr>
            <a:endParaRPr lang="en-GB" dirty="0"/>
          </a:p>
          <a:p>
            <a:pPr marL="0" indent="0">
              <a:buNone/>
            </a:pPr>
            <a:r>
              <a:rPr lang="en-GB" dirty="0" smtClean="0"/>
              <a:t>b) How many times further did the space probe travel from Earth to Pluto than Earth to Jupiter?</a:t>
            </a:r>
            <a:endParaRPr lang="en-US" dirty="0"/>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1741361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smtClean="0"/>
              <a:t>Example 1</a:t>
            </a:r>
          </a:p>
          <a:p>
            <a:pPr marL="0" indent="0">
              <a:buNone/>
            </a:pPr>
            <a:endParaRPr lang="en-US" sz="100" b="1" dirty="0" smtClean="0"/>
          </a:p>
          <a:p>
            <a:pPr marL="0" indent="0">
              <a:buNone/>
            </a:pPr>
            <a:r>
              <a:rPr lang="en-GB" dirty="0" smtClean="0"/>
              <a:t>On July </a:t>
            </a:r>
            <a:r>
              <a:rPr lang="en-GB" dirty="0" smtClean="0">
                <a:latin typeface="Cambria Math" panose="02040503050406030204" pitchFamily="18" charset="0"/>
                <a:ea typeface="Cambria Math" panose="02040503050406030204" pitchFamily="18" charset="0"/>
              </a:rPr>
              <a:t>14 2015</a:t>
            </a:r>
            <a:r>
              <a:rPr lang="en-GB" dirty="0" smtClean="0"/>
              <a:t>, the space probe New Horizons passed by Pluto after travelling </a:t>
            </a:r>
            <a:r>
              <a:rPr lang="en-GB" dirty="0" smtClean="0">
                <a:latin typeface="Cambria Math" panose="02040503050406030204" pitchFamily="18" charset="0"/>
                <a:ea typeface="Cambria Math" panose="02040503050406030204" pitchFamily="18" charset="0"/>
              </a:rPr>
              <a:t>4.7 × 10</a:t>
            </a:r>
            <a:r>
              <a:rPr lang="en-GB" baseline="30000" dirty="0" smtClean="0">
                <a:latin typeface="Cambria Math" panose="02040503050406030204" pitchFamily="18" charset="0"/>
                <a:ea typeface="Cambria Math" panose="02040503050406030204" pitchFamily="18" charset="0"/>
              </a:rPr>
              <a:t>12</a:t>
            </a:r>
            <a:r>
              <a:rPr lang="en-GB" dirty="0" smtClean="0">
                <a:latin typeface="Cambria Math" panose="02040503050406030204" pitchFamily="18" charset="0"/>
                <a:ea typeface="Cambria Math" panose="02040503050406030204" pitchFamily="18" charset="0"/>
              </a:rPr>
              <a:t> </a:t>
            </a:r>
            <a:r>
              <a:rPr lang="en-GB" dirty="0" smtClean="0"/>
              <a:t>metres from Earth.</a:t>
            </a:r>
          </a:p>
          <a:p>
            <a:pPr marL="0" indent="0">
              <a:buNone/>
            </a:pPr>
            <a:endParaRPr lang="en-GB" dirty="0"/>
          </a:p>
          <a:p>
            <a:pPr>
              <a:buAutoNum type="alphaLcParenR"/>
            </a:pPr>
            <a:r>
              <a:rPr lang="en-GB" dirty="0" smtClean="0"/>
              <a:t>Write this number in decimal form.</a:t>
            </a:r>
          </a:p>
          <a:p>
            <a:pPr marL="0" indent="0">
              <a:buNone/>
            </a:pPr>
            <a:r>
              <a:rPr lang="en-GB" dirty="0" smtClean="0"/>
              <a:t>		</a:t>
            </a:r>
            <a:r>
              <a:rPr lang="en-GB" dirty="0" smtClean="0">
                <a:solidFill>
                  <a:srgbClr val="FF0000"/>
                </a:solidFill>
                <a:latin typeface="Cambria Math" panose="02040503050406030204" pitchFamily="18" charset="0"/>
                <a:ea typeface="Cambria Math" panose="02040503050406030204" pitchFamily="18" charset="0"/>
              </a:rPr>
              <a:t>4 700 000 000 000 </a:t>
            </a:r>
            <a:r>
              <a:rPr lang="en-GB" dirty="0" smtClean="0">
                <a:solidFill>
                  <a:srgbClr val="FF0000"/>
                </a:solidFill>
              </a:rPr>
              <a:t>metres. </a:t>
            </a:r>
            <a:r>
              <a:rPr lang="en-GB" dirty="0" smtClean="0"/>
              <a:t> </a:t>
            </a:r>
          </a:p>
          <a:p>
            <a:pPr marL="0" indent="0">
              <a:buNone/>
            </a:pPr>
            <a:r>
              <a:rPr lang="en-GB" i="1" dirty="0" smtClean="0"/>
              <a:t>		</a:t>
            </a:r>
            <a:r>
              <a:rPr lang="en-GB" dirty="0" smtClean="0"/>
              <a:t>This was calculated by shifting the decimal point to the left </a:t>
            </a:r>
            <a:r>
              <a:rPr lang="en-GB" dirty="0" smtClean="0">
                <a:latin typeface="Cambria Math" panose="02040503050406030204" pitchFamily="18" charset="0"/>
                <a:ea typeface="Cambria Math" panose="02040503050406030204" pitchFamily="18" charset="0"/>
              </a:rPr>
              <a:t>12</a:t>
            </a:r>
            <a:r>
              <a:rPr lang="en-GB" dirty="0" smtClean="0"/>
              <a:t> times.</a:t>
            </a:r>
            <a:endParaRPr lang="en-GB" dirty="0">
              <a:solidFill>
                <a:srgbClr val="FF0000"/>
              </a:solidFill>
            </a:endParaRPr>
          </a:p>
          <a:p>
            <a:pPr marL="0" indent="0">
              <a:buNone/>
            </a:pPr>
            <a:endParaRPr lang="en-US" dirty="0" smtClean="0"/>
          </a:p>
          <a:p>
            <a:pPr marL="0" indent="0">
              <a:buNone/>
            </a:pPr>
            <a:r>
              <a:rPr lang="en-US" dirty="0" smtClean="0"/>
              <a:t>Earlier, the space probe flew past Jupiter, which was </a:t>
            </a:r>
            <a:r>
              <a:rPr lang="en-US" dirty="0" smtClean="0">
                <a:latin typeface="Cambria Math" panose="02040503050406030204" pitchFamily="18" charset="0"/>
                <a:ea typeface="Cambria Math" panose="02040503050406030204" pitchFamily="18" charset="0"/>
              </a:rPr>
              <a:t>5.88 </a:t>
            </a:r>
            <a:r>
              <a:rPr lang="en-GB" dirty="0" smtClean="0">
                <a:latin typeface="Cambria Math" panose="02040503050406030204" pitchFamily="18" charset="0"/>
                <a:ea typeface="Cambria Math" panose="02040503050406030204" pitchFamily="18" charset="0"/>
              </a:rPr>
              <a:t>× 10</a:t>
            </a:r>
            <a:r>
              <a:rPr lang="en-GB" baseline="30000" dirty="0" smtClean="0">
                <a:latin typeface="Cambria Math" panose="02040503050406030204" pitchFamily="18" charset="0"/>
                <a:ea typeface="Cambria Math" panose="02040503050406030204" pitchFamily="18" charset="0"/>
              </a:rPr>
              <a:t>8</a:t>
            </a:r>
            <a:r>
              <a:rPr lang="en-GB" dirty="0" smtClean="0">
                <a:latin typeface="Cambria Math" panose="02040503050406030204" pitchFamily="18" charset="0"/>
                <a:ea typeface="Cambria Math" panose="02040503050406030204" pitchFamily="18" charset="0"/>
              </a:rPr>
              <a:t> </a:t>
            </a:r>
            <a:r>
              <a:rPr lang="en-GB" dirty="0" smtClean="0"/>
              <a:t>metres from Earth.  </a:t>
            </a:r>
          </a:p>
          <a:p>
            <a:pPr marL="0" indent="0">
              <a:buNone/>
            </a:pPr>
            <a:endParaRPr lang="en-GB" dirty="0"/>
          </a:p>
          <a:p>
            <a:pPr marL="0" indent="0">
              <a:buNone/>
            </a:pPr>
            <a:r>
              <a:rPr lang="en-GB" dirty="0" smtClean="0"/>
              <a:t>b) How many times further did the space probe travel from Earth to Pluto than Earth to Jupiter?</a:t>
            </a:r>
          </a:p>
          <a:p>
            <a:pPr marL="0" indent="0">
              <a:buNone/>
            </a:pPr>
            <a:r>
              <a:rPr lang="en-GB" dirty="0"/>
              <a:t>		</a:t>
            </a:r>
            <a:r>
              <a:rPr lang="en-GB" dirty="0" smtClean="0">
                <a:solidFill>
                  <a:srgbClr val="FF0000"/>
                </a:solidFill>
                <a:latin typeface="Cambria Math" panose="02040503050406030204" pitchFamily="18" charset="0"/>
                <a:ea typeface="Cambria Math" panose="02040503050406030204" pitchFamily="18" charset="0"/>
              </a:rPr>
              <a:t>(4.7 </a:t>
            </a:r>
            <a:r>
              <a:rPr lang="en-GB" dirty="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latin typeface="Cambria Math" panose="02040503050406030204" pitchFamily="18" charset="0"/>
                <a:ea typeface="Cambria Math" panose="02040503050406030204" pitchFamily="18" charset="0"/>
              </a:rPr>
              <a:t>10</a:t>
            </a:r>
            <a:r>
              <a:rPr lang="en-GB" baseline="30000" dirty="0" smtClean="0">
                <a:solidFill>
                  <a:srgbClr val="FF0000"/>
                </a:solidFill>
                <a:latin typeface="Cambria Math" panose="02040503050406030204" pitchFamily="18" charset="0"/>
                <a:ea typeface="Cambria Math" panose="02040503050406030204" pitchFamily="18" charset="0"/>
              </a:rPr>
              <a:t>12</a:t>
            </a:r>
            <a:r>
              <a:rPr lang="en-GB" dirty="0" smtClean="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a:t>
            </a:r>
            <a:r>
              <a:rPr lang="en-US" dirty="0" smtClean="0">
                <a:solidFill>
                  <a:srgbClr val="FF0000"/>
                </a:solidFill>
                <a:latin typeface="Cambria Math" panose="02040503050406030204" pitchFamily="18" charset="0"/>
                <a:ea typeface="Cambria Math" panose="02040503050406030204" pitchFamily="18" charset="0"/>
              </a:rPr>
              <a:t>5.88 </a:t>
            </a:r>
            <a:r>
              <a:rPr lang="en-GB" dirty="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latin typeface="Cambria Math" panose="02040503050406030204" pitchFamily="18" charset="0"/>
                <a:ea typeface="Cambria Math" panose="02040503050406030204" pitchFamily="18" charset="0"/>
              </a:rPr>
              <a:t>10</a:t>
            </a:r>
            <a:r>
              <a:rPr lang="en-GB" baseline="30000" dirty="0" smtClean="0">
                <a:solidFill>
                  <a:srgbClr val="FF0000"/>
                </a:solidFill>
                <a:latin typeface="Cambria Math" panose="02040503050406030204" pitchFamily="18" charset="0"/>
                <a:ea typeface="Cambria Math" panose="02040503050406030204" pitchFamily="18" charset="0"/>
              </a:rPr>
              <a:t>8</a:t>
            </a:r>
            <a:r>
              <a:rPr lang="en-GB" dirty="0" smtClean="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8 × 10</a:t>
            </a:r>
            <a:r>
              <a:rPr lang="en-GB" baseline="30000" dirty="0" smtClean="0">
                <a:solidFill>
                  <a:srgbClr val="FF0000"/>
                </a:solidFill>
                <a:latin typeface="Cambria Math" panose="02040503050406030204" pitchFamily="18" charset="0"/>
                <a:ea typeface="Cambria Math" panose="02040503050406030204" pitchFamily="18" charset="0"/>
              </a:rPr>
              <a:t>3</a:t>
            </a:r>
            <a:r>
              <a:rPr lang="en-GB" dirty="0" smtClean="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8000</a:t>
            </a:r>
            <a:r>
              <a:rPr lang="en-GB" dirty="0" smtClean="0">
                <a:solidFill>
                  <a:srgbClr val="FF0000"/>
                </a:solidFill>
              </a:rPr>
              <a:t> times farther.</a:t>
            </a:r>
            <a:endParaRPr lang="en-US" dirty="0">
              <a:solidFill>
                <a:srgbClr val="FF0000"/>
              </a:solidFill>
            </a:endParaRPr>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3960339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smtClean="0"/>
              <a:t>Example 2</a:t>
            </a:r>
          </a:p>
          <a:p>
            <a:pPr marL="0" indent="0">
              <a:buNone/>
            </a:pPr>
            <a:endParaRPr lang="en-US" b="1" dirty="0" smtClean="0"/>
          </a:p>
          <a:p>
            <a:pPr marL="0" indent="0">
              <a:buNone/>
            </a:pPr>
            <a:r>
              <a:rPr lang="en-GB" dirty="0" smtClean="0">
                <a:latin typeface="Cambria Math" panose="02040503050406030204" pitchFamily="18" charset="0"/>
                <a:ea typeface="Cambria Math" panose="02040503050406030204" pitchFamily="18" charset="0"/>
              </a:rPr>
              <a:t>0.0125</a:t>
            </a:r>
            <a:r>
              <a:rPr lang="en-GB" dirty="0" smtClean="0"/>
              <a:t> moles of a particular substance were dissolved in </a:t>
            </a:r>
            <a:r>
              <a:rPr lang="en-GB" dirty="0" smtClean="0">
                <a:latin typeface="Cambria Math" panose="02040503050406030204" pitchFamily="18" charset="0"/>
                <a:ea typeface="Cambria Math" panose="02040503050406030204" pitchFamily="18" charset="0"/>
              </a:rPr>
              <a:t>2.5 </a:t>
            </a:r>
            <a:r>
              <a:rPr lang="en-GB" dirty="0" smtClean="0">
                <a:cs typeface="Times New Roman" panose="02020603050405020304" pitchFamily="18" charset="0"/>
              </a:rPr>
              <a:t>dm</a:t>
            </a:r>
            <a:r>
              <a:rPr lang="en-GB" baseline="30000" dirty="0" smtClean="0">
                <a:latin typeface="Cambria Math" panose="02040503050406030204" pitchFamily="18" charset="0"/>
                <a:ea typeface="Cambria Math" panose="02040503050406030204" pitchFamily="18" charset="0"/>
              </a:rPr>
              <a:t>3</a:t>
            </a:r>
            <a:r>
              <a:rPr lang="en-GB" dirty="0" smtClean="0"/>
              <a:t> of water.  What is the concentration of this substance?  Give your answer in standard form.</a:t>
            </a:r>
          </a:p>
          <a:p>
            <a:pPr marL="0" indent="0">
              <a:buNone/>
            </a:pPr>
            <a:endParaRPr lang="en-GB" dirty="0" smtClean="0"/>
          </a:p>
          <a:p>
            <a:pPr marL="0" indent="0">
              <a:buNone/>
            </a:pPr>
            <a:endParaRPr lang="en-GB" dirty="0" smtClean="0"/>
          </a:p>
          <a:p>
            <a:pPr marL="0" indent="0">
              <a:buNone/>
            </a:pPr>
            <a:endParaRPr lang="en-GB" dirty="0" smtClean="0"/>
          </a:p>
          <a:p>
            <a:pPr marL="0" indent="0">
              <a:buNone/>
            </a:pPr>
            <a:r>
              <a:rPr lang="en-GB" b="1" dirty="0" smtClean="0"/>
              <a:t>Example 3</a:t>
            </a:r>
          </a:p>
          <a:p>
            <a:pPr marL="0" indent="0">
              <a:buNone/>
            </a:pPr>
            <a:endParaRPr lang="en-GB" b="1" dirty="0" smtClean="0"/>
          </a:p>
          <a:p>
            <a:pPr marL="0" indent="0">
              <a:buNone/>
            </a:pPr>
            <a:r>
              <a:rPr lang="en-GB" dirty="0" smtClean="0"/>
              <a:t>A cross section of an artery contains </a:t>
            </a:r>
            <a:r>
              <a:rPr lang="en-GB" dirty="0" smtClean="0">
                <a:latin typeface="Cambria Math" panose="02040503050406030204" pitchFamily="18" charset="0"/>
                <a:ea typeface="Cambria Math" panose="02040503050406030204" pitchFamily="18" charset="0"/>
              </a:rPr>
              <a:t>9.2 × 10</a:t>
            </a:r>
            <a:r>
              <a:rPr lang="en-GB" baseline="30000" dirty="0" smtClean="0">
                <a:latin typeface="Cambria Math" panose="02040503050406030204" pitchFamily="18" charset="0"/>
                <a:ea typeface="Cambria Math" panose="02040503050406030204" pitchFamily="18" charset="0"/>
              </a:rPr>
              <a:t>-9</a:t>
            </a:r>
            <a:r>
              <a:rPr lang="en-GB" dirty="0" smtClean="0">
                <a:latin typeface="Cambria Math" panose="02040503050406030204" pitchFamily="18" charset="0"/>
                <a:ea typeface="Cambria Math" panose="02040503050406030204" pitchFamily="18" charset="0"/>
              </a:rPr>
              <a:t> </a:t>
            </a:r>
            <a:r>
              <a:rPr lang="en-GB" dirty="0" smtClean="0">
                <a:cs typeface="Times New Roman" panose="02020603050405020304" pitchFamily="18" charset="0"/>
              </a:rPr>
              <a:t>m</a:t>
            </a:r>
            <a:r>
              <a:rPr lang="en-GB" baseline="30000" dirty="0" smtClean="0">
                <a:latin typeface="Cambria Math" panose="02040503050406030204" pitchFamily="18" charset="0"/>
                <a:ea typeface="Cambria Math" panose="02040503050406030204" pitchFamily="18" charset="0"/>
              </a:rPr>
              <a:t>3</a:t>
            </a:r>
            <a:r>
              <a:rPr lang="en-GB" dirty="0" smtClean="0"/>
              <a:t> of blood.  </a:t>
            </a:r>
          </a:p>
          <a:p>
            <a:pPr marL="0" indent="0">
              <a:buNone/>
            </a:pPr>
            <a:r>
              <a:rPr lang="en-GB" dirty="0" smtClean="0"/>
              <a:t>If this blood weighs  </a:t>
            </a:r>
            <a:r>
              <a:rPr lang="en-GB" dirty="0" smtClean="0">
                <a:latin typeface="Cambria Math" panose="02040503050406030204" pitchFamily="18" charset="0"/>
                <a:ea typeface="Cambria Math" panose="02040503050406030204" pitchFamily="18" charset="0"/>
              </a:rPr>
              <a:t>7.1 × 10</a:t>
            </a:r>
            <a:r>
              <a:rPr lang="en-GB" baseline="30000" dirty="0" smtClean="0">
                <a:latin typeface="Cambria Math" panose="02040503050406030204" pitchFamily="18" charset="0"/>
                <a:ea typeface="Cambria Math" panose="02040503050406030204" pitchFamily="18" charset="0"/>
              </a:rPr>
              <a:t>-3 </a:t>
            </a:r>
            <a:r>
              <a:rPr lang="en-GB" dirty="0" smtClean="0">
                <a:cs typeface="Times New Roman" panose="02020603050405020304" pitchFamily="18" charset="0"/>
              </a:rPr>
              <a:t>g</a:t>
            </a:r>
            <a:r>
              <a:rPr lang="en-GB" dirty="0" smtClean="0"/>
              <a:t>, calculate the density of the blood. Leave your answer in standard form.</a:t>
            </a:r>
            <a:endParaRPr lang="en-GB" dirty="0"/>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2344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a:t>Example </a:t>
            </a:r>
            <a:r>
              <a:rPr lang="en-US" b="1" dirty="0" smtClean="0"/>
              <a:t>2</a:t>
            </a:r>
          </a:p>
          <a:p>
            <a:pPr marL="0" indent="0">
              <a:buNone/>
            </a:pPr>
            <a:endParaRPr lang="en-US" sz="100" b="1" dirty="0"/>
          </a:p>
          <a:p>
            <a:pPr marL="0" indent="0">
              <a:buNone/>
            </a:pPr>
            <a:r>
              <a:rPr lang="en-GB" dirty="0">
                <a:latin typeface="Cambria Math" panose="02040503050406030204" pitchFamily="18" charset="0"/>
                <a:ea typeface="Cambria Math" panose="02040503050406030204" pitchFamily="18" charset="0"/>
              </a:rPr>
              <a:t>0.0125</a:t>
            </a:r>
            <a:r>
              <a:rPr lang="en-GB" dirty="0"/>
              <a:t> moles of a particular substance were dissolved in </a:t>
            </a:r>
            <a:r>
              <a:rPr lang="en-GB" dirty="0" smtClean="0">
                <a:latin typeface="Cambria Math" panose="02040503050406030204" pitchFamily="18" charset="0"/>
                <a:ea typeface="Cambria Math" panose="02040503050406030204" pitchFamily="18" charset="0"/>
              </a:rPr>
              <a:t>2.5</a:t>
            </a:r>
            <a:r>
              <a:rPr lang="en-GB" dirty="0" smtClean="0"/>
              <a:t> </a:t>
            </a:r>
            <a:r>
              <a:rPr lang="en-GB" dirty="0"/>
              <a:t>dm</a:t>
            </a:r>
            <a:r>
              <a:rPr lang="en-GB" baseline="30000" dirty="0">
                <a:latin typeface="Cambria Math" panose="02040503050406030204" pitchFamily="18" charset="0"/>
                <a:ea typeface="Cambria Math" panose="02040503050406030204" pitchFamily="18" charset="0"/>
              </a:rPr>
              <a:t>3</a:t>
            </a:r>
            <a:r>
              <a:rPr lang="en-GB" dirty="0"/>
              <a:t> of water.  What is the concentration of this substance?  Give your answer in standard form</a:t>
            </a:r>
            <a:r>
              <a:rPr lang="en-GB" dirty="0" smtClean="0"/>
              <a:t>.</a:t>
            </a:r>
          </a:p>
          <a:p>
            <a:pPr marL="0" indent="0">
              <a:buNone/>
            </a:pPr>
            <a:endParaRPr lang="en-GB" dirty="0"/>
          </a:p>
          <a:p>
            <a:pPr marL="0" indent="0">
              <a:buNone/>
            </a:pPr>
            <a:r>
              <a:rPr lang="en-GB" dirty="0" smtClean="0"/>
              <a:t>	</a:t>
            </a:r>
            <a:r>
              <a:rPr lang="en-GB" dirty="0" smtClean="0">
                <a:solidFill>
                  <a:srgbClr val="FF0000"/>
                </a:solidFill>
                <a:latin typeface="Cambria Math" panose="02040503050406030204" pitchFamily="18" charset="0"/>
                <a:ea typeface="Cambria Math" panose="02040503050406030204" pitchFamily="18" charset="0"/>
              </a:rPr>
              <a:t>0.0125 </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2.5 = 0.005 </a:t>
            </a:r>
            <a:r>
              <a:rPr lang="en-GB" dirty="0" err="1" smtClean="0">
                <a:solidFill>
                  <a:srgbClr val="FF0000"/>
                </a:solidFill>
              </a:rPr>
              <a:t>mol</a:t>
            </a:r>
            <a:r>
              <a:rPr lang="en-GB" dirty="0" smtClean="0">
                <a:solidFill>
                  <a:srgbClr val="FF0000"/>
                </a:solidFill>
              </a:rPr>
              <a:t> </a:t>
            </a:r>
            <a:r>
              <a:rPr lang="en-GB" dirty="0" err="1" smtClean="0">
                <a:solidFill>
                  <a:srgbClr val="FF0000"/>
                </a:solidFill>
              </a:rPr>
              <a:t>dm</a:t>
            </a:r>
            <a:r>
              <a:rPr lang="en-GB" baseline="30000" dirty="0" smtClean="0">
                <a:solidFill>
                  <a:srgbClr val="FF0000"/>
                </a:solidFill>
                <a:latin typeface="Cambria Math" panose="02040503050406030204" pitchFamily="18" charset="0"/>
                <a:ea typeface="Cambria Math" panose="02040503050406030204" pitchFamily="18" charset="0"/>
              </a:rPr>
              <a:t>–3</a:t>
            </a:r>
            <a:r>
              <a:rPr lang="en-GB" baseline="30000"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5 × 10</a:t>
            </a:r>
            <a:r>
              <a:rPr lang="en-GB" baseline="30000" dirty="0" smtClean="0">
                <a:solidFill>
                  <a:srgbClr val="FF0000"/>
                </a:solidFill>
                <a:latin typeface="Cambria Math" panose="02040503050406030204" pitchFamily="18" charset="0"/>
                <a:ea typeface="Cambria Math" panose="02040503050406030204" pitchFamily="18" charset="0"/>
              </a:rPr>
              <a:t>–3 </a:t>
            </a:r>
            <a:r>
              <a:rPr lang="en-GB" dirty="0" err="1" smtClean="0">
                <a:solidFill>
                  <a:srgbClr val="FF0000"/>
                </a:solidFill>
              </a:rPr>
              <a:t>mol</a:t>
            </a:r>
            <a:r>
              <a:rPr lang="en-GB" dirty="0" smtClean="0">
                <a:solidFill>
                  <a:srgbClr val="FF0000"/>
                </a:solidFill>
              </a:rPr>
              <a:t> </a:t>
            </a:r>
            <a:r>
              <a:rPr lang="en-GB" dirty="0" err="1" smtClean="0">
                <a:solidFill>
                  <a:srgbClr val="FF0000"/>
                </a:solidFill>
              </a:rPr>
              <a:t>dm</a:t>
            </a:r>
            <a:r>
              <a:rPr lang="en-GB" baseline="30000" dirty="0" smtClean="0">
                <a:solidFill>
                  <a:srgbClr val="FF0000"/>
                </a:solidFill>
                <a:latin typeface="Cambria Math" panose="02040503050406030204" pitchFamily="18" charset="0"/>
                <a:ea typeface="Cambria Math" panose="02040503050406030204" pitchFamily="18" charset="0"/>
              </a:rPr>
              <a:t>–3</a:t>
            </a:r>
            <a:r>
              <a:rPr lang="en-GB" baseline="30000" dirty="0" smtClean="0">
                <a:solidFill>
                  <a:srgbClr val="FF0000"/>
                </a:solidFill>
              </a:rPr>
              <a:t> </a:t>
            </a:r>
          </a:p>
          <a:p>
            <a:pPr marL="0" indent="0">
              <a:buNone/>
            </a:pPr>
            <a:endParaRPr lang="en-GB" baseline="30000" dirty="0" smtClean="0">
              <a:solidFill>
                <a:srgbClr val="FF0000"/>
              </a:solidFill>
            </a:endParaRPr>
          </a:p>
          <a:p>
            <a:pPr marL="0" indent="0">
              <a:buNone/>
            </a:pPr>
            <a:r>
              <a:rPr lang="en-GB" b="1" dirty="0"/>
              <a:t>Example </a:t>
            </a:r>
            <a:r>
              <a:rPr lang="en-GB" b="1" dirty="0" smtClean="0"/>
              <a:t>3</a:t>
            </a:r>
          </a:p>
          <a:p>
            <a:pPr marL="0" indent="0">
              <a:buNone/>
            </a:pPr>
            <a:endParaRPr lang="en-GB" sz="100" b="1" dirty="0"/>
          </a:p>
          <a:p>
            <a:pPr marL="0" indent="0">
              <a:buNone/>
            </a:pPr>
            <a:r>
              <a:rPr lang="en-GB" dirty="0"/>
              <a:t>A cross section of an artery contains </a:t>
            </a:r>
            <a:r>
              <a:rPr lang="en-GB" dirty="0">
                <a:latin typeface="Cambria Math" panose="02040503050406030204" pitchFamily="18" charset="0"/>
                <a:ea typeface="Cambria Math" panose="02040503050406030204" pitchFamily="18" charset="0"/>
              </a:rPr>
              <a:t>9.2 × </a:t>
            </a:r>
            <a:r>
              <a:rPr lang="en-GB" dirty="0" smtClean="0">
                <a:latin typeface="Cambria Math" panose="02040503050406030204" pitchFamily="18" charset="0"/>
                <a:ea typeface="Cambria Math" panose="02040503050406030204" pitchFamily="18" charset="0"/>
              </a:rPr>
              <a:t>10</a:t>
            </a:r>
            <a:r>
              <a:rPr lang="en-GB" baseline="30000" dirty="0" smtClean="0">
                <a:latin typeface="Cambria Math" panose="02040503050406030204" pitchFamily="18" charset="0"/>
                <a:ea typeface="Cambria Math" panose="02040503050406030204" pitchFamily="18" charset="0"/>
              </a:rPr>
              <a:t>–9</a:t>
            </a:r>
            <a:r>
              <a:rPr lang="en-GB" dirty="0" smtClean="0">
                <a:latin typeface="Cambria Math" panose="02040503050406030204" pitchFamily="18" charset="0"/>
                <a:ea typeface="Cambria Math" panose="02040503050406030204" pitchFamily="18" charset="0"/>
              </a:rPr>
              <a:t> </a:t>
            </a:r>
            <a:r>
              <a:rPr lang="en-GB" dirty="0"/>
              <a:t>m</a:t>
            </a:r>
            <a:r>
              <a:rPr lang="en-GB" baseline="30000" dirty="0">
                <a:latin typeface="Cambria Math" panose="02040503050406030204" pitchFamily="18" charset="0"/>
                <a:ea typeface="Cambria Math" panose="02040503050406030204" pitchFamily="18" charset="0"/>
              </a:rPr>
              <a:t>3</a:t>
            </a:r>
            <a:r>
              <a:rPr lang="en-GB" dirty="0"/>
              <a:t> of blood.  </a:t>
            </a:r>
            <a:endParaRPr lang="en-GB" dirty="0" smtClean="0"/>
          </a:p>
          <a:p>
            <a:pPr marL="0" indent="0">
              <a:buNone/>
            </a:pPr>
            <a:r>
              <a:rPr lang="en-GB" dirty="0" smtClean="0"/>
              <a:t>If </a:t>
            </a:r>
            <a:r>
              <a:rPr lang="en-GB" dirty="0"/>
              <a:t>this blood weighs  </a:t>
            </a:r>
            <a:r>
              <a:rPr lang="en-GB" dirty="0">
                <a:latin typeface="Cambria Math" panose="02040503050406030204" pitchFamily="18" charset="0"/>
                <a:ea typeface="Cambria Math" panose="02040503050406030204" pitchFamily="18" charset="0"/>
              </a:rPr>
              <a:t>7.1 × </a:t>
            </a:r>
            <a:r>
              <a:rPr lang="en-GB" dirty="0" smtClean="0">
                <a:latin typeface="Cambria Math" panose="02040503050406030204" pitchFamily="18" charset="0"/>
                <a:ea typeface="Cambria Math" panose="02040503050406030204" pitchFamily="18" charset="0"/>
              </a:rPr>
              <a:t>10</a:t>
            </a:r>
            <a:r>
              <a:rPr lang="en-GB" baseline="30000" dirty="0" smtClean="0">
                <a:latin typeface="Cambria Math" panose="02040503050406030204" pitchFamily="18" charset="0"/>
                <a:ea typeface="Cambria Math" panose="02040503050406030204" pitchFamily="18" charset="0"/>
              </a:rPr>
              <a:t>–3 </a:t>
            </a:r>
            <a:r>
              <a:rPr lang="en-GB" dirty="0"/>
              <a:t>g, calculate the density of the </a:t>
            </a:r>
            <a:r>
              <a:rPr lang="en-GB" dirty="0" smtClean="0"/>
              <a:t>blood. Leave your answer in standard form.</a:t>
            </a:r>
          </a:p>
          <a:p>
            <a:pPr marL="0" indent="0">
              <a:buNone/>
            </a:pPr>
            <a:r>
              <a:rPr lang="en-GB" dirty="0" smtClean="0"/>
              <a:t>	</a:t>
            </a:r>
          </a:p>
          <a:p>
            <a:pPr marL="0" indent="0">
              <a:buNone/>
            </a:pPr>
            <a:r>
              <a:rPr lang="en-GB" dirty="0"/>
              <a:t>	</a:t>
            </a:r>
            <a:r>
              <a:rPr lang="en-GB" dirty="0" smtClean="0"/>
              <a:t>Using the formula Density = Mass / Volume, </a:t>
            </a:r>
          </a:p>
          <a:p>
            <a:pPr marL="0" indent="0">
              <a:buNone/>
            </a:pPr>
            <a:r>
              <a:rPr lang="en-GB" dirty="0"/>
              <a:t>	</a:t>
            </a:r>
            <a:r>
              <a:rPr lang="en-GB" dirty="0" smtClean="0"/>
              <a:t>	</a:t>
            </a:r>
            <a:r>
              <a:rPr lang="en-GB" dirty="0" smtClean="0">
                <a:solidFill>
                  <a:srgbClr val="FF0000"/>
                </a:solidFill>
                <a:latin typeface="Cambria Math" panose="02040503050406030204" pitchFamily="18" charset="0"/>
                <a:ea typeface="Cambria Math" panose="02040503050406030204" pitchFamily="18" charset="0"/>
              </a:rPr>
              <a:t>(9.2 </a:t>
            </a:r>
            <a:r>
              <a:rPr lang="en-GB" dirty="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latin typeface="Cambria Math" panose="02040503050406030204" pitchFamily="18" charset="0"/>
                <a:ea typeface="Cambria Math" panose="02040503050406030204" pitchFamily="18" charset="0"/>
              </a:rPr>
              <a:t>10</a:t>
            </a:r>
            <a:r>
              <a:rPr lang="en-GB" baseline="30000" dirty="0" smtClean="0">
                <a:solidFill>
                  <a:srgbClr val="FF0000"/>
                </a:solidFill>
                <a:latin typeface="Cambria Math" panose="02040503050406030204" pitchFamily="18" charset="0"/>
                <a:ea typeface="Cambria Math" panose="02040503050406030204" pitchFamily="18" charset="0"/>
              </a:rPr>
              <a:t>–9</a:t>
            </a:r>
            <a:r>
              <a:rPr lang="en-GB" dirty="0" smtClean="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(7.1 </a:t>
            </a:r>
            <a:r>
              <a:rPr lang="en-GB" dirty="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latin typeface="Cambria Math" panose="02040503050406030204" pitchFamily="18" charset="0"/>
                <a:ea typeface="Cambria Math" panose="02040503050406030204" pitchFamily="18" charset="0"/>
              </a:rPr>
              <a:t>10</a:t>
            </a:r>
            <a:r>
              <a:rPr lang="en-GB" baseline="30000" dirty="0" smtClean="0">
                <a:solidFill>
                  <a:srgbClr val="FF0000"/>
                </a:solidFill>
                <a:latin typeface="Cambria Math" panose="02040503050406030204" pitchFamily="18" charset="0"/>
                <a:ea typeface="Cambria Math" panose="02040503050406030204" pitchFamily="18" charset="0"/>
              </a:rPr>
              <a:t>–3</a:t>
            </a:r>
            <a:r>
              <a:rPr lang="en-GB" dirty="0" smtClean="0">
                <a:solidFill>
                  <a:srgbClr val="FF0000"/>
                </a:solidFill>
                <a:latin typeface="Cambria Math" panose="02040503050406030204" pitchFamily="18" charset="0"/>
                <a:ea typeface="Cambria Math" panose="02040503050406030204" pitchFamily="18" charset="0"/>
              </a:rPr>
              <a:t>)</a:t>
            </a:r>
            <a:r>
              <a:rPr lang="en-GB" baseline="30000" dirty="0" smtClean="0">
                <a:solidFill>
                  <a:srgbClr val="FF0000"/>
                </a:solidFill>
                <a:latin typeface="Cambria Math" panose="02040503050406030204" pitchFamily="18" charset="0"/>
                <a:ea typeface="Cambria Math" panose="02040503050406030204" pitchFamily="18" charset="0"/>
              </a:rPr>
              <a:t> </a:t>
            </a:r>
            <a:r>
              <a:rPr lang="en-GB" dirty="0" smtClean="0">
                <a:solidFill>
                  <a:srgbClr val="FF0000"/>
                </a:solidFill>
              </a:rPr>
              <a:t>≈ </a:t>
            </a:r>
            <a:r>
              <a:rPr lang="en-GB" dirty="0" smtClean="0">
                <a:solidFill>
                  <a:srgbClr val="FF0000"/>
                </a:solidFill>
                <a:latin typeface="Cambria Math" panose="02040503050406030204" pitchFamily="18" charset="0"/>
                <a:ea typeface="Cambria Math" panose="02040503050406030204" pitchFamily="18" charset="0"/>
              </a:rPr>
              <a:t>1.3 × 10</a:t>
            </a:r>
            <a:r>
              <a:rPr lang="en-GB" baseline="30000" dirty="0" smtClean="0">
                <a:solidFill>
                  <a:srgbClr val="FF0000"/>
                </a:solidFill>
                <a:latin typeface="Cambria Math" panose="02040503050406030204" pitchFamily="18" charset="0"/>
                <a:ea typeface="Cambria Math" panose="02040503050406030204" pitchFamily="18" charset="0"/>
              </a:rPr>
              <a:t>–6 </a:t>
            </a:r>
            <a:r>
              <a:rPr lang="en-GB" dirty="0" smtClean="0">
                <a:solidFill>
                  <a:srgbClr val="FF0000"/>
                </a:solidFill>
              </a:rPr>
              <a:t>kg m</a:t>
            </a:r>
            <a:r>
              <a:rPr lang="en-GB" baseline="30000" dirty="0" smtClean="0">
                <a:solidFill>
                  <a:srgbClr val="FF0000"/>
                </a:solidFill>
              </a:rPr>
              <a:t>–3</a:t>
            </a:r>
            <a:endParaRPr lang="en-GB" baseline="30000" dirty="0">
              <a:solidFill>
                <a:srgbClr val="FF0000"/>
              </a:solidFill>
            </a:endParaRPr>
          </a:p>
          <a:p>
            <a:pPr marL="0" indent="0">
              <a:buNone/>
            </a:pPr>
            <a:endParaRPr lang="en-GB" baseline="30000" dirty="0">
              <a:solidFill>
                <a:srgbClr val="FF0000"/>
              </a:solidFill>
            </a:endParaRPr>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3930618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paper example: GCSE Biology</a:t>
            </a:r>
            <a:endParaRPr lang="en-GB"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pic>
        <p:nvPicPr>
          <p:cNvPr id="1026" name="Picture 2"/>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1257551" y="1731963"/>
            <a:ext cx="6611436" cy="440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0369141"/>
      </p:ext>
    </p:extLst>
  </p:cSld>
  <p:clrMapOvr>
    <a:masterClrMapping/>
  </p:clrMapOvr>
</p:sld>
</file>

<file path=ppt/theme/theme1.xml><?xml version="1.0" encoding="utf-8"?>
<a:theme xmlns:a="http://schemas.openxmlformats.org/drawingml/2006/main" name="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AQA Presentation</Template>
  <TotalTime>4568</TotalTime>
  <Words>637</Words>
  <Application>Microsoft Office PowerPoint</Application>
  <PresentationFormat>On-screen Show (4:3)</PresentationFormat>
  <Paragraphs>113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AQA Presentation</vt:lpstr>
      <vt:lpstr>Standard Form</vt:lpstr>
      <vt:lpstr>Why is standard form important?</vt:lpstr>
      <vt:lpstr>Converting between decimal and standard form</vt:lpstr>
      <vt:lpstr>Standard form calculations on your calculator</vt:lpstr>
      <vt:lpstr>Examples</vt:lpstr>
      <vt:lpstr>Examples </vt:lpstr>
      <vt:lpstr>Examples </vt:lpstr>
      <vt:lpstr>Examples </vt:lpstr>
      <vt:lpstr>Exam paper example: GCSE Biology</vt:lpstr>
      <vt:lpstr>Exam paper example: A-level Chemistry</vt:lpstr>
      <vt:lpstr>Exam paper example: A-level Physics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Form Mathematics for A-level Science</dc:title>
  <dc:creator>AQA</dc:creator>
  <dcterms:created xsi:type="dcterms:W3CDTF">2015-06-29T07:16:53Z</dcterms:created>
  <dcterms:modified xsi:type="dcterms:W3CDTF">2019-09-04T10:30:42Z</dcterms:modified>
</cp:coreProperties>
</file>