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4" r:id="rId3"/>
    <p:sldId id="299" r:id="rId4"/>
    <p:sldId id="285" r:id="rId5"/>
    <p:sldId id="289" r:id="rId6"/>
    <p:sldId id="291" r:id="rId7"/>
    <p:sldId id="293" r:id="rId8"/>
    <p:sldId id="292" r:id="rId9"/>
    <p:sldId id="294" r:id="rId10"/>
    <p:sldId id="296" r:id="rId11"/>
    <p:sldId id="297" r:id="rId12"/>
    <p:sldId id="298" r:id="rId13"/>
    <p:sldId id="286" r:id="rId14"/>
    <p:sldId id="288" r:id="rId15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028" autoAdjust="0"/>
  </p:normalViewPr>
  <p:slideViewPr>
    <p:cSldViewPr snapToGrid="0" snapToObjects="1" showGuides="1">
      <p:cViewPr>
        <p:scale>
          <a:sx n="80" d="100"/>
          <a:sy n="80" d="100"/>
        </p:scale>
        <p:origin x="-2514" y="-744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73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</a:t>
            </a:r>
            <a:r>
              <a:rPr lang="en-GB" baseline="0" dirty="0" smtClean="0"/>
              <a:t> we multiply 90 by 0.4 the kg and ‘per kg’ cancel out leaving a volume of oxygen required for the specific mass of the fish.</a:t>
            </a:r>
          </a:p>
          <a:p>
            <a:endParaRPr lang="en-GB" baseline="0" dirty="0" smtClean="0"/>
          </a:p>
          <a:p>
            <a:r>
              <a:rPr lang="en-GB" baseline="0" dirty="0" smtClean="0"/>
              <a:t>7 cm^3 per dm^3 looks complex mathematically, but it just details the volume of absorbable oxygen in every dm^3 of water. When we divide 36 by 7 the cm^3 and the cm^3 cancel each other out, leaving units of dm^3 per hour. (Remember 1/(x^-1) = x)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the question asks for the oxygen required in one hour our answer becomes 1 x 5.1 dm^3 hour^-1 = 5.1 dm^3.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Units and prefixes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A-level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GB" dirty="0" smtClean="0"/>
                  <a:t>a)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0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b)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0">
                            <a:latin typeface="Cambria Math"/>
                          </a:rPr>
                          <m:t>36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kg</m:t>
                            </m:r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0" smtClean="0">
                            <a:latin typeface="Cambria Math"/>
                          </a:rPr>
                          <m:t>64 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  <a:blipFill rotWithShape="1">
                <a:blip r:embed="rId2"/>
                <a:stretch>
                  <a:fillRect l="-1820" t="-1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GB" dirty="0" smtClean="0"/>
                  <a:t>a)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0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1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3−2</m:t>
                        </m:r>
                      </m:sup>
                    </m:sSup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 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cm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 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b) </a:t>
                </a:r>
                <a:r>
                  <a:rPr lang="en-GB" dirty="0" smtClean="0"/>
                  <a:t>Calculate </a:t>
                </a:r>
                <a:r>
                  <a:rPr lang="en-GB" dirty="0"/>
                  <a:t>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0">
                            <a:latin typeface="Cambria Math"/>
                          </a:rPr>
                          <m:t>36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kg</m:t>
                            </m:r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0" smtClean="0">
                            <a:latin typeface="Cambria Math"/>
                          </a:rPr>
                          <m:t>64 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  <a:blipFill rotWithShape="1">
                <a:blip r:embed="rId2"/>
                <a:stretch>
                  <a:fillRect l="-1820" t="-1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GB" dirty="0" smtClean="0"/>
                  <a:t>a)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0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1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3 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3−2</m:t>
                        </m:r>
                      </m:sup>
                    </m:sSup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 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cm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 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b)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0">
                            <a:latin typeface="Cambria Math"/>
                          </a:rPr>
                          <m:t>36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kg</m:t>
                            </m:r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64 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36 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kg</m:t>
                              </m:r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64 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=0.5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kg</m:t>
                              </m:r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kg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−3−(−2)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kg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−3+2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kg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  <a:blipFill rotWithShape="1">
                <a:blip r:embed="rId2"/>
                <a:stretch>
                  <a:fillRect l="-1820" t="-1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paper: Example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1777" r="13820" b="15479"/>
          <a:stretch/>
        </p:blipFill>
        <p:spPr bwMode="auto">
          <a:xfrm>
            <a:off x="443982" y="1006693"/>
            <a:ext cx="7812512" cy="49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1777" r="13820" b="15479"/>
          <a:stretch/>
        </p:blipFill>
        <p:spPr bwMode="auto">
          <a:xfrm>
            <a:off x="443982" y="1006693"/>
            <a:ext cx="7812512" cy="49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paper: Example 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3982" y="3865420"/>
                <a:ext cx="6655925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GB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𝐜𝐦</m:t>
                          </m:r>
                        </m:e>
                        <m:sup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𝐤𝐠</m:t>
                          </m:r>
                        </m:e>
                        <m:sup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𝐡𝐨𝐮𝐫</m:t>
                          </m:r>
                        </m:e>
                        <m:sup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means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90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oxygen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required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per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kg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per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hour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 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Therefore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sz="14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0">
                          <a:solidFill>
                            <a:srgbClr val="FF0000"/>
                          </a:solidFill>
                          <a:latin typeface="Cambria Math"/>
                        </a:rPr>
                        <m:t>90 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kg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hour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0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0.4 </m:t>
                      </m:r>
                      <m:r>
                        <m:rPr>
                          <m:sty m:val="p"/>
                        </m:rPr>
                        <a:rPr lang="en-GB" sz="14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kg</m:t>
                      </m:r>
                      <m:r>
                        <a:rPr lang="en-GB" sz="14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=36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hour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oxygen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required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2" y="3865420"/>
                <a:ext cx="6655925" cy="528030"/>
              </a:xfrm>
              <a:prstGeom prst="rect">
                <a:avLst/>
              </a:prstGeom>
              <a:blipFill rotWithShape="1">
                <a:blip r:embed="rId4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359" y="4707433"/>
                <a:ext cx="6861622" cy="96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GB" sz="14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𝐜𝐦</m:t>
                          </m:r>
                        </m:e>
                        <m:sup>
                          <m:r>
                            <a:rPr lang="en-GB" sz="1400" b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14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𝐝𝐦</m:t>
                          </m:r>
                        </m:e>
                        <m:sup>
                          <m:r>
                            <a:rPr lang="en-GB" sz="1400" b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1400" b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means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7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1400" b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oxygen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absorbed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per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dm</m:t>
                          </m:r>
                        </m:e>
                        <m:sup>
                          <m:r>
                            <a:rPr lang="en-GB" sz="1400" b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water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passing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over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gills</m:t>
                      </m:r>
                    </m:oMath>
                  </m:oMathPara>
                </a14:m>
                <a:endParaRPr lang="en-GB" sz="1400" b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GB" sz="1400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herefore</m:t>
                      </m:r>
                      <m:r>
                        <a:rPr lang="en-GB" sz="1400" b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36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sz="1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hour</m:t>
                              </m:r>
                            </m:e>
                            <m:sup>
                              <m:r>
                                <a:rPr lang="en-GB" sz="1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GB" sz="1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7 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sz="1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dm</m:t>
                              </m:r>
                            </m:e>
                            <m:sup>
                              <m:r>
                                <a:rPr lang="en-GB" sz="1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GB" sz="1400" b="0" smtClean="0">
                          <a:solidFill>
                            <a:srgbClr val="FF0000"/>
                          </a:solidFill>
                          <a:latin typeface="Cambria Math"/>
                        </a:rPr>
                        <m:t>=5.1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dm</m:t>
                          </m:r>
                        </m:e>
                        <m:sup>
                          <m:r>
                            <a:rPr lang="en-GB" sz="1400" b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hour</m:t>
                          </m:r>
                        </m:e>
                        <m:sup>
                          <m:r>
                            <a:rPr lang="en-GB" sz="1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9" y="4707433"/>
                <a:ext cx="6861622" cy="9602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1831768" y="5174082"/>
            <a:ext cx="289340" cy="236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68183" y="5466314"/>
            <a:ext cx="289340" cy="236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units and prefixes important?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124857"/>
            <a:ext cx="8253238" cy="50136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 reasons we use the international system of units is because </a:t>
            </a:r>
            <a:r>
              <a:rPr lang="en-US" dirty="0"/>
              <a:t>it makes the conversion of units (especially those with different prefixes) mathematically simple.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use prefixes as shorthand for standard form when using commonly occurring very large or very small numbers.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makes it easier to discuss and talk about sets of these numbers.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example, the length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0.0000000023 </a:t>
            </a:r>
            <a:r>
              <a:rPr lang="en-US" dirty="0" smtClean="0"/>
              <a:t>m may be written as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2.3 × 10</a:t>
            </a:r>
            <a:r>
              <a:rPr lang="en-GB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–9 </a:t>
            </a:r>
            <a:r>
              <a:rPr lang="en-GB" dirty="0" smtClean="0"/>
              <a:t>m</a:t>
            </a:r>
            <a:endParaRPr lang="en-GB" baseline="300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2</a:t>
            </a:r>
            <a:r>
              <a:rPr lang="en-GB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.3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smtClean="0"/>
              <a:t>is the </a:t>
            </a:r>
            <a:r>
              <a:rPr lang="en-GB" b="1" dirty="0" smtClean="0">
                <a:solidFill>
                  <a:schemeClr val="accent2"/>
                </a:solidFill>
              </a:rPr>
              <a:t>digit number</a:t>
            </a:r>
            <a:r>
              <a:rPr lang="en-GB" b="1" dirty="0"/>
              <a:t> </a:t>
            </a:r>
            <a:r>
              <a:rPr lang="en-GB" dirty="0" smtClean="0"/>
              <a:t>and is kept. </a:t>
            </a:r>
            <a:r>
              <a:rPr lang="en-GB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GB" baseline="30000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–9</a:t>
            </a:r>
            <a:r>
              <a:rPr lang="en-GB" baseline="30000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is known as the </a:t>
            </a:r>
            <a:r>
              <a:rPr lang="en-GB" b="1" dirty="0" smtClean="0">
                <a:solidFill>
                  <a:schemeClr val="accent2"/>
                </a:solidFill>
              </a:rPr>
              <a:t>exponential number</a:t>
            </a:r>
            <a:r>
              <a:rPr lang="en-GB" b="1" dirty="0"/>
              <a:t> </a:t>
            </a:r>
            <a:r>
              <a:rPr lang="en-GB" dirty="0" smtClean="0"/>
              <a:t>and can be replaced with the prefix </a:t>
            </a:r>
            <a:r>
              <a:rPr lang="en-GB" i="1" dirty="0" smtClean="0">
                <a:solidFill>
                  <a:schemeClr val="accent2"/>
                </a:solidFill>
              </a:rPr>
              <a:t>‘n’ </a:t>
            </a:r>
            <a:r>
              <a:rPr lang="en-GB" dirty="0" smtClean="0"/>
              <a:t>pronounced as </a:t>
            </a:r>
            <a:r>
              <a:rPr lang="en-GB" dirty="0" smtClean="0">
                <a:solidFill>
                  <a:schemeClr val="accent2"/>
                </a:solidFill>
              </a:rPr>
              <a:t>‘</a:t>
            </a:r>
            <a:r>
              <a:rPr lang="en-GB" b="1" dirty="0" smtClean="0">
                <a:solidFill>
                  <a:schemeClr val="accent2"/>
                </a:solidFill>
              </a:rPr>
              <a:t>nano</a:t>
            </a:r>
            <a:r>
              <a:rPr lang="en-GB" dirty="0" smtClean="0">
                <a:solidFill>
                  <a:schemeClr val="accent2"/>
                </a:solidFill>
              </a:rPr>
              <a:t>’.</a:t>
            </a:r>
          </a:p>
          <a:p>
            <a:pPr marL="0" indent="0">
              <a:buNone/>
            </a:pPr>
            <a:endParaRPr lang="en-GB" i="1" baseline="30000" dirty="0"/>
          </a:p>
          <a:p>
            <a:pPr marL="0" indent="0">
              <a:buNone/>
            </a:pPr>
            <a:r>
              <a:rPr lang="en-GB" dirty="0" smtClean="0"/>
              <a:t>Hence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4B4B4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0.0000000023 </a:t>
            </a:r>
            <a:r>
              <a:rPr lang="en-US" dirty="0">
                <a:solidFill>
                  <a:srgbClr val="4B4B4B"/>
                </a:solidFill>
              </a:rPr>
              <a:t>m </a:t>
            </a:r>
            <a:r>
              <a:rPr lang="en-US" dirty="0" smtClean="0">
                <a:solidFill>
                  <a:srgbClr val="4B4B4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dirty="0" smtClean="0">
                <a:solidFill>
                  <a:srgbClr val="4B4B4B"/>
                </a:solidFill>
              </a:rPr>
              <a:t> </a:t>
            </a:r>
            <a:r>
              <a:rPr lang="en-GB" dirty="0" smtClean="0">
                <a:solidFill>
                  <a:srgbClr val="4B4B4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2.3 </a:t>
            </a:r>
            <a:r>
              <a:rPr lang="en-GB" dirty="0">
                <a:solidFill>
                  <a:srgbClr val="4B4B4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 10</a:t>
            </a:r>
            <a:r>
              <a:rPr lang="en-GB" baseline="30000" dirty="0">
                <a:solidFill>
                  <a:srgbClr val="4B4B4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–9</a:t>
            </a:r>
            <a:r>
              <a:rPr lang="en-GB" dirty="0">
                <a:solidFill>
                  <a:srgbClr val="4B4B4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dirty="0" smtClean="0">
                <a:solidFill>
                  <a:srgbClr val="4B4B4B"/>
                </a:solidFill>
              </a:rPr>
              <a:t>m </a:t>
            </a:r>
            <a:r>
              <a:rPr lang="en-GB" dirty="0" smtClean="0">
                <a:solidFill>
                  <a:srgbClr val="4B4B4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2.3 nm</a:t>
            </a:r>
            <a:endParaRPr lang="en-GB" baseline="30000" dirty="0">
              <a:solidFill>
                <a:srgbClr val="4B4B4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units important?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396315"/>
            <a:ext cx="8045200" cy="213771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measuring a variable in science we must consider the best unit (and prefix) to use. This often differs depending on the subject.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3.0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092733"/>
                  </p:ext>
                </p:extLst>
              </p:nvPr>
            </p:nvGraphicFramePr>
            <p:xfrm>
              <a:off x="1338648" y="3005677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347611"/>
                    <a:gridCol w="1700389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Variable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Prefix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Unit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Example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Length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centi (c)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metre</a:t>
                          </a:r>
                          <a:r>
                            <a:rPr lang="en-GB" baseline="0" dirty="0" smtClean="0"/>
                            <a:t> (</a:t>
                          </a:r>
                          <a:r>
                            <a:rPr lang="en-GB" dirty="0" smtClean="0"/>
                            <a:t>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  <a:r>
                            <a:rPr lang="en-GB" dirty="0" smtClean="0"/>
                            <a:t> cm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Volume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milli</a:t>
                          </a:r>
                          <a:r>
                            <a:rPr lang="en-GB" baseline="0" dirty="0" smtClean="0"/>
                            <a:t> (m)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Litre</a:t>
                          </a:r>
                          <a:r>
                            <a:rPr lang="en-GB" baseline="0" dirty="0" smtClean="0"/>
                            <a:t> (L)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330 mL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Force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kilo</a:t>
                          </a:r>
                          <a:r>
                            <a:rPr lang="en-GB" baseline="0" dirty="0" smtClean="0"/>
                            <a:t> (k)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Newton (N)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0.8</a:t>
                          </a:r>
                          <a:r>
                            <a:rPr lang="en-GB" baseline="0" dirty="0" smtClean="0"/>
                            <a:t> kN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Area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centi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metre squared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624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b="0" i="0" dirty="0" smtClean="0">
                                      <a:latin typeface="+mn-lt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GB" b="0" i="0" baseline="300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i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092733"/>
                  </p:ext>
                </p:extLst>
              </p:nvPr>
            </p:nvGraphicFramePr>
            <p:xfrm>
              <a:off x="1338648" y="3005677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347611"/>
                    <a:gridCol w="1700389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Variable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Prefix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Unit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Example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Length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centi (c)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metre</a:t>
                          </a:r>
                          <a:r>
                            <a:rPr lang="en-GB" baseline="0" dirty="0" smtClean="0"/>
                            <a:t> (</a:t>
                          </a:r>
                          <a:r>
                            <a:rPr lang="en-GB" dirty="0" smtClean="0"/>
                            <a:t>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  <a:r>
                            <a:rPr lang="en-GB" dirty="0" smtClean="0"/>
                            <a:t> cm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Volume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milli</a:t>
                          </a:r>
                          <a:r>
                            <a:rPr lang="en-GB" baseline="0" dirty="0" smtClean="0"/>
                            <a:t> (m)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Litre</a:t>
                          </a:r>
                          <a:r>
                            <a:rPr lang="en-GB" baseline="0" dirty="0" smtClean="0"/>
                            <a:t> (L)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330 mL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Force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kilo</a:t>
                          </a:r>
                          <a:r>
                            <a:rPr lang="en-GB" baseline="0" dirty="0" smtClean="0"/>
                            <a:t> (k)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Newton (N)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0.8</a:t>
                          </a:r>
                          <a:r>
                            <a:rPr lang="en-GB" baseline="0" dirty="0" smtClean="0"/>
                            <a:t> kN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Area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centi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metre squared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400" t="-4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500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Prefixes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82233"/>
            <a:ext cx="8045200" cy="4406804"/>
          </a:xfrm>
        </p:spPr>
        <p:txBody>
          <a:bodyPr/>
          <a:lstStyle/>
          <a:p>
            <a:r>
              <a:rPr lang="en-GB" dirty="0" smtClean="0"/>
              <a:t>Here are the common unit prefixes you are likely to encounter: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26604"/>
              </p:ext>
            </p:extLst>
          </p:nvPr>
        </p:nvGraphicFramePr>
        <p:xfrm>
          <a:off x="1327363" y="1818513"/>
          <a:ext cx="6096000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4"/>
                <a:gridCol w="1917919"/>
                <a:gridCol w="1063256"/>
                <a:gridCol w="625151"/>
                <a:gridCol w="10141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Exponential</a:t>
                      </a:r>
                      <a:r>
                        <a:rPr lang="en-GB" sz="1200" baseline="0" dirty="0" smtClean="0"/>
                        <a:t> number</a:t>
                      </a:r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Prefix</a:t>
                      </a:r>
                      <a:r>
                        <a:rPr lang="en-GB" sz="1100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1 000 000 000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r>
                        <a:rPr lang="en-GB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GB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‘giga’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1 000 000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r>
                        <a:rPr lang="en-GB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GB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‘mega’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thousand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1000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r>
                        <a:rPr lang="en-GB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GB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‘kilo’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r>
                        <a:rPr lang="en-GB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–1</a:t>
                      </a:r>
                      <a:endParaRPr lang="en-GB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</a:t>
                      </a:r>
                      <a:r>
                        <a:rPr lang="en-GB" dirty="0" err="1" smtClean="0"/>
                        <a:t>deci</a:t>
                      </a:r>
                      <a:r>
                        <a:rPr lang="en-GB" dirty="0" smtClean="0"/>
                        <a:t>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hundredth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–2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‘centi’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thousandth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–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kumimoji="0" lang="en-GB" sz="18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‘milli’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millionth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</a:t>
                      </a:r>
                      <a:r>
                        <a:rPr lang="en-GB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000 1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–6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‘micro’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billionth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</a:t>
                      </a:r>
                      <a:r>
                        <a:rPr lang="en-GB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000 000 1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–9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‘nano’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1524000"/>
            <a:ext cx="8046000" cy="461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1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GB" dirty="0" smtClean="0"/>
              <a:t>The length of a DNA nucleotide is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0.6</a:t>
            </a:r>
            <a:r>
              <a:rPr lang="en-GB" dirty="0" smtClean="0"/>
              <a:t> nm.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AutoNum type="alphaLcParenR"/>
            </a:pPr>
            <a:r>
              <a:rPr lang="en-GB" dirty="0" smtClean="0"/>
              <a:t>Convert this number into standard form.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b) If a strand of DNA is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1.6</a:t>
            </a:r>
            <a:r>
              <a:rPr lang="en-GB" dirty="0" smtClean="0"/>
              <a:t> m long, how many nucleotides is it made up of?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1524000"/>
            <a:ext cx="8046000" cy="461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1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GB" dirty="0" smtClean="0"/>
              <a:t>The length of a DNA nucleotide is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0.6</a:t>
            </a:r>
            <a:r>
              <a:rPr lang="en-GB" dirty="0" smtClean="0"/>
              <a:t> nm.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AutoNum type="alphaLcParenR"/>
            </a:pPr>
            <a:r>
              <a:rPr lang="en-GB" dirty="0" smtClean="0"/>
              <a:t>Convert this number into standard form.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0.6</a:t>
            </a:r>
            <a:r>
              <a:rPr lang="en-GB" dirty="0" smtClean="0">
                <a:solidFill>
                  <a:srgbClr val="FF0000"/>
                </a:solidFill>
              </a:rPr>
              <a:t> nm = </a:t>
            </a: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0.6 × 10</a:t>
            </a:r>
            <a:r>
              <a:rPr lang="en-GB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–9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b) If a strand of DNA is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1.6</a:t>
            </a:r>
            <a:r>
              <a:rPr lang="en-GB" dirty="0" smtClean="0"/>
              <a:t> m long, how many nucleotides is it made up of?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1524000"/>
            <a:ext cx="8046000" cy="461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1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GB" dirty="0" smtClean="0"/>
              <a:t>The length of a DNA nucleotide is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0.6</a:t>
            </a:r>
            <a:r>
              <a:rPr lang="en-GB" dirty="0" smtClean="0"/>
              <a:t> nm.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AutoNum type="alphaLcParenR"/>
            </a:pPr>
            <a:r>
              <a:rPr lang="en-GB" dirty="0" smtClean="0"/>
              <a:t>Convert this number into standard form.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0.6 </a:t>
            </a:r>
            <a:r>
              <a:rPr lang="en-GB" dirty="0" smtClean="0">
                <a:solidFill>
                  <a:srgbClr val="FF0000"/>
                </a:solidFill>
              </a:rPr>
              <a:t>nm </a:t>
            </a: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0.6 × 10</a:t>
            </a:r>
            <a:r>
              <a:rPr lang="en-GB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–9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b) If a strand of DNA is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1.6</a:t>
            </a:r>
            <a:r>
              <a:rPr lang="en-GB" dirty="0" smtClean="0"/>
              <a:t> m long, how many nucleotides is it made up of?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1.8 </a:t>
            </a:r>
            <a:r>
              <a:rPr lang="en-GB" dirty="0" smtClean="0">
                <a:solidFill>
                  <a:srgbClr val="FF0000"/>
                </a:solidFill>
              </a:rPr>
              <a:t>m </a:t>
            </a: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0.6 </a:t>
            </a:r>
            <a:r>
              <a:rPr lang="en-GB" dirty="0" smtClean="0">
                <a:solidFill>
                  <a:srgbClr val="FF0000"/>
                </a:solidFill>
              </a:rPr>
              <a:t>nm </a:t>
            </a: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1.8 </a:t>
            </a:r>
            <a:r>
              <a:rPr lang="en-GB" dirty="0" smtClean="0">
                <a:solidFill>
                  <a:srgbClr val="FF0000"/>
                </a:solidFill>
              </a:rPr>
              <a:t>m / </a:t>
            </a: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(0.6 × 10</a:t>
            </a:r>
            <a:r>
              <a:rPr lang="en-GB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–9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3 × 10</a:t>
            </a:r>
            <a:r>
              <a:rPr lang="en-GB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en-GB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3 </a:t>
            </a:r>
            <a:r>
              <a:rPr lang="en-GB" dirty="0" smtClean="0">
                <a:solidFill>
                  <a:srgbClr val="FF0000"/>
                </a:solidFill>
              </a:rPr>
              <a:t>billion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Manipulating units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A number and a unit (like 3 m) is a magnitude (3) multiplied by a unit (metre).</a:t>
                </a: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The rules of algebra apply not only to the numbers you are manipulating, but also to the units attached to them. For example:</a:t>
                </a: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m × 3 m = 3 </a:t>
                </a:r>
                <a:r>
                  <a:rPr lang="en-GB" dirty="0">
                    <a:solidFill>
                      <a:srgbClr val="4B4B4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 </a:t>
                </a:r>
                <a:r>
                  <a:rPr lang="en-GB" dirty="0">
                    <a:solidFill>
                      <a:srgbClr val="4B4B4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 </a:t>
                </a:r>
                <a:r>
                  <a:rPr lang="en-GB" dirty="0">
                    <a:solidFill>
                      <a:srgbClr val="4B4B4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 = 9 </a:t>
                </a:r>
                <a:r>
                  <a:rPr lang="en-GB" dirty="0">
                    <a:solidFill>
                      <a:srgbClr val="4B4B4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 </a:t>
                </a:r>
                <a:r>
                  <a:rPr lang="en-GB" dirty="0">
                    <a:solidFill>
                      <a:srgbClr val="4B4B4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 = 9 </a:t>
                </a:r>
                <a:r>
                  <a:rPr lang="en-GB" dirty="0">
                    <a:solidFill>
                      <a:srgbClr val="4B4B4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</a:t>
                </a:r>
                <a:r>
                  <a:rPr lang="en-GB" baseline="30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9 m</a:t>
                </a:r>
                <a:r>
                  <a:rPr lang="en-GB" baseline="30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  <a:p>
                <a:pPr marL="0" indent="0" algn="ctr">
                  <a:buNone/>
                </a:pPr>
                <a:endParaRPr lang="en-GB" baseline="30000" dirty="0">
                  <a:solidFill>
                    <a:schemeClr val="tx1"/>
                  </a:solidFill>
                </a:endParaRP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Units can be multiplied and divided just like regular number. For example: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×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den>
                      </m:f>
                      <m:r>
                        <a:rPr lang="en-GB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3 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× </m:t>
                          </m:r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  <m: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den>
                      </m:f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1">
                <a:blip r:embed="rId2"/>
                <a:stretch>
                  <a:fillRect l="-1668" t="-2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630140" y="4810988"/>
            <a:ext cx="176646" cy="238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06786" y="4485405"/>
            <a:ext cx="176646" cy="238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16783" y="4810989"/>
            <a:ext cx="176646" cy="2389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81752" y="4468088"/>
            <a:ext cx="176646" cy="2389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3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Manipulating units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40000" y="1487051"/>
                <a:ext cx="8046000" cy="4406400"/>
              </a:xfrm>
            </p:spPr>
            <p:txBody>
              <a:bodyPr/>
              <a:lstStyle/>
              <a:p>
                <a:r>
                  <a:rPr lang="en-GB" dirty="0" smtClean="0"/>
                  <a:t>At A-level, rather than write m/s to mean metres per second, we will </a:t>
                </a:r>
                <a:r>
                  <a:rPr lang="en-GB" dirty="0"/>
                  <a:t> </a:t>
                </a:r>
                <a:r>
                  <a:rPr lang="en-GB" dirty="0" smtClean="0"/>
                  <a:t>    write </a:t>
                </a:r>
                <a:r>
                  <a:rPr lang="en-GB" dirty="0" err="1" smtClean="0"/>
                  <a:t>ms</a:t>
                </a:r>
                <a:r>
                  <a:rPr lang="en-GB" baseline="30000" dirty="0" smtClean="0"/>
                  <a:t>–1</a:t>
                </a:r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This makes it easier to combine units via the following rules:</a:t>
                </a:r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𝑢𝑛𝑖𝑡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GB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𝑢𝑛𝑖𝑡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𝑢𝑛𝑖𝑡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baseline="30000" dirty="0" smtClean="0"/>
              </a:p>
              <a:p>
                <a:pPr marL="0" indent="0" algn="ctr">
                  <a:buNone/>
                </a:pPr>
                <a:endParaRPr lang="en-GB" baseline="30000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𝑢𝑛𝑖𝑡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𝑢𝑛𝑖𝑡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𝑢𝑛𝑖𝑡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:endParaRPr lang="en-GB" dirty="0" smtClean="0"/>
              </a:p>
              <a:p>
                <a:pPr marL="0" indent="0" algn="ctr">
                  <a:buNone/>
                </a:pPr>
                <a:endParaRPr lang="en-GB" dirty="0"/>
              </a:p>
              <a:p>
                <a:r>
                  <a:rPr lang="en-GB" dirty="0" err="1" smtClean="0"/>
                  <a:t>Nb</a:t>
                </a:r>
                <a:r>
                  <a:rPr lang="en-GB" dirty="0" smtClean="0"/>
                  <a:t> This means that: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kg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kg</m:t>
                    </m:r>
                  </m:oMath>
                </a14:m>
                <a:r>
                  <a:rPr lang="en-GB" dirty="0" smtClean="0"/>
                  <a:t> or more generally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endParaRPr lang="en-GB" i="1" dirty="0"/>
              </a:p>
              <a:p>
                <a:endParaRPr lang="en-GB" i="1" dirty="0"/>
              </a:p>
              <a:p>
                <a:r>
                  <a:rPr lang="en-GB" b="1" dirty="0" smtClean="0"/>
                  <a:t>For more information about these properties see the indices lesson.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40000" y="1487051"/>
                <a:ext cx="8046000" cy="4406400"/>
              </a:xfrm>
              <a:blipFill rotWithShape="1">
                <a:blip r:embed="rId2"/>
                <a:stretch>
                  <a:fillRect l="-1668" t="-2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146588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5036</TotalTime>
  <Words>1046</Words>
  <Application>Microsoft Office PowerPoint</Application>
  <PresentationFormat>On-screen Show (4:3)</PresentationFormat>
  <Paragraphs>203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AQA Presentation</vt:lpstr>
      <vt:lpstr>Units and prefixes</vt:lpstr>
      <vt:lpstr>Why are units and prefixes important?</vt:lpstr>
      <vt:lpstr>Why are units important?</vt:lpstr>
      <vt:lpstr>Prefixes</vt:lpstr>
      <vt:lpstr>Examples</vt:lpstr>
      <vt:lpstr>Examples</vt:lpstr>
      <vt:lpstr>Examples</vt:lpstr>
      <vt:lpstr>Manipulating units</vt:lpstr>
      <vt:lpstr>Manipulating units</vt:lpstr>
      <vt:lpstr>Examples</vt:lpstr>
      <vt:lpstr>Examples</vt:lpstr>
      <vt:lpstr>Examples</vt:lpstr>
      <vt:lpstr>Exam paper: Example </vt:lpstr>
      <vt:lpstr>Exam paper: Example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Units and prefixes Mathematics for A-level Science</dc:title>
  <dc:creator>AQA</dc:creator>
  <cp:lastPrinted>2015-09-16T14:28:08Z</cp:lastPrinted>
  <dcterms:created xsi:type="dcterms:W3CDTF">2015-06-29T07:16:53Z</dcterms:created>
  <dcterms:modified xsi:type="dcterms:W3CDTF">2019-09-04T08:58:49Z</dcterms:modified>
</cp:coreProperties>
</file>