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7" r:id="rId2"/>
    <p:sldId id="313" r:id="rId3"/>
    <p:sldId id="323" r:id="rId4"/>
    <p:sldId id="338" r:id="rId5"/>
    <p:sldId id="339" r:id="rId6"/>
    <p:sldId id="330" r:id="rId7"/>
    <p:sldId id="331" r:id="rId8"/>
    <p:sldId id="332" r:id="rId9"/>
    <p:sldId id="328" r:id="rId10"/>
    <p:sldId id="327" r:id="rId11"/>
    <p:sldId id="316" r:id="rId12"/>
    <p:sldId id="264" r:id="rId13"/>
    <p:sldId id="333" r:id="rId14"/>
    <p:sldId id="337" r:id="rId15"/>
    <p:sldId id="334" r:id="rId16"/>
    <p:sldId id="335" r:id="rId17"/>
    <p:sldId id="336" r:id="rId18"/>
    <p:sldId id="329" r:id="rId19"/>
    <p:sldId id="261" r:id="rId20"/>
    <p:sldId id="286" r:id="rId21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cock, Chris" initials="H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73AF"/>
    <a:srgbClr val="783C2D"/>
    <a:srgbClr val="DC7D28"/>
    <a:srgbClr val="6464A0"/>
    <a:srgbClr val="325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75" autoAdjust="0"/>
  </p:normalViewPr>
  <p:slideViewPr>
    <p:cSldViewPr snapToGrid="0" snapToObjects="1" showGuides="1">
      <p:cViewPr>
        <p:scale>
          <a:sx n="70" d="100"/>
          <a:sy n="70" d="100"/>
        </p:scale>
        <p:origin x="-2814" y="-1098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/>
          <a:lstStyle>
            <a:lvl1pPr algn="r">
              <a:defRPr sz="1200"/>
            </a:lvl1pPr>
          </a:lstStyle>
          <a:p>
            <a:fld id="{ADA457E0-B7E6-E24E-BA12-0ABEC3185120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 anchor="b"/>
          <a:lstStyle>
            <a:lvl1pPr algn="r">
              <a:defRPr sz="1200"/>
            </a:lvl1pPr>
          </a:lstStyle>
          <a:p>
            <a:fld id="{E188A59E-FE67-3043-A00A-EF9E0FCB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7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/>
          <a:lstStyle>
            <a:lvl1pPr algn="r">
              <a:defRPr sz="1200"/>
            </a:lvl1pPr>
          </a:lstStyle>
          <a:p>
            <a:fld id="{538A8347-8DF1-B348-8F41-6E1345D82D34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70" tIns="45436" rIns="90870" bIns="4543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0870" tIns="45436" rIns="90870" bIns="4543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30091"/>
            <a:ext cx="2889938" cy="496411"/>
          </a:xfrm>
          <a:prstGeom prst="rect">
            <a:avLst/>
          </a:prstGeom>
        </p:spPr>
        <p:txBody>
          <a:bodyPr vert="horz" lIns="90870" tIns="45436" rIns="90870" bIns="45436" rtlCol="0" anchor="b"/>
          <a:lstStyle>
            <a:lvl1pPr algn="r">
              <a:defRPr sz="1200"/>
            </a:lvl1pPr>
          </a:lstStyle>
          <a:p>
            <a:fld id="{D3A5C70C-4F3D-A24C-BE6B-90E4410CB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14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6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05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89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3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4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5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20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7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0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5C70C-4F3D-A24C-BE6B-90E4410CB3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153" y="6246646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892053"/>
            <a:ext cx="8796168" cy="165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303334"/>
            <a:ext cx="4114551" cy="968675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  <a:latin typeface="AQA Chevin Pro Light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611489"/>
            <a:ext cx="4114551" cy="37831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Presented by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6439" y="6458400"/>
            <a:ext cx="2678112" cy="241300"/>
          </a:xfrm>
        </p:spPr>
        <p:txBody>
          <a:bodyPr lIns="0" tIns="0" rIns="0" bIns="0" anchor="t" anchorCtr="0"/>
          <a:lstStyle>
            <a:lvl1pPr algn="r"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191693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2433050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356350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7825042" y="6455753"/>
            <a:ext cx="971126" cy="4022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39750" y="3058062"/>
            <a:ext cx="4114801" cy="338138"/>
          </a:xfrm>
        </p:spPr>
        <p:txBody>
          <a:bodyPr rIns="0"/>
          <a:lstStyle>
            <a:lvl1pPr marL="0" indent="0">
              <a:lnSpc>
                <a:spcPts val="2600"/>
              </a:lnSpc>
              <a:buFontTx/>
              <a:buNone/>
              <a:defRPr sz="2400" b="0" i="0">
                <a:solidFill>
                  <a:schemeClr val="tx2"/>
                </a:solidFill>
                <a:latin typeface="AQA Chevin Pro Light"/>
                <a:cs typeface="AQA Chevin Pro Light"/>
              </a:defRPr>
            </a:lvl1pPr>
          </a:lstStyle>
          <a:p>
            <a:pPr lvl="0"/>
            <a:r>
              <a:rPr lang="en-US" dirty="0" smtClean="0"/>
              <a:t>Date &lt;</a:t>
            </a:r>
            <a:r>
              <a:rPr lang="en-US" dirty="0" err="1" smtClean="0"/>
              <a:t>dd</a:t>
            </a:r>
            <a:r>
              <a:rPr lang="en-US" dirty="0" smtClean="0"/>
              <a:t>/mm/</a:t>
            </a:r>
            <a:r>
              <a:rPr lang="en-US" dirty="0" err="1" smtClean="0"/>
              <a:t>yyyy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3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7" name="Picture 6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0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94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urquois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78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Pi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7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8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Violet">
    <p:bg>
      <p:bgPr>
        <a:solidFill>
          <a:srgbClr val="646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6464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7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Teal">
    <p:bg>
      <p:bgPr>
        <a:solidFill>
          <a:srgbClr val="325F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325F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06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Yellow">
    <p:bg>
      <p:bgPr>
        <a:solidFill>
          <a:srgbClr val="DC7D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DC7D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01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rick">
    <p:bg>
      <p:bgPr>
        <a:solidFill>
          <a:srgbClr val="783C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rgbClr val="783C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6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838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2800">
                <a:solidFill>
                  <a:srgbClr val="008CBB"/>
                </a:solidFill>
              </a:defRPr>
            </a:lvl1pPr>
          </a:lstStyle>
          <a:p>
            <a:r>
              <a:rPr lang="en-GB" dirty="0" smtClean="0"/>
              <a:t>Title Header Arial 28pt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52600"/>
            <a:ext cx="8229600" cy="4052664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latin typeface="Arial"/>
                <a:cs typeface="Arial"/>
              </a:defRPr>
            </a:lvl1pPr>
          </a:lstStyle>
          <a:p>
            <a:pPr eaLnBrk="1" hangingPunct="1"/>
            <a:r>
              <a:rPr lang="en-GB" sz="1800" dirty="0" smtClean="0"/>
              <a:t>Text Arial 20</a:t>
            </a:r>
          </a:p>
          <a:p>
            <a:pPr eaLnBrk="1" hangingPunct="1"/>
            <a:endParaRPr lang="en-GB" sz="1800" dirty="0" smtClean="0"/>
          </a:p>
          <a:p>
            <a:r>
              <a:rPr lang="en-GB" sz="1800" dirty="0" smtClean="0"/>
              <a:t>If there are additional inserts, please indicate these and give instructions in </a:t>
            </a:r>
          </a:p>
          <a:p>
            <a:r>
              <a:rPr lang="en-GB" sz="1800" dirty="0" smtClean="0"/>
              <a:t>the centre of applicable slide(</a:t>
            </a:r>
            <a:r>
              <a:rPr lang="en-GB" sz="1800" dirty="0" err="1" smtClean="0"/>
              <a:t>s</a:t>
            </a:r>
            <a:r>
              <a:rPr lang="en-GB" sz="1800" dirty="0" smtClean="0"/>
              <a:t>).</a:t>
            </a:r>
          </a:p>
          <a:p>
            <a:endParaRPr lang="en-GB" sz="1800" dirty="0" smtClean="0"/>
          </a:p>
          <a:p>
            <a:r>
              <a:rPr lang="en-GB" sz="1800" dirty="0" smtClean="0"/>
              <a:t>Consider copyright carefully and complete the copyright request form provided </a:t>
            </a:r>
          </a:p>
          <a:p>
            <a:r>
              <a:rPr lang="en-GB" sz="1800" dirty="0" smtClean="0"/>
              <a:t>with as much detail as you are able to.  Contact a Senior CPD Manager with any </a:t>
            </a:r>
          </a:p>
          <a:p>
            <a:r>
              <a:rPr lang="en-GB" sz="1800" dirty="0" smtClean="0"/>
              <a:t>uncertainties you may have regarding </a:t>
            </a:r>
          </a:p>
          <a:p>
            <a:r>
              <a:rPr lang="en-GB" sz="1800" dirty="0" smtClean="0"/>
              <a:t>this.</a:t>
            </a:r>
          </a:p>
          <a:p>
            <a:endParaRPr lang="en-GB" sz="1800" dirty="0" smtClean="0"/>
          </a:p>
          <a:p>
            <a:pPr eaLnBrk="1" hangingPunct="1"/>
            <a:r>
              <a:rPr lang="en-GB" sz="1800" dirty="0" smtClean="0"/>
              <a:t>Do not add page numbers to slides.</a:t>
            </a:r>
            <a:endParaRPr lang="en-GB" sz="18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000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44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540000" y="1731600"/>
            <a:ext cx="8046000" cy="440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46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Insert video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6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1727271"/>
            <a:ext cx="4546350" cy="4406400"/>
          </a:xfrm>
        </p:spPr>
        <p:txBody>
          <a:bodyPr rIns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94324" y="1727199"/>
            <a:ext cx="3190875" cy="4406400"/>
          </a:xfrm>
        </p:spPr>
        <p:txBody>
          <a:bodyPr rIns="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Insert image or graphic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52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899455"/>
            <a:ext cx="8768155" cy="2211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/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1666873"/>
            <a:ext cx="4028825" cy="494942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8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1191600"/>
            <a:ext cx="4645025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2309805"/>
            <a:ext cx="4645025" cy="0"/>
          </a:xfrm>
          <a:prstGeom prst="line">
            <a:avLst/>
          </a:prstGeom>
          <a:ln w="3810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540000" y="6458400"/>
            <a:ext cx="1339600" cy="365125"/>
          </a:xfrm>
        </p:spPr>
        <p:txBody>
          <a:bodyPr/>
          <a:lstStyle/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80867" y="6458400"/>
            <a:ext cx="829733" cy="36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QA_New_logo_no_strapline_RGB_1.5cm_dee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78675"/>
            <a:ext cx="1618488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1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0000" y="6459079"/>
            <a:ext cx="1239373" cy="365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00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x of x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0000" y="1731713"/>
            <a:ext cx="8045200" cy="4406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845425" y="6459079"/>
            <a:ext cx="768350" cy="30684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QA_New_logo_20mm_no_strapline_WHITEO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48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  <a:prstGeom prst="rect">
            <a:avLst/>
          </a:prstGeom>
        </p:spPr>
        <p:txBody>
          <a:bodyPr vert="horz" lIns="0" tIns="0" rIns="91440" bIns="0" rtlCol="0" anchor="t" anchorCtr="0">
            <a:no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31713"/>
            <a:ext cx="8045200" cy="440680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6438" y="6459079"/>
            <a:ext cx="2678400" cy="241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6202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340475"/>
            <a:ext cx="8585200" cy="0"/>
          </a:xfrm>
          <a:prstGeom prst="line">
            <a:avLst/>
          </a:prstGeom>
          <a:ln w="7620" cap="rnd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458400"/>
            <a:ext cx="1339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00" b="0" i="0">
                <a:solidFill>
                  <a:schemeClr val="tx1"/>
                </a:solidFill>
                <a:latin typeface="+mn-lt"/>
                <a:cs typeface="AQA Chevin Pro Light"/>
              </a:defRPr>
            </a:lvl1pPr>
          </a:lstStyle>
          <a:p>
            <a:r>
              <a:rPr lang="en-US" dirty="0" smtClean="0"/>
              <a:t>x of x </a:t>
            </a:r>
          </a:p>
          <a:p>
            <a:r>
              <a:rPr lang="en-US" dirty="0" smtClean="0"/>
              <a:t>Version 3.0</a:t>
            </a:r>
            <a:endParaRPr lang="en-US" dirty="0"/>
          </a:p>
        </p:txBody>
      </p:sp>
      <p:pic>
        <p:nvPicPr>
          <p:cNvPr id="8" name="Picture 7" descr="AQA_New_logo_20mm_no_strapline_RGB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00" y="6487200"/>
            <a:ext cx="719352" cy="2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7" r:id="rId3"/>
    <p:sldLayoutId id="2147483668" r:id="rId4"/>
    <p:sldLayoutId id="2147483667" r:id="rId5"/>
    <p:sldLayoutId id="2147483662" r:id="rId6"/>
    <p:sldLayoutId id="2147483664" r:id="rId7"/>
    <p:sldLayoutId id="2147483665" r:id="rId8"/>
    <p:sldLayoutId id="214748367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3" r:id="rId15"/>
    <p:sldLayoutId id="2147483675" r:id="rId16"/>
    <p:sldLayoutId id="2147483676" r:id="rId17"/>
    <p:sldLayoutId id="2147483679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600" b="0" i="0" kern="1200">
          <a:solidFill>
            <a:schemeClr val="tx2"/>
          </a:solidFill>
          <a:latin typeface="AQA Chevin Pro Light"/>
          <a:ea typeface="+mj-ea"/>
          <a:cs typeface="AQA Chevin Pro Light"/>
        </a:defRPr>
      </a:lvl1pPr>
    </p:titleStyle>
    <p:bodyStyle>
      <a:lvl1pPr marL="342900" indent="-3429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000"/>
        </a:lnSpc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tandfonline.com/doi/full/10.1080/0969594X.2012.665354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a.org.uk/professional-develop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qa.org.uk/resources/science/as-and-a-level/teach/practical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ampro.co.uk/" TargetMode="External"/><Relationship Id="rId3" Type="http://schemas.openxmlformats.org/officeDocument/2006/relationships/hyperlink" Target="mailto:gcsescience@aqa.org.uk" TargetMode="External"/><Relationship Id="rId7" Type="http://schemas.openxmlformats.org/officeDocument/2006/relationships/hyperlink" Target="http://www.aqa.org.uk/about-us/what-we-do/products-and-services/enhanced-results-analysis" TargetMode="External"/><Relationship Id="rId12" Type="http://schemas.openxmlformats.org/officeDocument/2006/relationships/hyperlink" Target="http://www.aqa.org.uk/news-and-policy/supporting-education/exam-change-essentials/exam-change-essentials-resourc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eb.aqa.org.uk/help/eaqa.php" TargetMode="External"/><Relationship Id="rId11" Type="http://schemas.openxmlformats.org/officeDocument/2006/relationships/hyperlink" Target="http://www.aqa.org.uk/about-us/what-we-do/products-and-services/teacher-online-standardisation" TargetMode="External"/><Relationship Id="rId5" Type="http://schemas.openxmlformats.org/officeDocument/2006/relationships/hyperlink" Target="mailto:courseworkadmin@aqa.org.uk" TargetMode="External"/><Relationship Id="rId10" Type="http://schemas.openxmlformats.org/officeDocument/2006/relationships/hyperlink" Target="http://www.aqa.org.uk/professional-development/in-school-training" TargetMode="External"/><Relationship Id="rId4" Type="http://schemas.openxmlformats.org/officeDocument/2006/relationships/hyperlink" Target="mailto:alevelscience@aqa.org.uk" TargetMode="External"/><Relationship Id="rId9" Type="http://schemas.openxmlformats.org/officeDocument/2006/relationships/hyperlink" Target="https://coursesandevents.aqa.org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news/how-the-top-grades-will-be-awarded-in-new-gcses-in-201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1296167"/>
            <a:ext cx="7380915" cy="968675"/>
          </a:xfrm>
        </p:spPr>
        <p:txBody>
          <a:bodyPr/>
          <a:lstStyle/>
          <a:p>
            <a:r>
              <a:rPr lang="en-US" b="1" dirty="0" smtClean="0"/>
              <a:t>AQA Network meeting</a:t>
            </a:r>
            <a:br>
              <a:rPr lang="en-US" b="1" dirty="0" smtClean="0"/>
            </a:br>
            <a:r>
              <a:rPr lang="en-US" b="1" dirty="0" smtClean="0"/>
              <a:t>Autumn 2016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611487"/>
            <a:ext cx="7918200" cy="2312937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AQA </a:t>
            </a:r>
            <a:r>
              <a:rPr lang="en-US" b="1" dirty="0" smtClean="0"/>
              <a:t>presenters</a:t>
            </a:r>
            <a:r>
              <a:rPr lang="en-US" b="1" dirty="0"/>
              <a:t>:</a:t>
            </a:r>
            <a:r>
              <a:rPr lang="en-US" dirty="0"/>
              <a:t>			</a:t>
            </a:r>
          </a:p>
          <a:p>
            <a:r>
              <a:rPr lang="en-US" dirty="0"/>
              <a:t>				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AQA and its licensors. All rights reserved.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979" y="1731460"/>
            <a:ext cx="2888711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4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Grade descriptors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446663"/>
            <a:ext cx="8045200" cy="4691854"/>
          </a:xfrm>
        </p:spPr>
        <p:txBody>
          <a:bodyPr/>
          <a:lstStyle/>
          <a:p>
            <a:r>
              <a:rPr lang="en-GB" dirty="0" smtClean="0"/>
              <a:t>Deconstruction of threads around the four themes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 Activities for a department meeting </a:t>
            </a:r>
            <a:br>
              <a:rPr lang="en-GB" dirty="0" smtClean="0"/>
            </a:br>
            <a:endParaRPr lang="en-GB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How </a:t>
            </a:r>
            <a:r>
              <a:rPr lang="en-GB" dirty="0"/>
              <a:t>might you use the grade descriptors </a:t>
            </a:r>
            <a:r>
              <a:rPr lang="en-GB" dirty="0" smtClean="0"/>
              <a:t>in your department?</a:t>
            </a:r>
            <a:br>
              <a:rPr lang="en-GB" dirty="0" smtClean="0"/>
            </a:br>
            <a:endParaRPr lang="en-GB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GB" dirty="0" smtClean="0"/>
              <a:t>Using the previous slide consider the changes in assessment that might require changes to your teaching and learning.</a:t>
            </a:r>
          </a:p>
          <a:p>
            <a:pPr marL="457200" lvl="1" indent="0">
              <a:buNone/>
            </a:pPr>
            <a:r>
              <a:rPr lang="en-GB" dirty="0"/>
              <a:t> </a:t>
            </a:r>
            <a:r>
              <a:rPr lang="en-GB" dirty="0" smtClean="0"/>
              <a:t>     What might the next steps be?</a:t>
            </a:r>
            <a:br>
              <a:rPr lang="en-GB" dirty="0" smtClean="0"/>
            </a:br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3.   Get students to do a  </a:t>
            </a:r>
            <a:r>
              <a:rPr lang="en-GB" dirty="0"/>
              <a:t>task based on one of the threads from the </a:t>
            </a:r>
            <a:r>
              <a:rPr lang="en-GB" dirty="0" smtClean="0"/>
              <a:t>grade</a:t>
            </a:r>
            <a:br>
              <a:rPr lang="en-GB" dirty="0" smtClean="0"/>
            </a:br>
            <a:r>
              <a:rPr lang="en-GB" dirty="0" smtClean="0"/>
              <a:t>      descriptors. Collect </a:t>
            </a:r>
            <a:r>
              <a:rPr lang="en-GB" dirty="0"/>
              <a:t>some </a:t>
            </a:r>
            <a:r>
              <a:rPr lang="en-GB" dirty="0" smtClean="0"/>
              <a:t>students’ </a:t>
            </a:r>
            <a:r>
              <a:rPr lang="en-GB" dirty="0"/>
              <a:t>work and put them in rank order.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Discuss </a:t>
            </a:r>
            <a:r>
              <a:rPr lang="en-GB" dirty="0"/>
              <a:t>this order in a department meeting in order to improve </a:t>
            </a:r>
            <a:r>
              <a:rPr lang="en-GB" dirty="0" smtClean="0"/>
              <a:t>understanding</a:t>
            </a:r>
            <a:br>
              <a:rPr lang="en-GB" dirty="0" smtClean="0"/>
            </a:br>
            <a:r>
              <a:rPr lang="en-GB" dirty="0" smtClean="0"/>
              <a:t>      </a:t>
            </a:r>
            <a:r>
              <a:rPr lang="en-GB" dirty="0"/>
              <a:t>of the grade descriptors. </a:t>
            </a: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GB" dirty="0"/>
              <a:t>	Alastair Pollitt summarises the method simply here</a:t>
            </a:r>
          </a:p>
          <a:p>
            <a:pPr marL="0" indent="0">
              <a:buNone/>
            </a:pPr>
            <a:r>
              <a:rPr lang="en-GB" dirty="0"/>
              <a:t> 	</a:t>
            </a:r>
            <a:r>
              <a:rPr lang="en-GB" u="sng" dirty="0">
                <a:hlinkClick r:id="rId2"/>
              </a:rPr>
              <a:t>http://www.tandfonline.com/doi/full/10.1080/0969594X.2012.665354</a:t>
            </a:r>
            <a:endParaRPr lang="en-GB" dirty="0"/>
          </a:p>
          <a:p>
            <a:pPr marL="457200" lvl="1" indent="0">
              <a:buNone/>
            </a:pP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1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feedback: </a:t>
            </a:r>
            <a:r>
              <a:rPr lang="en-GB" dirty="0"/>
              <a:t>A-level </a:t>
            </a:r>
            <a:r>
              <a:rPr lang="en-GB" dirty="0" smtClean="0"/>
              <a:t>and GCSE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Executive exam summaries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	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Model GCSE answers – student responses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how </a:t>
            </a:r>
            <a:r>
              <a:rPr lang="en-GB" dirty="0"/>
              <a:t>might this be used with Year 10 students? </a:t>
            </a:r>
          </a:p>
          <a:p>
            <a:endParaRPr lang="en-GB" dirty="0" smtClean="0"/>
          </a:p>
          <a:p>
            <a:r>
              <a:rPr lang="en-GB" dirty="0" smtClean="0"/>
              <a:t>Teaching resource – Certificates L1/2 Chemistry 2016 paper 2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how might this be used with Year 10 students?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Model answer to this paper available on SKM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QA Chevin Pro Light" panose="020F0303030000060003" pitchFamily="34" charset="0"/>
              </a:rPr>
              <a:t>Updates GCSE:  </a:t>
            </a:r>
            <a:endParaRPr lang="en-US" dirty="0">
              <a:latin typeface="AQA Chevin Pro Light" panose="020F03030300000600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095375"/>
            <a:ext cx="8045200" cy="50431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Resources – maths power points </a:t>
            </a:r>
            <a:br>
              <a:rPr lang="en-GB" dirty="0" smtClean="0"/>
            </a:br>
            <a:r>
              <a:rPr lang="en-GB" dirty="0" smtClean="0"/>
              <a:t>			  -  route planner</a:t>
            </a:r>
            <a:br>
              <a:rPr lang="en-GB" dirty="0" smtClean="0"/>
            </a:br>
            <a:r>
              <a:rPr lang="en-GB" dirty="0" smtClean="0"/>
              <a:t>			 -    ELC support booklet, TDA’s templates, basic work sheets</a:t>
            </a:r>
          </a:p>
          <a:p>
            <a:pPr>
              <a:lnSpc>
                <a:spcPct val="150000"/>
              </a:lnSpc>
            </a:pPr>
            <a:r>
              <a:rPr lang="en-GB" dirty="0"/>
              <a:t>Publishers – we only approve student textbooks, not all the support materials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Events – webcasts – realising potential of foundation learner</a:t>
            </a:r>
            <a:br>
              <a:rPr lang="en-GB" dirty="0" smtClean="0"/>
            </a:br>
            <a:r>
              <a:rPr lang="en-GB" dirty="0" smtClean="0"/>
              <a:t>                                - part 1 and part 2 of preparing to teach </a:t>
            </a:r>
            <a:br>
              <a:rPr lang="en-GB" dirty="0" smtClean="0"/>
            </a:br>
            <a:r>
              <a:rPr lang="en-GB" dirty="0" smtClean="0"/>
              <a:t>CPD    - </a:t>
            </a:r>
            <a:r>
              <a:rPr lang="en-GB" dirty="0"/>
              <a:t>GCSE Science: Planning and teaching the New GCSE </a:t>
            </a:r>
            <a:r>
              <a:rPr lang="en-GB" dirty="0" smtClean="0"/>
              <a:t>course</a:t>
            </a:r>
            <a:br>
              <a:rPr lang="en-GB" dirty="0" smtClean="0"/>
            </a:br>
            <a:r>
              <a:rPr lang="en-GB" dirty="0" smtClean="0"/>
              <a:t>		   - KS3 </a:t>
            </a:r>
            <a:r>
              <a:rPr lang="en-GB" dirty="0"/>
              <a:t>Science: Making Key Stage 3 Science </a:t>
            </a:r>
            <a:r>
              <a:rPr lang="en-GB" dirty="0" smtClean="0"/>
              <a:t>work</a:t>
            </a:r>
            <a:br>
              <a:rPr lang="en-GB" dirty="0" smtClean="0"/>
            </a:br>
            <a:r>
              <a:rPr lang="en-GB" dirty="0" smtClean="0"/>
              <a:t>		   - </a:t>
            </a:r>
            <a:r>
              <a:rPr lang="en-GB" dirty="0"/>
              <a:t>GCSE Science: Prep students for terminally assessed courses</a:t>
            </a: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GB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lnSpc>
                <a:spcPct val="150000"/>
              </a:lnSpc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US" sz="2400" dirty="0" smtClean="0">
                <a:latin typeface="AQA Chevin Pro Medium" pitchFamily="34" charset="0"/>
              </a:rPr>
              <a:t/>
            </a:r>
            <a:br>
              <a:rPr lang="en-US" sz="2400" dirty="0" smtClean="0">
                <a:latin typeface="AQA Chevin Pro Medium" pitchFamily="34" charset="0"/>
              </a:rPr>
            </a:br>
            <a:endParaRPr lang="en-US" sz="2400" dirty="0" smtClean="0">
              <a:latin typeface="AQA Chevin Pro Medium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QA Chevin Pro Medium" pitchFamily="34" charset="0"/>
              </a:rPr>
              <a:t/>
            </a:r>
            <a:br>
              <a:rPr lang="en-US" dirty="0" smtClean="0">
                <a:latin typeface="AQA Chevin Pro Medium" pitchFamily="34" charset="0"/>
              </a:rPr>
            </a:br>
            <a:endParaRPr lang="en-US" dirty="0" smtClean="0">
              <a:latin typeface="AQA Chevin Pro Medium" pitchFamily="34" charset="0"/>
            </a:endParaRPr>
          </a:p>
          <a:p>
            <a:endParaRPr lang="en-US" dirty="0">
              <a:latin typeface="AQA Chevin Pro Medium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updates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Resources - Transition guides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		   - new topic content teaching notes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                   - 2</a:t>
            </a:r>
            <a:r>
              <a:rPr lang="en-GB" baseline="30000" dirty="0" smtClean="0"/>
              <a:t>nd</a:t>
            </a:r>
            <a:r>
              <a:rPr lang="en-GB" dirty="0" smtClean="0"/>
              <a:t> sets of A-level sample assessment materials, which will 					be available on Secure Key Materials in January 2017</a:t>
            </a:r>
            <a:br>
              <a:rPr lang="en-GB" dirty="0" smtClean="0"/>
            </a:br>
            <a:r>
              <a:rPr lang="en-GB" dirty="0" smtClean="0"/>
              <a:t>				</a:t>
            </a:r>
            <a:br>
              <a:rPr lang="en-GB" dirty="0" smtClean="0"/>
            </a:br>
            <a:r>
              <a:rPr lang="en-GB" dirty="0" smtClean="0"/>
              <a:t>			   - updated practical handbooks and </a:t>
            </a:r>
            <a:r>
              <a:rPr lang="en-GB" dirty="0" err="1" smtClean="0"/>
              <a:t>practicals</a:t>
            </a:r>
            <a:r>
              <a:rPr lang="en-GB" dirty="0" smtClean="0"/>
              <a:t> apparatus </a:t>
            </a:r>
            <a:br>
              <a:rPr lang="en-GB" dirty="0" smtClean="0"/>
            </a:br>
            <a:r>
              <a:rPr lang="en-GB" dirty="0" smtClean="0"/>
              <a:t>                      set-up guides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Events – Teaching practical </a:t>
            </a:r>
            <a:r>
              <a:rPr lang="en-GB" dirty="0"/>
              <a:t>skills for 2016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www.aqa.org.uk/professional-development</a:t>
            </a:r>
            <a:r>
              <a:rPr lang="en-GB" dirty="0" smtClean="0"/>
              <a:t> 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required practical activity 1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132763"/>
            <a:ext cx="8045200" cy="500575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Investigation into the variation of the frequency of stationary waves on a string with length, tension and mass per unit length of the string.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70" y="1732111"/>
            <a:ext cx="6591300" cy="45148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29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Monitoring visits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552352"/>
            <a:ext cx="8045200" cy="4742121"/>
          </a:xfrm>
        </p:spPr>
        <p:txBody>
          <a:bodyPr/>
          <a:lstStyle/>
          <a:p>
            <a:r>
              <a:rPr lang="en-GB" dirty="0" smtClean="0"/>
              <a:t>All practical endorsement related materials on website on our bespoke practical page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www.aqa.org.uk/resources/science/as-and-a-level/teach/practicals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All centres  with A-level entries in summer 2017 will have had their first monitoring visit by Christmas 2016. 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If centres require a follow up, second visit this will take place approximately 3-4 months after the first visit. This will allow the school or college to demonstrate necessary improvement. Catherine Witter, Lead Adviser, will carry out all visits personally.</a:t>
            </a:r>
          </a:p>
          <a:p>
            <a:endParaRPr lang="en-GB" dirty="0"/>
          </a:p>
          <a:p>
            <a:r>
              <a:rPr lang="en-GB" dirty="0" smtClean="0"/>
              <a:t>Almost 1400 first visits and all necessary second visits have been planned to happen well in advance of the 15</a:t>
            </a:r>
            <a:r>
              <a:rPr lang="en-GB" baseline="30000" dirty="0" smtClean="0"/>
              <a:t>th</a:t>
            </a:r>
            <a:r>
              <a:rPr lang="en-GB" dirty="0" smtClean="0"/>
              <a:t> May 2017 when teachers endorse their students practical skills as PASS or UNCLASSIFIED.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6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 outcomes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897039"/>
            <a:ext cx="8045200" cy="424147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comparison of provisional 2016 GCE results in reformed ASs with 2015 GCE results </a:t>
            </a:r>
            <a:r>
              <a:rPr lang="en-GB" dirty="0" smtClean="0"/>
              <a:t>in the same </a:t>
            </a:r>
            <a:r>
              <a:rPr lang="en-GB" dirty="0"/>
              <a:t>subjects (equivalent legacy specifications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089452"/>
              </p:ext>
            </p:extLst>
          </p:nvPr>
        </p:nvGraphicFramePr>
        <p:xfrm>
          <a:off x="1032681" y="3266744"/>
          <a:ext cx="60960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Biology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18.6 (18.5)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51.6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(54.7)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83.9 (83.5)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Chemistry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20.3 (19.9)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54.4 (56.5)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84.1 (83.6)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Physics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21.7 (21.0)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53.6 (53.1)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83.0 (81.8)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A-level  </a:t>
            </a:r>
            <a:r>
              <a:rPr lang="en-GB" dirty="0"/>
              <a:t>outcomes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Provisional </a:t>
            </a:r>
            <a:r>
              <a:rPr lang="en-GB" dirty="0"/>
              <a:t>GCE A </a:t>
            </a:r>
            <a:r>
              <a:rPr lang="en-GB" dirty="0" smtClean="0"/>
              <a:t>-level </a:t>
            </a:r>
            <a:r>
              <a:rPr lang="en-GB" dirty="0"/>
              <a:t>Results - June </a:t>
            </a:r>
            <a:r>
              <a:rPr lang="en-GB" dirty="0" smtClean="0"/>
              <a:t>2016 (</a:t>
            </a:r>
            <a:r>
              <a:rPr lang="en-GB" dirty="0"/>
              <a:t>All UK </a:t>
            </a:r>
            <a:r>
              <a:rPr lang="en-GB" dirty="0" smtClean="0"/>
              <a:t>Candidates)</a:t>
            </a:r>
          </a:p>
          <a:p>
            <a:pPr marL="0" indent="0" algn="ctr">
              <a:buNone/>
            </a:pPr>
            <a:r>
              <a:rPr lang="en-GB" dirty="0" smtClean="0"/>
              <a:t>(The </a:t>
            </a:r>
            <a:r>
              <a:rPr lang="en-GB" dirty="0"/>
              <a:t>figures in brackets are the equivalent provisional figures for </a:t>
            </a:r>
            <a:r>
              <a:rPr lang="en-GB" dirty="0" smtClean="0"/>
              <a:t>2015)</a:t>
            </a:r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57155"/>
              </p:ext>
            </p:extLst>
          </p:nvPr>
        </p:nvGraphicFramePr>
        <p:xfrm>
          <a:off x="1273791" y="2707185"/>
          <a:ext cx="6050507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1212"/>
                <a:gridCol w="1378424"/>
                <a:gridCol w="1392071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Biology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27.1 (27.1)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72.6 (71.9)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97.2 (97.4)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Chemistry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31.9 (32.4)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77.0 (78.2)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97.3 (97.9)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Physics 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29.6 (30.4)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71.4 (71.5)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96.4 (96.4)</a:t>
                      </a:r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9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Discussion: GCSE Required </a:t>
            </a:r>
            <a:r>
              <a:rPr lang="en-GB" dirty="0" err="1" smtClean="0"/>
              <a:t>practicals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Issues with required practical's – feedback from the floor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Monitoring arrangements 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Next steps?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02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QA Chevin Pro Medium" pitchFamily="34" charset="0"/>
              </a:rPr>
              <a:t>Thank you </a:t>
            </a:r>
            <a:endParaRPr lang="en-US" dirty="0">
              <a:latin typeface="AQA Chevin Pro Medium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950" y="2781300"/>
            <a:ext cx="6619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AQA Chevin Pro Light" panose="020F0303030000060003" pitchFamily="34" charset="0"/>
              </a:rPr>
              <a:t>Date for next </a:t>
            </a:r>
            <a:r>
              <a:rPr lang="en-GB" dirty="0" smtClean="0">
                <a:solidFill>
                  <a:srgbClr val="7030A0"/>
                </a:solidFill>
                <a:latin typeface="AQA Chevin Pro Light" panose="020F0303030000060003" pitchFamily="34" charset="0"/>
              </a:rPr>
              <a:t>meeting</a:t>
            </a:r>
          </a:p>
          <a:p>
            <a:endParaRPr lang="en-GB" dirty="0" smtClean="0">
              <a:solidFill>
                <a:srgbClr val="7030A0"/>
              </a:solidFill>
              <a:latin typeface="AQA Chevin Pro Light" panose="020F0303030000060003" pitchFamily="34" charset="0"/>
            </a:endParaRPr>
          </a:p>
          <a:p>
            <a:r>
              <a:rPr lang="en-GB" dirty="0">
                <a:solidFill>
                  <a:srgbClr val="7030A0"/>
                </a:solidFill>
                <a:latin typeface="AQA Chevin Pro Light" panose="020F0303030000060003" pitchFamily="34" charset="0"/>
              </a:rPr>
              <a:t/>
            </a:r>
            <a:br>
              <a:rPr lang="en-GB" dirty="0">
                <a:solidFill>
                  <a:srgbClr val="7030A0"/>
                </a:solidFill>
                <a:latin typeface="AQA Chevin Pro Light" panose="020F0303030000060003" pitchFamily="34" charset="0"/>
              </a:rPr>
            </a:br>
            <a:r>
              <a:rPr lang="en-GB" dirty="0" smtClean="0">
                <a:solidFill>
                  <a:srgbClr val="7030A0"/>
                </a:solidFill>
                <a:latin typeface="AQA Chevin Pro Light" panose="020F0303030000060003" pitchFamily="34" charset="0"/>
              </a:rPr>
              <a:t>Please fill </a:t>
            </a:r>
            <a:r>
              <a:rPr lang="en-GB" dirty="0">
                <a:solidFill>
                  <a:srgbClr val="7030A0"/>
                </a:solidFill>
                <a:latin typeface="AQA Chevin Pro Light" panose="020F0303030000060003" pitchFamily="34" charset="0"/>
              </a:rPr>
              <a:t>in evaluation 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3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QA Chevin Pro Light" panose="020F0303030000060003" pitchFamily="34" charset="0"/>
              </a:rPr>
              <a:t>Agenda</a:t>
            </a:r>
            <a:endParaRPr lang="en-GB" dirty="0">
              <a:latin typeface="AQA Chevin Pro Light" panose="020F03030300000600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 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 feedback summer 2016 series – executive summary reports and student </a:t>
            </a:r>
            <a:r>
              <a:rPr lang="en-GB" dirty="0" smtClean="0"/>
              <a:t>exemplars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Grade </a:t>
            </a:r>
            <a:r>
              <a:rPr lang="en-GB" dirty="0"/>
              <a:t>boundaries and grade descriptors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GCSE </a:t>
            </a:r>
            <a:r>
              <a:rPr lang="en-GB" dirty="0"/>
              <a:t>update – resources and events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A-level updates – monitoring visits and practical advisors helpline</a:t>
            </a:r>
          </a:p>
          <a:p>
            <a:endParaRPr lang="en-GB" dirty="0"/>
          </a:p>
          <a:p>
            <a:r>
              <a:rPr lang="en-GB" dirty="0" err="1" smtClean="0"/>
              <a:t>Exampro</a:t>
            </a:r>
            <a:r>
              <a:rPr lang="en-GB" dirty="0" smtClean="0"/>
              <a:t> </a:t>
            </a:r>
            <a:r>
              <a:rPr lang="en-GB" dirty="0"/>
              <a:t>– tour of the new functions </a:t>
            </a:r>
          </a:p>
          <a:p>
            <a:endParaRPr lang="en-GB" dirty="0" smtClean="0"/>
          </a:p>
          <a:p>
            <a:r>
              <a:rPr lang="en-US" dirty="0"/>
              <a:t>Evaluation form </a:t>
            </a:r>
            <a:r>
              <a:rPr lang="en-US" sz="2400" dirty="0">
                <a:latin typeface="AQA Chevin Pro Medium" pitchFamily="34" charset="0"/>
              </a:rPr>
              <a:t/>
            </a:r>
            <a:br>
              <a:rPr lang="en-US" sz="2400" dirty="0">
                <a:latin typeface="AQA Chevin Pro Medium" pitchFamily="34" charset="0"/>
              </a:rPr>
            </a:br>
            <a:endParaRPr lang="en-US" sz="2400" dirty="0">
              <a:latin typeface="AQA Chevin Pro Medium" pitchFamily="34" charset="0"/>
            </a:endParaRPr>
          </a:p>
          <a:p>
            <a:r>
              <a:rPr lang="en-US" dirty="0"/>
              <a:t>Date for our next meeting – main focus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09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10" y="343367"/>
            <a:ext cx="8229600" cy="609600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tx2"/>
                </a:solidFill>
              </a:rPr>
              <a:t>Support </a:t>
            </a:r>
            <a:r>
              <a:rPr lang="en-GB" sz="2600" dirty="0" smtClean="0">
                <a:solidFill>
                  <a:schemeClr val="tx2"/>
                </a:solidFill>
              </a:rPr>
              <a:t>list</a:t>
            </a:r>
            <a:endParaRPr lang="en-GB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1451" y="991246"/>
            <a:ext cx="8586374" cy="525715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1200" b="1" dirty="0">
                <a:latin typeface="+mj-lt"/>
              </a:rPr>
              <a:t>Subject </a:t>
            </a:r>
            <a:r>
              <a:rPr lang="en-GB" sz="1200" b="1" dirty="0" smtClean="0">
                <a:latin typeface="+mj-lt"/>
              </a:rPr>
              <a:t>department:</a:t>
            </a:r>
          </a:p>
          <a:p>
            <a:pPr>
              <a:spcBef>
                <a:spcPts val="0"/>
              </a:spcBef>
            </a:pPr>
            <a:endParaRPr lang="en-GB" sz="1200" b="1" dirty="0" smtClean="0">
              <a:latin typeface="+mj-lt"/>
            </a:endParaRPr>
          </a:p>
          <a:p>
            <a:r>
              <a:rPr lang="en-GB" sz="1200" b="1" dirty="0" smtClean="0"/>
              <a:t>Science teacher services team</a:t>
            </a:r>
            <a:r>
              <a:rPr lang="en-GB" sz="1200" b="1" dirty="0"/>
              <a:t/>
            </a:r>
            <a:br>
              <a:rPr lang="en-GB" sz="1200" b="1" dirty="0"/>
            </a:br>
            <a:r>
              <a:rPr lang="en-GB" sz="1200" dirty="0"/>
              <a:t>T: 01483 477 756</a:t>
            </a:r>
          </a:p>
          <a:p>
            <a:r>
              <a:rPr lang="en-GB" sz="1200" dirty="0"/>
              <a:t>E: </a:t>
            </a:r>
            <a:r>
              <a:rPr lang="en-GB" sz="1200" dirty="0" smtClean="0">
                <a:hlinkClick r:id="rId3"/>
              </a:rPr>
              <a:t>gcsescience@aqa.org.uk</a:t>
            </a:r>
            <a:r>
              <a:rPr lang="en-GB" sz="1200" dirty="0" smtClean="0"/>
              <a:t/>
            </a:r>
            <a:br>
              <a:rPr lang="en-GB" sz="1200" dirty="0" smtClean="0"/>
            </a:br>
            <a:r>
              <a:rPr lang="en-GB" sz="1200" dirty="0" smtClean="0"/>
              <a:t>E</a:t>
            </a:r>
            <a:r>
              <a:rPr lang="en-GB" sz="1200" smtClean="0"/>
              <a:t>: </a:t>
            </a:r>
            <a:r>
              <a:rPr lang="en-GB" sz="1200" smtClean="0">
                <a:hlinkClick r:id="rId4"/>
              </a:rPr>
              <a:t>alevelscience@aqa.org.uk</a:t>
            </a:r>
            <a:r>
              <a:rPr lang="en-GB" sz="1200" smtClean="0"/>
              <a:t> </a:t>
            </a:r>
            <a:endParaRPr lang="en-GB" sz="1200" dirty="0"/>
          </a:p>
          <a:p>
            <a:pPr>
              <a:spcBef>
                <a:spcPts val="0"/>
              </a:spcBef>
            </a:pPr>
            <a:endParaRPr lang="en-GB" sz="1200" b="1" dirty="0" smtClean="0">
              <a:latin typeface="+mj-lt"/>
            </a:endParaRPr>
          </a:p>
          <a:p>
            <a:pPr>
              <a:spcBef>
                <a:spcPts val="0"/>
              </a:spcBef>
            </a:pPr>
            <a:endParaRPr lang="en-GB" sz="600" b="1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200" b="1" dirty="0" smtClean="0"/>
              <a:t>Coursework Administration</a:t>
            </a:r>
            <a:endParaRPr lang="en-GB" sz="1200" b="1" dirty="0"/>
          </a:p>
          <a:p>
            <a:pPr>
              <a:spcBef>
                <a:spcPts val="0"/>
              </a:spcBef>
            </a:pPr>
            <a:r>
              <a:rPr lang="en-US" sz="1200" dirty="0" smtClean="0">
                <a:latin typeface="+mj-lt"/>
                <a:hlinkClick r:id="rId5"/>
              </a:rPr>
              <a:t>courseworkadmin@aqa.org.uk</a:t>
            </a:r>
            <a:r>
              <a:rPr lang="en-US" sz="1200" dirty="0" smtClean="0">
                <a:latin typeface="+mj-lt"/>
              </a:rPr>
              <a:t> / 01423 534 455</a:t>
            </a:r>
          </a:p>
          <a:p>
            <a:pPr>
              <a:spcBef>
                <a:spcPts val="0"/>
              </a:spcBef>
            </a:pPr>
            <a:endParaRPr lang="en-US" sz="8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latin typeface="+mj-lt"/>
              </a:rPr>
              <a:t>e-AQA</a:t>
            </a:r>
            <a:endParaRPr lang="en-GB" sz="12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200" u="sng" dirty="0">
                <a:latin typeface="+mj-lt"/>
                <a:hlinkClick r:id="rId6"/>
              </a:rPr>
              <a:t>http://web.aqa.org.uk/help/eaqa.php</a:t>
            </a:r>
            <a:endParaRPr lang="en-GB" sz="12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200" dirty="0" smtClean="0">
                <a:latin typeface="+mj-lt"/>
              </a:rPr>
              <a:t>You </a:t>
            </a:r>
            <a:r>
              <a:rPr lang="en-GB" sz="1200" dirty="0">
                <a:latin typeface="+mj-lt"/>
              </a:rPr>
              <a:t>can access </a:t>
            </a:r>
            <a:r>
              <a:rPr lang="en-US" sz="1200" b="1" dirty="0">
                <a:latin typeface="+mj-lt"/>
              </a:rPr>
              <a:t>Secure Key Materials (SKM)</a:t>
            </a:r>
            <a:r>
              <a:rPr lang="en-US" sz="1200" dirty="0">
                <a:latin typeface="+mj-lt"/>
              </a:rPr>
              <a:t> via eAQA.</a:t>
            </a:r>
            <a:r>
              <a:rPr lang="en-GB" sz="1200" dirty="0">
                <a:latin typeface="+mj-lt"/>
              </a:rPr>
              <a:t> Login using the password for your school which you can obtain from your Examinations’ officer</a:t>
            </a:r>
            <a:r>
              <a:rPr lang="en-GB" sz="1200" dirty="0" smtClean="0">
                <a:latin typeface="+mj-lt"/>
              </a:rPr>
              <a:t>.</a:t>
            </a:r>
          </a:p>
          <a:p>
            <a:pPr>
              <a:spcBef>
                <a:spcPts val="0"/>
              </a:spcBef>
            </a:pPr>
            <a:endParaRPr lang="en-GB" sz="8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latin typeface="+mj-lt"/>
              </a:rPr>
              <a:t>Enhanced </a:t>
            </a:r>
            <a:r>
              <a:rPr lang="en-US" sz="1200" b="1" dirty="0">
                <a:latin typeface="+mj-lt"/>
              </a:rPr>
              <a:t>Results Analysis (ERA)</a:t>
            </a:r>
            <a:endParaRPr lang="en-GB" sz="12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200" u="sng" dirty="0">
                <a:latin typeface="+mj-lt"/>
                <a:hlinkClick r:id="rId7"/>
              </a:rPr>
              <a:t>http://www.aqa.org.uk/about-us/what-we-do/products-and-services/enhanced-results-analysis</a:t>
            </a:r>
            <a:r>
              <a:rPr lang="en-GB" sz="1200" dirty="0"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+mj-lt"/>
              </a:rPr>
              <a:t> </a:t>
            </a:r>
            <a:endParaRPr lang="en-GB" sz="12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200" b="1" dirty="0" err="1" smtClean="0">
                <a:latin typeface="+mj-lt"/>
              </a:rPr>
              <a:t>Exampro</a:t>
            </a:r>
            <a:r>
              <a:rPr lang="en-US" sz="1200" b="1" dirty="0" smtClean="0">
                <a:latin typeface="+mj-lt"/>
              </a:rPr>
              <a:t> </a:t>
            </a:r>
            <a:endParaRPr lang="en-GB" sz="12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200" u="sng" dirty="0">
                <a:latin typeface="+mj-lt"/>
                <a:hlinkClick r:id="rId8"/>
              </a:rPr>
              <a:t>http://www.exampro.co.uk</a:t>
            </a:r>
            <a:r>
              <a:rPr lang="en-US" sz="1200" dirty="0">
                <a:latin typeface="+mj-lt"/>
              </a:rPr>
              <a:t> </a:t>
            </a:r>
            <a:endParaRPr lang="en-US" sz="1200" dirty="0" smtClean="0">
              <a:latin typeface="+mj-lt"/>
            </a:endParaRPr>
          </a:p>
          <a:p>
            <a:pPr>
              <a:spcBef>
                <a:spcPts val="0"/>
              </a:spcBef>
            </a:pPr>
            <a:endParaRPr lang="en-GB" sz="8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200" b="1" dirty="0" smtClean="0">
                <a:latin typeface="+mj-lt"/>
              </a:rPr>
              <a:t>Online </a:t>
            </a:r>
            <a:r>
              <a:rPr lang="en-GB" sz="1200" b="1" dirty="0">
                <a:latin typeface="+mj-lt"/>
              </a:rPr>
              <a:t>course booking:</a:t>
            </a:r>
            <a:endParaRPr lang="en-GB" sz="12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200" u="sng" dirty="0">
                <a:latin typeface="+mj-lt"/>
                <a:hlinkClick r:id="rId9"/>
              </a:rPr>
              <a:t>https://coursesandevents.aqa.org.uk</a:t>
            </a:r>
            <a:r>
              <a:rPr lang="en-GB" sz="1200" dirty="0">
                <a:latin typeface="+mj-lt"/>
              </a:rPr>
              <a:t> </a:t>
            </a:r>
            <a:endParaRPr lang="en-GB" sz="1200" dirty="0" smtClean="0">
              <a:latin typeface="+mj-lt"/>
            </a:endParaRPr>
          </a:p>
          <a:p>
            <a:pPr>
              <a:spcBef>
                <a:spcPts val="0"/>
              </a:spcBef>
            </a:pPr>
            <a:endParaRPr lang="en-GB" sz="8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200" b="1" dirty="0" smtClean="0">
                <a:latin typeface="+mj-lt"/>
              </a:rPr>
              <a:t>in-school </a:t>
            </a:r>
            <a:r>
              <a:rPr lang="en-GB" sz="1200" b="1" dirty="0">
                <a:latin typeface="+mj-lt"/>
              </a:rPr>
              <a:t>CPD</a:t>
            </a:r>
            <a:endParaRPr lang="en-GB" sz="12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200" u="sng" dirty="0">
                <a:latin typeface="+mj-lt"/>
                <a:hlinkClick r:id="rId10"/>
              </a:rPr>
              <a:t>http://www.aqa.org.uk/professional-development/in-school-training</a:t>
            </a:r>
            <a:r>
              <a:rPr lang="en-GB" sz="1200" dirty="0">
                <a:latin typeface="+mj-lt"/>
              </a:rPr>
              <a:t> </a:t>
            </a:r>
            <a:endParaRPr lang="en-GB" sz="1200" dirty="0" smtClean="0">
              <a:latin typeface="+mj-lt"/>
            </a:endParaRPr>
          </a:p>
          <a:p>
            <a:pPr>
              <a:spcBef>
                <a:spcPts val="0"/>
              </a:spcBef>
            </a:pPr>
            <a:endParaRPr lang="en-GB" sz="8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1200" b="1" dirty="0" smtClean="0">
                <a:latin typeface="+mj-lt"/>
              </a:rPr>
              <a:t>TOLS</a:t>
            </a:r>
            <a:r>
              <a:rPr lang="en-US" sz="1200" dirty="0" smtClean="0">
                <a:latin typeface="+mj-lt"/>
              </a:rPr>
              <a:t> </a:t>
            </a:r>
            <a:r>
              <a:rPr lang="en-US" sz="1200" dirty="0">
                <a:latin typeface="+mj-lt"/>
              </a:rPr>
              <a:t>(Teacher Online Standardisation)</a:t>
            </a:r>
            <a:endParaRPr lang="en-GB" sz="12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200" dirty="0">
                <a:latin typeface="+mj-lt"/>
                <a:hlinkClick r:id="rId11"/>
              </a:rPr>
              <a:t>http://</a:t>
            </a:r>
            <a:r>
              <a:rPr lang="en-GB" sz="1200" dirty="0" smtClean="0">
                <a:latin typeface="+mj-lt"/>
                <a:hlinkClick r:id="rId11"/>
              </a:rPr>
              <a:t>www.aqa.org.uk/about-us/what-we-do/products-and-services/teacher-online-standardisation</a:t>
            </a:r>
            <a:r>
              <a:rPr lang="en-GB" sz="1200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endParaRPr lang="en-GB" sz="12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1200" b="1" dirty="0" smtClean="0">
                <a:latin typeface="+mj-lt"/>
              </a:rPr>
              <a:t>Exam </a:t>
            </a:r>
            <a:r>
              <a:rPr lang="en-GB" sz="1200" b="1" dirty="0">
                <a:latin typeface="+mj-lt"/>
              </a:rPr>
              <a:t>c</a:t>
            </a:r>
            <a:r>
              <a:rPr lang="en-GB" sz="1200" b="1" dirty="0" smtClean="0">
                <a:latin typeface="+mj-lt"/>
              </a:rPr>
              <a:t>hange </a:t>
            </a:r>
            <a:r>
              <a:rPr lang="en-GB" sz="1200" b="1" dirty="0">
                <a:latin typeface="+mj-lt"/>
              </a:rPr>
              <a:t>e</a:t>
            </a:r>
            <a:r>
              <a:rPr lang="en-GB" sz="1200" b="1" dirty="0" smtClean="0">
                <a:latin typeface="+mj-lt"/>
              </a:rPr>
              <a:t>ssentials</a:t>
            </a:r>
          </a:p>
          <a:p>
            <a:pPr>
              <a:spcBef>
                <a:spcPts val="0"/>
              </a:spcBef>
            </a:pPr>
            <a:r>
              <a:rPr lang="en-GB" sz="1200" dirty="0">
                <a:latin typeface="+mj-lt"/>
                <a:hlinkClick r:id="rId12"/>
              </a:rPr>
              <a:t>http://</a:t>
            </a:r>
            <a:r>
              <a:rPr lang="en-GB" sz="1200" dirty="0" smtClean="0">
                <a:latin typeface="+mj-lt"/>
                <a:hlinkClick r:id="rId12"/>
              </a:rPr>
              <a:t>www.aqa.org.uk/news-and-policy/supporting-education/exam-change-essentials/exam-change-essentials-resources</a:t>
            </a:r>
            <a:endParaRPr lang="en-GB" sz="1200" dirty="0" smtClean="0">
              <a:latin typeface="+mj-lt"/>
            </a:endParaRPr>
          </a:p>
          <a:p>
            <a:pPr>
              <a:spcBef>
                <a:spcPts val="0"/>
              </a:spcBef>
            </a:pPr>
            <a:endParaRPr lang="en-GB" sz="1200" dirty="0" smtClean="0">
              <a:latin typeface="+mj-lt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2088580" y="6413739"/>
            <a:ext cx="2678112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/>
              <a:t>Copyright © AQA and its licensors. All rights reserved.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24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Grade descriptors and grade boundaries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057275"/>
            <a:ext cx="8045200" cy="5081242"/>
          </a:xfrm>
        </p:spPr>
        <p:txBody>
          <a:bodyPr/>
          <a:lstStyle/>
          <a:p>
            <a:r>
              <a:rPr lang="en-GB" dirty="0" smtClean="0"/>
              <a:t>Assessment structure of the summer 2018 series </a:t>
            </a:r>
            <a:br>
              <a:rPr lang="en-GB" dirty="0" smtClean="0"/>
            </a:br>
            <a:r>
              <a:rPr lang="en-GB" dirty="0" smtClean="0"/>
              <a:t>Trilogy , Synergy and Separate sciences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foundation tier </a:t>
            </a:r>
            <a:br>
              <a:rPr lang="en-GB" dirty="0" smtClean="0"/>
            </a:br>
            <a:r>
              <a:rPr lang="en-GB" dirty="0" smtClean="0"/>
              <a:t>60% of marks - lower demand 		(aimed at grades 1-3)</a:t>
            </a:r>
            <a:br>
              <a:rPr lang="en-GB" dirty="0" smtClean="0"/>
            </a:br>
            <a:r>
              <a:rPr lang="en-GB" dirty="0" smtClean="0"/>
              <a:t>40% of marks – standard demand 	(aimed at grades 4-5)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higher tier </a:t>
            </a:r>
            <a:br>
              <a:rPr lang="en-GB" dirty="0" smtClean="0"/>
            </a:br>
            <a:r>
              <a:rPr lang="en-GB" dirty="0" smtClean="0"/>
              <a:t>40% of marks standard demand 		(aimed at grades (4-5)</a:t>
            </a:r>
            <a:br>
              <a:rPr lang="en-GB" dirty="0" smtClean="0"/>
            </a:br>
            <a:r>
              <a:rPr lang="en-GB" dirty="0" smtClean="0"/>
              <a:t>60% of marks higher demand 		(aimed at grades 6 – 9)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/>
              <a:t>30% of marks common between tiers </a:t>
            </a:r>
            <a:br>
              <a:rPr lang="en-GB" dirty="0"/>
            </a:br>
            <a:endParaRPr lang="en-GB" dirty="0"/>
          </a:p>
          <a:p>
            <a:r>
              <a:rPr lang="en-GB" dirty="0"/>
              <a:t>At least 15% of marks assess practical skills</a:t>
            </a:r>
            <a:br>
              <a:rPr lang="en-GB" dirty="0"/>
            </a:br>
            <a:endParaRPr lang="en-GB" dirty="0"/>
          </a:p>
          <a:p>
            <a:r>
              <a:rPr lang="en-GB" dirty="0"/>
              <a:t>In Combined Science, 20% of marks assess maths skills – covering all 3 levels of demand </a:t>
            </a:r>
            <a:br>
              <a:rPr lang="en-GB" dirty="0"/>
            </a:b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No QWC marks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/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/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3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3908" y="1583828"/>
            <a:ext cx="5328592" cy="383181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/>
              <a:t>9 </a:t>
            </a:r>
            <a:r>
              <a:rPr lang="en-GB" dirty="0"/>
              <a:t>– see later slide</a:t>
            </a:r>
          </a:p>
          <a:p>
            <a:pPr>
              <a:lnSpc>
                <a:spcPct val="150000"/>
              </a:lnSpc>
            </a:pPr>
            <a:r>
              <a:rPr lang="en-GB" b="1" dirty="0"/>
              <a:t>8</a:t>
            </a:r>
          </a:p>
          <a:p>
            <a:pPr>
              <a:lnSpc>
                <a:spcPct val="150000"/>
              </a:lnSpc>
            </a:pPr>
            <a:r>
              <a:rPr lang="en-GB" b="1" dirty="0"/>
              <a:t>7 - A</a:t>
            </a:r>
          </a:p>
          <a:p>
            <a:pPr>
              <a:lnSpc>
                <a:spcPct val="150000"/>
              </a:lnSpc>
            </a:pPr>
            <a:r>
              <a:rPr lang="en-GB" b="1" dirty="0"/>
              <a:t>6</a:t>
            </a:r>
          </a:p>
          <a:p>
            <a:pPr>
              <a:lnSpc>
                <a:spcPct val="150000"/>
              </a:lnSpc>
            </a:pPr>
            <a:r>
              <a:rPr lang="en-GB" b="1" dirty="0"/>
              <a:t>5 </a:t>
            </a:r>
            <a:r>
              <a:rPr lang="en-GB" dirty="0"/>
              <a:t> </a:t>
            </a:r>
            <a:r>
              <a:rPr lang="en-GB" dirty="0" smtClean="0"/>
              <a:t> </a:t>
            </a:r>
            <a:r>
              <a:rPr lang="en-GB" dirty="0"/>
              <a:t>top 1/3 C + bottom 1/3 B</a:t>
            </a:r>
          </a:p>
          <a:p>
            <a:pPr>
              <a:lnSpc>
                <a:spcPct val="150000"/>
              </a:lnSpc>
            </a:pPr>
            <a:r>
              <a:rPr lang="en-GB" b="1" dirty="0"/>
              <a:t>4 - C</a:t>
            </a:r>
          </a:p>
          <a:p>
            <a:pPr>
              <a:lnSpc>
                <a:spcPct val="150000"/>
              </a:lnSpc>
            </a:pPr>
            <a:r>
              <a:rPr lang="en-GB" b="1" dirty="0"/>
              <a:t>3</a:t>
            </a:r>
          </a:p>
          <a:p>
            <a:pPr>
              <a:lnSpc>
                <a:spcPct val="150000"/>
              </a:lnSpc>
            </a:pPr>
            <a:r>
              <a:rPr lang="en-GB" b="1" dirty="0"/>
              <a:t>2</a:t>
            </a:r>
          </a:p>
          <a:p>
            <a:pPr>
              <a:lnSpc>
                <a:spcPct val="150000"/>
              </a:lnSpc>
            </a:pPr>
            <a:r>
              <a:rPr lang="en-GB" b="1" dirty="0"/>
              <a:t>1 - G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9664" y="1583828"/>
            <a:ext cx="457200" cy="255729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7057" y="3351414"/>
            <a:ext cx="461962" cy="19534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9" name="Rectangle 8"/>
          <p:cNvSpPr/>
          <p:nvPr/>
        </p:nvSpPr>
        <p:spPr>
          <a:xfrm>
            <a:off x="2349664" y="4161443"/>
            <a:ext cx="457200" cy="27339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40000" y="441132"/>
            <a:ext cx="8045200" cy="431181"/>
          </a:xfrm>
        </p:spPr>
        <p:txBody>
          <a:bodyPr/>
          <a:lstStyle/>
          <a:p>
            <a:r>
              <a:rPr lang="en-GB" b="1" dirty="0"/>
              <a:t>Grade descriptors and grade boundaries </a:t>
            </a:r>
          </a:p>
        </p:txBody>
      </p:sp>
    </p:spTree>
    <p:extLst>
      <p:ext uri="{BB962C8B-B14F-4D97-AF65-F5344CB8AC3E}">
        <p14:creationId xmlns:p14="http://schemas.microsoft.com/office/powerpoint/2010/main" val="273403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Grade descriptors and grade boundaries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x of x</a:t>
            </a:r>
          </a:p>
          <a:p>
            <a:r>
              <a:rPr lang="en-US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AQA and its licensors. All rights reserved.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80888" y="1658234"/>
            <a:ext cx="393025" cy="16448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4581055" y="3303060"/>
            <a:ext cx="393025" cy="11110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7423" y="4426298"/>
            <a:ext cx="393025" cy="169778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7423" y="3303061"/>
            <a:ext cx="393025" cy="11110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1070" y="283221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14535" y="117105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5" name="Arrow: Left-Right 14"/>
          <p:cNvSpPr/>
          <p:nvPr/>
        </p:nvSpPr>
        <p:spPr>
          <a:xfrm>
            <a:off x="1636115" y="3553669"/>
            <a:ext cx="2302935" cy="699110"/>
          </a:xfrm>
          <a:prstGeom prst="leftRightArrow">
            <a:avLst>
              <a:gd name="adj1" fmla="val 53449"/>
              <a:gd name="adj2" fmla="val 50000"/>
            </a:avLst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Standard demand </a:t>
            </a:r>
          </a:p>
          <a:p>
            <a:pPr algn="ctr"/>
            <a:r>
              <a:rPr lang="en-GB" dirty="0"/>
              <a:t>30% common marks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4739" y="368930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352" y="514942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8204" y="37277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5053" y="23129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38800" y="2818409"/>
            <a:ext cx="3335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15% of marks assess </a:t>
            </a:r>
            <a:r>
              <a:rPr lang="en-GB" b="1" dirty="0">
                <a:solidFill>
                  <a:schemeClr val="bg1"/>
                </a:solidFill>
              </a:rPr>
              <a:t>practical skills</a:t>
            </a:r>
            <a:r>
              <a:rPr lang="en-GB" dirty="0">
                <a:solidFill>
                  <a:schemeClr val="bg1"/>
                </a:solidFill>
              </a:rPr>
              <a:t> – all papers</a:t>
            </a:r>
          </a:p>
        </p:txBody>
      </p:sp>
      <p:sp>
        <p:nvSpPr>
          <p:cNvPr id="23" name="Rectangle 22"/>
          <p:cNvSpPr/>
          <p:nvPr/>
        </p:nvSpPr>
        <p:spPr>
          <a:xfrm flipH="1">
            <a:off x="5638800" y="3793972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Combined Science, 20% of marks assess </a:t>
            </a:r>
            <a:r>
              <a:rPr lang="en-GB" b="1" dirty="0">
                <a:solidFill>
                  <a:schemeClr val="bg1"/>
                </a:solidFill>
              </a:rPr>
              <a:t>maths skills </a:t>
            </a:r>
            <a:r>
              <a:rPr lang="en-GB" dirty="0">
                <a:solidFill>
                  <a:schemeClr val="bg1"/>
                </a:solidFill>
              </a:rPr>
              <a:t>– covering all 3 levels of demand </a:t>
            </a:r>
          </a:p>
          <a:p>
            <a:r>
              <a:rPr lang="en-GB" dirty="0">
                <a:solidFill>
                  <a:schemeClr val="bg1"/>
                </a:solidFill>
              </a:rPr>
              <a:t>B-10%, C-20%, P-30%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8800" y="1326701"/>
            <a:ext cx="29262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Assessment structure of the summer 2018 series </a:t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b="1" dirty="0">
                <a:solidFill>
                  <a:schemeClr val="bg1"/>
                </a:solidFill>
              </a:rPr>
              <a:t>Trilogy, Synergy and Separate sciences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08436" y="231294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Higher demand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34083" y="5178966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Lower demand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38800" y="5303294"/>
            <a:ext cx="2187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 QWC marks </a:t>
            </a:r>
          </a:p>
        </p:txBody>
      </p:sp>
    </p:spTree>
    <p:extLst>
      <p:ext uri="{BB962C8B-B14F-4D97-AF65-F5344CB8AC3E}">
        <p14:creationId xmlns:p14="http://schemas.microsoft.com/office/powerpoint/2010/main" val="106698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339702"/>
            <a:ext cx="8045200" cy="479881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What the outcomes will be based on are not published yet by </a:t>
            </a:r>
            <a:r>
              <a:rPr lang="en-GB" dirty="0" err="1"/>
              <a:t>DfE</a:t>
            </a:r>
            <a:r>
              <a:rPr lang="en-GB" dirty="0"/>
              <a:t> – consultation closed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GB" dirty="0" smtClean="0"/>
              <a:t>		This year Provisional GCSE results (All UK Candidates)</a:t>
            </a:r>
            <a:br>
              <a:rPr lang="en-GB" dirty="0" smtClean="0"/>
            </a:br>
            <a:r>
              <a:rPr lang="en-GB" dirty="0" smtClean="0"/>
              <a:t>	(</a:t>
            </a:r>
            <a:r>
              <a:rPr lang="en-GB" dirty="0"/>
              <a:t>The figures in brackets are the equivalent provisional figures for 2015)</a:t>
            </a:r>
          </a:p>
          <a:p>
            <a:pPr>
              <a:spcAft>
                <a:spcPts val="600"/>
              </a:spcAft>
            </a:pPr>
            <a:endParaRPr lang="en-GB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000805"/>
              </p:ext>
            </p:extLst>
          </p:nvPr>
        </p:nvGraphicFramePr>
        <p:xfrm>
          <a:off x="1446028" y="2860160"/>
          <a:ext cx="6124353" cy="265209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87466"/>
                <a:gridCol w="2209258"/>
                <a:gridCol w="2227629"/>
              </a:tblGrid>
              <a:tr h="63951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r>
                        <a:rPr lang="en-GB" baseline="0" dirty="0" smtClean="0"/>
                        <a:t> and above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 and above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02517">
                <a:tc>
                  <a:txBody>
                    <a:bodyPr/>
                    <a:lstStyle/>
                    <a:p>
                      <a:r>
                        <a:rPr lang="en-GB" dirty="0" smtClean="0"/>
                        <a:t>Core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52.9 (56.7)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6.3 (7.0)</a:t>
                      </a:r>
                      <a:endParaRPr lang="en-GB" dirty="0"/>
                    </a:p>
                  </a:txBody>
                  <a:tcPr/>
                </a:tc>
              </a:tr>
              <a:tr h="402517">
                <a:tc>
                  <a:txBody>
                    <a:bodyPr/>
                    <a:lstStyle/>
                    <a:p>
                      <a:r>
                        <a:rPr lang="en-GB" dirty="0" smtClean="0"/>
                        <a:t>Additional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59.7 (63.2)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 9.4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(10.8)</a:t>
                      </a:r>
                      <a:endParaRPr lang="en-GB" dirty="0"/>
                    </a:p>
                  </a:txBody>
                  <a:tcPr/>
                </a:tc>
              </a:tr>
              <a:tr h="402517">
                <a:tc>
                  <a:txBody>
                    <a:bodyPr/>
                    <a:lstStyle/>
                    <a:p>
                      <a:r>
                        <a:rPr lang="en-GB" dirty="0" smtClean="0"/>
                        <a:t>Biology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90.5 (90.9)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41.4 (41.8)</a:t>
                      </a:r>
                      <a:endParaRPr lang="en-GB" dirty="0"/>
                    </a:p>
                  </a:txBody>
                  <a:tcPr/>
                </a:tc>
              </a:tr>
              <a:tr h="402517">
                <a:tc>
                  <a:txBody>
                    <a:bodyPr/>
                    <a:lstStyle/>
                    <a:p>
                      <a:r>
                        <a:rPr lang="en-GB" dirty="0" smtClean="0"/>
                        <a:t>Chemistry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90.3</a:t>
                      </a:r>
                      <a:r>
                        <a:rPr lang="en-GB" baseline="0" dirty="0" smtClean="0"/>
                        <a:t> (91.2)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42.3 (43.2)</a:t>
                      </a:r>
                      <a:endParaRPr lang="en-GB" dirty="0"/>
                    </a:p>
                  </a:txBody>
                  <a:tcPr/>
                </a:tc>
              </a:tr>
              <a:tr h="402517">
                <a:tc>
                  <a:txBody>
                    <a:bodyPr/>
                    <a:lstStyle/>
                    <a:p>
                      <a:r>
                        <a:rPr lang="en-GB" dirty="0" smtClean="0"/>
                        <a:t>Physics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90.9 (92.0)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41.8 (43.1)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37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Grade descriptors and grade boundaries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339702"/>
            <a:ext cx="8045200" cy="479881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Grade 4 equivalent to bottom of current Grade C, 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Grade </a:t>
            </a:r>
            <a:r>
              <a:rPr lang="en-GB" dirty="0"/>
              <a:t>5 around the </a:t>
            </a:r>
            <a:r>
              <a:rPr lang="en-GB" b="1" dirty="0"/>
              <a:t>top third of Grade C and bottom third of Grade B</a:t>
            </a:r>
          </a:p>
          <a:p>
            <a:r>
              <a:rPr lang="en-GB" dirty="0"/>
              <a:t>Grade 7 bottom of current Grade A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9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Grade descriptors and grade boundaries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0000" y="1339702"/>
            <a:ext cx="8045200" cy="479881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u="sng" dirty="0" smtClean="0">
                <a:hlinkClick r:id="rId3"/>
              </a:rPr>
              <a:t>https</a:t>
            </a:r>
            <a:r>
              <a:rPr lang="en-GB" u="sng" dirty="0">
                <a:hlinkClick r:id="rId3"/>
              </a:rPr>
              <a:t>://</a:t>
            </a:r>
            <a:r>
              <a:rPr lang="en-GB" u="sng" dirty="0" smtClean="0">
                <a:hlinkClick r:id="rId3"/>
              </a:rPr>
              <a:t>www.gov.uk/government/news/how-the-top-grades-will-be-awarded-in-new-gcses-in-2017</a:t>
            </a:r>
            <a:endParaRPr lang="en-GB" u="sng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 smtClean="0"/>
              <a:t>‘The approach to awarding the top grades will be the same for all GCSE subjects. A formula will be used that means that about 20% of all grades at 7 or above will be a grade 9. This is a slight change on the position previously announced which was that the top 20% of grades at 7 or above in each subject would be a grade 9. The new 9 to 1 grading will more accurately reflect the differentiation of students’ abilities and achievements in each subject compared to the previous A* to G scale’.</a:t>
            </a:r>
            <a:br>
              <a:rPr lang="en-GB" i="1" dirty="0" smtClean="0"/>
            </a:br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‘The </a:t>
            </a:r>
            <a:r>
              <a:rPr lang="en-GB" i="1" dirty="0"/>
              <a:t>grade 8 boundary will be equally spaced between grade 7 and 9 boundaries. To carry forward the current standard, the number of grades 7, 8 and 9 for a subject will be based on the proportion of the cohort who would have been expected to be awarded an A or A* had the qualification not been </a:t>
            </a:r>
            <a:r>
              <a:rPr lang="en-GB" i="1" dirty="0" smtClean="0"/>
              <a:t>reformed’.</a:t>
            </a:r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3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to the assessment model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x of x</a:t>
            </a:r>
          </a:p>
          <a:p>
            <a:r>
              <a:rPr lang="en-US" smtClean="0"/>
              <a:t>Version 3.0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AQA and its licensors. All rights reserved.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Removal of coursework</a:t>
            </a:r>
          </a:p>
          <a:p>
            <a:r>
              <a:rPr lang="en-GB" dirty="0" smtClean="0"/>
              <a:t>Practical skills being assessed on the papers</a:t>
            </a:r>
          </a:p>
          <a:p>
            <a:r>
              <a:rPr lang="en-GB" dirty="0" smtClean="0"/>
              <a:t>Maths weighting</a:t>
            </a:r>
          </a:p>
          <a:p>
            <a:r>
              <a:rPr lang="en-GB" dirty="0" smtClean="0"/>
              <a:t>Recall of equations</a:t>
            </a:r>
          </a:p>
          <a:p>
            <a:r>
              <a:rPr lang="en-GB" dirty="0" smtClean="0"/>
              <a:t>Re designation of content from higher to foundation</a:t>
            </a:r>
          </a:p>
          <a:p>
            <a:r>
              <a:rPr lang="en-GB" dirty="0" smtClean="0"/>
              <a:t>2 year linear assessment </a:t>
            </a:r>
          </a:p>
          <a:p>
            <a:r>
              <a:rPr lang="en-GB" dirty="0" smtClean="0"/>
              <a:t>Assessment objects include: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	</a:t>
            </a:r>
            <a:r>
              <a:rPr lang="en-GB" dirty="0" smtClean="0"/>
              <a:t>	scientific </a:t>
            </a:r>
            <a:r>
              <a:rPr lang="en-GB" dirty="0"/>
              <a:t>enquiry, techniques and </a:t>
            </a:r>
            <a:r>
              <a:rPr lang="en-GB" dirty="0" smtClean="0"/>
              <a:t>procedures</a:t>
            </a:r>
            <a:br>
              <a:rPr lang="en-GB" dirty="0" smtClean="0"/>
            </a:br>
            <a:r>
              <a:rPr lang="en-GB" dirty="0" smtClean="0"/>
              <a:t>		</a:t>
            </a:r>
            <a:r>
              <a:rPr lang="en-GB" dirty="0"/>
              <a:t>a</a:t>
            </a:r>
            <a:r>
              <a:rPr lang="en-GB" dirty="0" smtClean="0"/>
              <a:t>nalyse </a:t>
            </a:r>
            <a:r>
              <a:rPr lang="en-GB" dirty="0"/>
              <a:t>information and ideas to:</a:t>
            </a:r>
          </a:p>
          <a:p>
            <a:pPr marL="1543050" lvl="3">
              <a:buFont typeface="Arial" panose="020B0604020202020204" pitchFamily="34" charset="0"/>
              <a:buChar char="•"/>
            </a:pPr>
            <a:r>
              <a:rPr lang="en-GB" sz="1800" dirty="0" smtClean="0"/>
              <a:t>interpret </a:t>
            </a:r>
            <a:r>
              <a:rPr lang="en-GB" sz="1800" dirty="0"/>
              <a:t>and evaluate</a:t>
            </a:r>
          </a:p>
          <a:p>
            <a:pPr marL="1543050" lvl="3">
              <a:buFont typeface="Arial" panose="020B0604020202020204" pitchFamily="34" charset="0"/>
              <a:buChar char="•"/>
            </a:pPr>
            <a:r>
              <a:rPr lang="en-GB" sz="1800" dirty="0"/>
              <a:t>make judgements and draw conclusions</a:t>
            </a:r>
          </a:p>
          <a:p>
            <a:pPr marL="1543050" lvl="3">
              <a:buFont typeface="Arial" panose="020B0604020202020204" pitchFamily="34" charset="0"/>
              <a:buChar char="•"/>
            </a:pPr>
            <a:r>
              <a:rPr lang="en-GB" sz="1800" dirty="0"/>
              <a:t>develop and improve experimental procedures</a:t>
            </a:r>
            <a:r>
              <a:rPr lang="en-GB" dirty="0"/>
              <a:t/>
            </a:r>
            <a:br>
              <a:rPr lang="en-GB" dirty="0"/>
            </a:br>
            <a:endParaRPr lang="en-GB" dirty="0">
              <a:solidFill>
                <a:srgbClr val="4B4B4B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4B4B4B"/>
              </a:solidFill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36" y="72078"/>
            <a:ext cx="1320681" cy="134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40830"/>
      </p:ext>
    </p:extLst>
  </p:cSld>
  <p:clrMapOvr>
    <a:masterClrMapping/>
  </p:clrMapOvr>
</p:sld>
</file>

<file path=ppt/theme/theme1.xml><?xml version="1.0" encoding="utf-8"?>
<a:theme xmlns:a="http://schemas.openxmlformats.org/drawingml/2006/main" name="AQA Presentation">
  <a:themeElements>
    <a:clrScheme name="AQA PowerPoint1">
      <a:dk1>
        <a:srgbClr val="4B4B4B"/>
      </a:dk1>
      <a:lt1>
        <a:srgbClr val="FFFFFF"/>
      </a:lt1>
      <a:dk2>
        <a:srgbClr val="412878"/>
      </a:dk2>
      <a:lt2>
        <a:srgbClr val="FFFFFE"/>
      </a:lt2>
      <a:accent1>
        <a:srgbClr val="C8194B"/>
      </a:accent1>
      <a:accent2>
        <a:srgbClr val="3273AF"/>
      </a:accent2>
      <a:accent3>
        <a:srgbClr val="C84B32"/>
      </a:accent3>
      <a:accent4>
        <a:srgbClr val="418C87"/>
      </a:accent4>
      <a:accent5>
        <a:srgbClr val="AF64A0"/>
      </a:accent5>
      <a:accent6>
        <a:srgbClr val="4B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AQA Presentation</Template>
  <TotalTime>3354</TotalTime>
  <Words>826</Words>
  <Application>Microsoft Office PowerPoint</Application>
  <PresentationFormat>On-screen Show (4:3)</PresentationFormat>
  <Paragraphs>284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AQA Presentation</vt:lpstr>
      <vt:lpstr>AQA Network meeting Autumn 2016</vt:lpstr>
      <vt:lpstr>Agenda</vt:lpstr>
      <vt:lpstr>Grade descriptors and grade boundaries </vt:lpstr>
      <vt:lpstr>Grade descriptors and grade boundaries </vt:lpstr>
      <vt:lpstr>Grade descriptors and grade boundaries </vt:lpstr>
      <vt:lpstr>Outcomes </vt:lpstr>
      <vt:lpstr>Grade descriptors and grade boundaries </vt:lpstr>
      <vt:lpstr>Grade descriptors and grade boundaries </vt:lpstr>
      <vt:lpstr>Changes to the assessment model</vt:lpstr>
      <vt:lpstr>Grade descriptors</vt:lpstr>
      <vt:lpstr>Exam feedback: A-level and GCSE</vt:lpstr>
      <vt:lpstr>Updates GCSE:  </vt:lpstr>
      <vt:lpstr>A-level updates</vt:lpstr>
      <vt:lpstr>Physics required practical activity 1</vt:lpstr>
      <vt:lpstr>Monitoring visits</vt:lpstr>
      <vt:lpstr>AS outcomes </vt:lpstr>
      <vt:lpstr>A-level  outcomes </vt:lpstr>
      <vt:lpstr>Discussion: GCSE Required practicals  </vt:lpstr>
      <vt:lpstr>Thank you </vt:lpstr>
      <vt:lpstr>Support list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Network meeting Autumn 2016</dc:title>
  <dc:creator>AQA</dc:creator>
  <cp:lastModifiedBy>ckeane</cp:lastModifiedBy>
  <cp:revision>1</cp:revision>
  <cp:lastPrinted>2013-10-09T12:42:38Z</cp:lastPrinted>
  <dcterms:created xsi:type="dcterms:W3CDTF">2013-09-09T14:47:03Z</dcterms:created>
  <dcterms:modified xsi:type="dcterms:W3CDTF">2019-09-10T09:07:32Z</dcterms:modified>
</cp:coreProperties>
</file>