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94" r:id="rId2"/>
    <p:sldId id="274" r:id="rId3"/>
    <p:sldId id="312" r:id="rId4"/>
    <p:sldId id="262" r:id="rId5"/>
    <p:sldId id="304" r:id="rId6"/>
    <p:sldId id="299" r:id="rId7"/>
    <p:sldId id="313" r:id="rId8"/>
    <p:sldId id="314" r:id="rId9"/>
    <p:sldId id="295" r:id="rId10"/>
    <p:sldId id="311" r:id="rId11"/>
    <p:sldId id="277" r:id="rId12"/>
    <p:sldId id="302" r:id="rId13"/>
    <p:sldId id="317" r:id="rId14"/>
    <p:sldId id="319" r:id="rId15"/>
    <p:sldId id="320" r:id="rId16"/>
    <p:sldId id="315" r:id="rId17"/>
    <p:sldId id="316" r:id="rId18"/>
    <p:sldId id="318" r:id="rId19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7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82892" autoAdjust="0"/>
  </p:normalViewPr>
  <p:slideViewPr>
    <p:cSldViewPr snapToGrid="0" snapToObjects="1" showGuides="1">
      <p:cViewPr varScale="1">
        <p:scale>
          <a:sx n="134" d="100"/>
          <a:sy n="134" d="100"/>
        </p:scale>
        <p:origin x="-954" y="-78"/>
      </p:cViewPr>
      <p:guideLst>
        <p:guide orient="horz" pos="859"/>
        <p:guide pos="334"/>
      </p:guideLst>
    </p:cSldViewPr>
  </p:slideViewPr>
  <p:outlineViewPr>
    <p:cViewPr>
      <p:scale>
        <a:sx n="33" d="100"/>
        <a:sy n="33" d="100"/>
      </p:scale>
      <p:origin x="0" y="-60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5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/>
              <a:t>‹#›</a:t>
            </a:fld>
            <a:r>
              <a:rPr lang="en-US" sz="800" dirty="0" smtClean="0"/>
              <a:t> of 18</a:t>
            </a:r>
            <a:endParaRPr lang="en-US" sz="800" dirty="0"/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54339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7181600" cy="968675"/>
          </a:xfrm>
        </p:spPr>
        <p:txBody>
          <a:bodyPr/>
          <a:lstStyle/>
          <a:p>
            <a:r>
              <a:rPr lang="en-US" dirty="0" smtClean="0"/>
              <a:t>Estimates and significant </a:t>
            </a:r>
            <a:r>
              <a:rPr lang="en-US" dirty="0"/>
              <a:t>f</a:t>
            </a:r>
            <a:r>
              <a:rPr lang="en-US" dirty="0" smtClean="0"/>
              <a:t>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2611489"/>
            <a:ext cx="7181601" cy="378312"/>
          </a:xfrm>
        </p:spPr>
        <p:txBody>
          <a:bodyPr/>
          <a:lstStyle/>
          <a:p>
            <a:r>
              <a:rPr lang="en-US" dirty="0"/>
              <a:t>Mathematics for </a:t>
            </a:r>
            <a:r>
              <a:rPr lang="en-US" dirty="0" smtClean="0"/>
              <a:t>GCSE </a:t>
            </a:r>
            <a:r>
              <a:rPr lang="en-US" dirty="0"/>
              <a:t>Science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0000" y="3687182"/>
            <a:ext cx="654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This presentation covers these Maths skills: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ake </a:t>
            </a:r>
            <a:r>
              <a:rPr lang="en-GB" dirty="0"/>
              <a:t>estimates of the results of simple </a:t>
            </a:r>
            <a:r>
              <a:rPr lang="en-GB" dirty="0" smtClean="0"/>
              <a:t>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an appropriate number of significant </a:t>
            </a:r>
            <a:r>
              <a:rPr lang="en-GB" dirty="0" smtClean="0"/>
              <a:t>figures.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extend the idea of estimation to calculations.</a:t>
                </a:r>
              </a:p>
              <a:p>
                <a:r>
                  <a:rPr lang="en-US" dirty="0" smtClean="0"/>
                  <a:t>By rounding numbers in a calculation, we can make it easier to do.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4.99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2.48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Round </a:t>
                </a:r>
                <a:r>
                  <a:rPr lang="en-US" dirty="0"/>
                  <a:t>each number to 1 </a:t>
                </a:r>
                <a:r>
                  <a:rPr lang="en-US" dirty="0" err="1"/>
                  <a:t>s.f</a:t>
                </a:r>
                <a:r>
                  <a:rPr lang="en-US" dirty="0" err="1" smtClean="0"/>
                  <a:t>.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5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2</a:t>
                </a:r>
                <a:r>
                  <a:rPr lang="en-US" dirty="0" smtClean="0"/>
                  <a:t> = 10</a:t>
                </a:r>
              </a:p>
              <a:p>
                <a:endParaRPr lang="en-US" dirty="0"/>
              </a:p>
              <a:p>
                <a:r>
                  <a:rPr lang="en-US" dirty="0" smtClean="0"/>
                  <a:t>So we can estimate that 4.99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2.48 ≈ 10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68" t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5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US" dirty="0" smtClean="0"/>
              <a:t>Estimation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352" y="1363663"/>
                <a:ext cx="8058150" cy="357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chromatography, components of mixtures can be identified </a:t>
                </a:r>
                <a:r>
                  <a:rPr lang="en-US" dirty="0"/>
                  <a:t>by calculating the Rf value. </a:t>
                </a:r>
                <a:endParaRPr lang="en-US" dirty="0" smtClean="0"/>
              </a:p>
              <a:p>
                <a:r>
                  <a:rPr lang="en-US" dirty="0" smtClean="0"/>
                  <a:t>			Rf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</a:rPr>
                          <m:t>𝑑𝑖𝑠𝑡𝑎𝑛𝑐𝑒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𝑚𝑜𝑣𝑒𝑑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𝑏𝑦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𝑡h𝑒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𝑐𝑜𝑚𝑝𝑜𝑢𝑛𝑑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</a:rPr>
                          <m:t>𝑑𝑖𝑠𝑡𝑎𝑛𝑐𝑒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𝑚𝑜𝑣𝑒𝑑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𝑏𝑦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𝑡h𝑒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  <m:r>
                          <a:rPr lang="en-US" i="1" dirty="0">
                            <a:latin typeface="Cambria Math" charset="0"/>
                          </a:rPr>
                          <m:t>𝑠𝑜𝑙𝑣𝑒𝑛𝑡</m:t>
                        </m:r>
                        <m:r>
                          <a:rPr lang="en-US" i="1" dirty="0">
                            <a:latin typeface="Cambria Math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Rf value of Mixture A is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0.4</a:t>
                </a:r>
              </a:p>
              <a:p>
                <a:r>
                  <a:rPr lang="en-US" dirty="0" smtClean="0"/>
                  <a:t>The Rf value of Mixture B is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0.34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When testing a sample, the scientist found that the compound moved a distance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4.1</a:t>
                </a:r>
                <a:r>
                  <a:rPr lang="en-US" dirty="0" smtClean="0"/>
                  <a:t>cm, whilst the solvent moved a distance of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9.8</a:t>
                </a:r>
                <a:r>
                  <a:rPr lang="en-US" dirty="0" smtClean="0"/>
                  <a:t>cm.</a:t>
                </a:r>
              </a:p>
              <a:p>
                <a:endParaRPr lang="en-US" dirty="0"/>
              </a:p>
              <a:p>
                <a:r>
                  <a:rPr lang="en-US" dirty="0" smtClean="0"/>
                  <a:t>Use estimation to calculate the Rf value of the sample</a:t>
                </a:r>
                <a:r>
                  <a:rPr lang="en-US" dirty="0"/>
                  <a:t> </a:t>
                </a:r>
                <a:r>
                  <a:rPr lang="en-US" dirty="0" smtClean="0"/>
                  <a:t>and identify the mixture that the sample is most likely to belong to.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52" y="1363663"/>
                <a:ext cx="8058150" cy="3573222"/>
              </a:xfrm>
              <a:prstGeom prst="rect">
                <a:avLst/>
              </a:prstGeom>
              <a:blipFill rotWithShape="1">
                <a:blip r:embed="rId3"/>
                <a:stretch>
                  <a:fillRect l="-605" t="-853" r="-1286" b="-18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849" y="5034236"/>
                <a:ext cx="5625193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			Rf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4.1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9.8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≈</m:t>
                    </m:r>
                    <m:f>
                      <m:fPr>
                        <m:ctrlPr>
                          <a:rPr lang="bg-BG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≈</m:t>
                    </m:r>
                  </m:oMath>
                </a14:m>
                <a:r>
                  <a:rPr lang="en-US" dirty="0" smtClean="0"/>
                  <a:t>0.4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sample is most likely to belong to Mixture </a:t>
                </a:r>
                <a:r>
                  <a:rPr lang="en-US" dirty="0"/>
                  <a:t>A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9" y="5034236"/>
                <a:ext cx="5625193" cy="1039323"/>
              </a:xfrm>
              <a:prstGeom prst="rect">
                <a:avLst/>
              </a:prstGeom>
              <a:blipFill rotWithShape="1">
                <a:blip r:embed="rId4"/>
                <a:stretch>
                  <a:fillRect l="-97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estimation and significant figures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6352" y="1359326"/>
                <a:ext cx="8045200" cy="49581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2015, the longest scheduled passenger flight was between New York and Singapore. It took 19 hours to fly 9 531 miles.</a:t>
                </a:r>
              </a:p>
              <a:p>
                <a:endParaRPr lang="en-US" dirty="0"/>
              </a:p>
              <a:p>
                <a:pPr>
                  <a:buFont typeface="+mj-lt"/>
                  <a:buAutoNum type="alphaLcParenR"/>
                </a:pPr>
                <a:r>
                  <a:rPr lang="en-US" dirty="0" smtClean="0"/>
                  <a:t>Make an estimate of the average speed of the plane.</a:t>
                </a:r>
              </a:p>
              <a:p>
                <a:pPr>
                  <a:buFont typeface="+mj-lt"/>
                  <a:buAutoNum type="alphaLcParenR"/>
                </a:pPr>
                <a:endParaRPr lang="en-US" dirty="0"/>
              </a:p>
              <a:p>
                <a:pPr>
                  <a:buFont typeface="+mj-lt"/>
                  <a:buAutoNum type="alphaLcParenR"/>
                </a:pPr>
                <a:r>
                  <a:rPr lang="en-US" dirty="0" smtClean="0"/>
                  <a:t>Use your calculator to work out the average speed of the plane and round your answer to 3 significant figures.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Estimate:  speed =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GB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time</a:t>
                </a:r>
              </a:p>
              <a:p>
                <a:pPr marL="2286000" indent="-2111375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= 10 000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÷ </m:t>
                    </m:r>
                  </m:oMath>
                </a14:m>
                <a:r>
                  <a:rPr lang="en-US" dirty="0" smtClean="0"/>
                  <a:t>20</a:t>
                </a:r>
              </a:p>
              <a:p>
                <a:pPr marL="2286000" indent="-228600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= 500 mph</a:t>
                </a:r>
              </a:p>
              <a:p>
                <a:pPr marL="2286000" indent="-2286000">
                  <a:buNone/>
                </a:pPr>
                <a:endParaRPr lang="en-US" dirty="0" smtClean="0"/>
              </a:p>
              <a:p>
                <a:r>
                  <a:rPr lang="en-US" dirty="0"/>
                  <a:t>Actual:   speed = distance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÷</m:t>
                    </m:r>
                    <m:r>
                      <a:rPr lang="en-GB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time</a:t>
                </a:r>
              </a:p>
              <a:p>
                <a:pPr marL="1946275" indent="-1946275">
                  <a:buNone/>
                </a:pPr>
                <a:r>
                  <a:rPr lang="en-GB" dirty="0" smtClean="0">
                    <a:ea typeface="Cambria Math" charset="0"/>
                    <a:cs typeface="Cambria Math" charset="0"/>
                  </a:rPr>
                  <a:t>	  </a:t>
                </a:r>
                <a:r>
                  <a:rPr lang="en-GB" dirty="0">
                    <a:ea typeface="Cambria Math" charset="0"/>
                    <a:cs typeface="Cambria Math" charset="0"/>
                  </a:rPr>
                  <a:t>= </a:t>
                </a:r>
                <a:r>
                  <a:rPr lang="en-GB" dirty="0" smtClean="0">
                    <a:ea typeface="Cambria Math" charset="0"/>
                    <a:cs typeface="Cambria Math" charset="0"/>
                  </a:rPr>
                  <a:t>9 531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 charset="0"/>
                        <a:cs typeface="Cambria Math" charset="0"/>
                      </a:rPr>
                      <m:t>÷</m:t>
                    </m:r>
                  </m:oMath>
                </a14:m>
                <a:r>
                  <a:rPr lang="en-GB" dirty="0">
                    <a:ea typeface="Cambria Math" charset="0"/>
                    <a:cs typeface="Cambria Math" charset="0"/>
                  </a:rPr>
                  <a:t> 19</a:t>
                </a:r>
              </a:p>
              <a:p>
                <a:pPr marL="1946275" indent="-1946275">
                  <a:buNone/>
                </a:pPr>
                <a:r>
                  <a:rPr lang="en-GB" dirty="0">
                    <a:ea typeface="Cambria Math" charset="0"/>
                    <a:cs typeface="Cambria Math" charset="0"/>
                  </a:rPr>
                  <a:t>	  = 501.6315…</a:t>
                </a:r>
                <a:endParaRPr lang="is-IS" dirty="0">
                  <a:ea typeface="Cambria Math" charset="0"/>
                  <a:cs typeface="Cambria Math" charset="0"/>
                </a:endParaRPr>
              </a:p>
              <a:p>
                <a:pPr marL="2003425" indent="-2003425">
                  <a:buNone/>
                </a:pPr>
                <a:r>
                  <a:rPr lang="is-IS" dirty="0">
                    <a:ea typeface="Cambria Math" charset="0"/>
                    <a:cs typeface="Cambria Math" charset="0"/>
                  </a:rPr>
                  <a:t>	 = 502 mph (3 s.f.)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6352" y="1359326"/>
                <a:ext cx="8045200" cy="4958137"/>
              </a:xfrm>
              <a:blipFill rotWithShape="1">
                <a:blip r:embed="rId2"/>
                <a:stretch>
                  <a:fillRect l="-1742" t="-1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questions to try from </a:t>
            </a:r>
            <a:r>
              <a:rPr lang="en-GB" dirty="0" err="1"/>
              <a:t>Exampro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52" y="1363663"/>
            <a:ext cx="8045200" cy="47748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GCSE </a:t>
            </a:r>
            <a:r>
              <a:rPr lang="en-US" sz="2400" dirty="0" err="1">
                <a:solidFill>
                  <a:schemeClr val="tx2"/>
                </a:solidFill>
                <a:latin typeface="AQA Chevin Pro Light" panose="020F0303030000060003" pitchFamily="34" charset="0"/>
              </a:rPr>
              <a:t>Maths</a:t>
            </a:r>
            <a:r>
              <a:rPr lang="en-US" sz="2400" dirty="0">
                <a:solidFill>
                  <a:schemeClr val="tx2"/>
                </a:solidFill>
                <a:latin typeface="AQA Chevin Pro Light" panose="020F0303030000060003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F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1" y="2122007"/>
            <a:ext cx="66389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8" y="3907673"/>
            <a:ext cx="6648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Maths F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8" y="1361024"/>
            <a:ext cx="6648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86" y="3818474"/>
            <a:ext cx="6924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Maths F</a:t>
            </a:r>
            <a:endParaRPr lang="en-GB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9" y="1364729"/>
            <a:ext cx="4068509" cy="30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9" y="4621427"/>
            <a:ext cx="5288661" cy="8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9" y="5481244"/>
            <a:ext cx="6257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Chemistry </a:t>
            </a:r>
            <a:r>
              <a:rPr lang="en-GB" dirty="0"/>
              <a:t>sample assessment materials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8" y="1360562"/>
            <a:ext cx="8045450" cy="302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0" y="4707439"/>
            <a:ext cx="8462582" cy="8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GCSE Physics </a:t>
            </a:r>
            <a:r>
              <a:rPr lang="en-GB" dirty="0"/>
              <a:t>sample assessment materials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49" y="1486495"/>
            <a:ext cx="7107903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0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1" y="1595483"/>
            <a:ext cx="7574359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dirty="0" smtClean="0"/>
              <a:t>GCSE Physics </a:t>
            </a:r>
            <a:r>
              <a:rPr lang="en-GB" dirty="0"/>
              <a:t>sample assessment materials </a:t>
            </a:r>
          </a:p>
        </p:txBody>
      </p:sp>
    </p:spTree>
    <p:extLst>
      <p:ext uri="{BB962C8B-B14F-4D97-AF65-F5344CB8AC3E}">
        <p14:creationId xmlns:p14="http://schemas.microsoft.com/office/powerpoint/2010/main" val="1650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round?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477" y="1994037"/>
            <a:ext cx="8045200" cy="4406804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avoid </a:t>
            </a:r>
            <a:r>
              <a:rPr lang="en-US" dirty="0" smtClean="0"/>
              <a:t>writing irrelevant </a:t>
            </a:r>
            <a:r>
              <a:rPr lang="en-US" dirty="0"/>
              <a:t>figures.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simplicity, when greater precision is not necessary, e.g. for large numbers such as populations.</a:t>
            </a:r>
          </a:p>
          <a:p>
            <a:endParaRPr lang="en-US" dirty="0" smtClean="0"/>
          </a:p>
          <a:p>
            <a:r>
              <a:rPr lang="en-US" dirty="0" smtClean="0"/>
              <a:t>To make large or complicated calculations easier (usually when calculators are not available).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0000" y="1319514"/>
            <a:ext cx="559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Any suggestions?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39477" y="4333917"/>
            <a:ext cx="7813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Rounding </a:t>
            </a:r>
            <a:r>
              <a:rPr lang="en-US" b="1" dirty="0"/>
              <a:t>and estimating are two ways to make numbers easier to manage.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Rounding </a:t>
            </a:r>
            <a:r>
              <a:rPr lang="en-US" dirty="0"/>
              <a:t>is a useful tool in estimation of large or difficult problems, and plays a part in finding significant figures.</a:t>
            </a:r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rules?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245" y="3338215"/>
            <a:ext cx="804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3.13 rounds to 3.1, to 1 decimal place, as it is nearer 3.1 than 3.2.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" y="1263001"/>
            <a:ext cx="804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use a number line to see which end is nearer. </a:t>
            </a:r>
          </a:p>
          <a:p>
            <a:r>
              <a:rPr lang="en-US" sz="2000" dirty="0" smtClean="0"/>
              <a:t>38 rounds to 40 to the nearest 10 as it is nearer 40 than 30.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26" y="3926319"/>
            <a:ext cx="7539148" cy="8823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0000" y="4955167"/>
            <a:ext cx="7953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3.15 rounds to 3.2, to 1 decimal place, because we have a convention that says round up for the halfway point. That way everybody does the same thing.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39" y="2117435"/>
            <a:ext cx="7427122" cy="8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540000" y="1507864"/>
            <a:ext cx="8046000" cy="440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number’s significant figures are the ones that affect the size of the number most – the significant ones in terms of its size!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Non-zero digits are </a:t>
            </a:r>
            <a:r>
              <a:rPr lang="en-US" b="1" dirty="0"/>
              <a:t>ALWAYS</a:t>
            </a:r>
            <a:r>
              <a:rPr lang="en-US" dirty="0"/>
              <a:t> significant</a:t>
            </a:r>
          </a:p>
          <a:p>
            <a:endParaRPr lang="en-US" b="1" dirty="0"/>
          </a:p>
          <a:p>
            <a:r>
              <a:rPr lang="en-US" dirty="0"/>
              <a:t>Zeroes </a:t>
            </a:r>
            <a:r>
              <a:rPr lang="en-US" b="1" dirty="0"/>
              <a:t>BETWEEN</a:t>
            </a:r>
            <a:r>
              <a:rPr lang="en-US" dirty="0"/>
              <a:t> non-zero digits are significant.</a:t>
            </a:r>
          </a:p>
          <a:p>
            <a:endParaRPr lang="en-US" dirty="0"/>
          </a:p>
          <a:p>
            <a:r>
              <a:rPr lang="en-US" dirty="0"/>
              <a:t>Leading zeroes are </a:t>
            </a:r>
            <a:r>
              <a:rPr lang="en-US" b="1" dirty="0"/>
              <a:t>NEVER</a:t>
            </a:r>
            <a:r>
              <a:rPr lang="en-US" dirty="0"/>
              <a:t> significant.</a:t>
            </a:r>
          </a:p>
          <a:p>
            <a:endParaRPr lang="en-US" dirty="0"/>
          </a:p>
          <a:p>
            <a:r>
              <a:rPr lang="en-US" dirty="0"/>
              <a:t>Zeroes </a:t>
            </a:r>
            <a:r>
              <a:rPr lang="en-US" b="1" dirty="0"/>
              <a:t>TO THE RIGHT</a:t>
            </a:r>
            <a:r>
              <a:rPr lang="en-US" dirty="0"/>
              <a:t> of the last non-zero digit </a:t>
            </a:r>
            <a:r>
              <a:rPr lang="en-US" dirty="0" smtClean="0"/>
              <a:t>can be significant.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be applying these rules in the following slides, so make a </a:t>
            </a:r>
            <a:r>
              <a:rPr lang="en-US" dirty="0" smtClean="0"/>
              <a:t>note…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540000" y="441132"/>
            <a:ext cx="4175182" cy="359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 significant figure?</a:t>
            </a:r>
          </a:p>
        </p:txBody>
      </p:sp>
    </p:spTree>
    <p:extLst>
      <p:ext uri="{BB962C8B-B14F-4D97-AF65-F5344CB8AC3E}">
        <p14:creationId xmlns:p14="http://schemas.microsoft.com/office/powerpoint/2010/main" val="17413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significant figures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7981" y="1885951"/>
            <a:ext cx="294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3.28034</a:t>
            </a:r>
            <a:endParaRPr lang="en-US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68038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8745" y="3688576"/>
            <a:ext cx="274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0.00760</a:t>
            </a:r>
            <a:endParaRPr lang="en-US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1345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13528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97894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40077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5711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4318822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893430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594997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744214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169606" y="2725141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482259" y="3135918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531456" y="492644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983192" y="492644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423034" y="492644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436914"/>
            <a:ext cx="494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number the significant figures?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287" y="3427472"/>
            <a:ext cx="433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this one?</a:t>
            </a:r>
            <a:endParaRPr lang="en-US" dirty="0"/>
          </a:p>
        </p:txBody>
      </p:sp>
      <p:sp>
        <p:nvSpPr>
          <p:cNvPr id="9" name="&quot;No&quot; Symbol 8"/>
          <p:cNvSpPr/>
          <p:nvPr/>
        </p:nvSpPr>
        <p:spPr>
          <a:xfrm>
            <a:off x="4163924" y="4947975"/>
            <a:ext cx="288000" cy="2880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&quot;No&quot; Symbol 30"/>
          <p:cNvSpPr/>
          <p:nvPr/>
        </p:nvSpPr>
        <p:spPr>
          <a:xfrm>
            <a:off x="3737498" y="4947975"/>
            <a:ext cx="288000" cy="2880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3327884" y="4947975"/>
            <a:ext cx="288000" cy="288000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18822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44214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169606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94997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93430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468038" y="4514285"/>
            <a:ext cx="0" cy="38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5" grpId="0"/>
      <p:bldP spid="26" grpId="0"/>
      <p:bldP spid="27" grpId="0"/>
      <p:bldP spid="28" grpId="0"/>
      <p:bldP spid="75" grpId="0"/>
      <p:bldP spid="76" grpId="0"/>
      <p:bldP spid="77" grpId="0"/>
      <p:bldP spid="78" grpId="0"/>
      <p:bldP spid="6" grpId="0"/>
      <p:bldP spid="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7082" y="1328570"/>
            <a:ext cx="8046000" cy="54440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Round 2.837076 to </a:t>
            </a:r>
            <a:r>
              <a:rPr lang="en-US" sz="2000" b="1" dirty="0" smtClean="0">
                <a:solidFill>
                  <a:schemeClr val="accent1"/>
                </a:solidFill>
              </a:rPr>
              <a:t>3 </a:t>
            </a:r>
            <a:r>
              <a:rPr lang="en-US" sz="2000" b="1" dirty="0" err="1" smtClean="0">
                <a:solidFill>
                  <a:schemeClr val="accent1"/>
                </a:solidFill>
              </a:rPr>
              <a:t>s.f.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32094" y="2051300"/>
            <a:ext cx="241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2.837076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52723" y="2992326"/>
            <a:ext cx="68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2.8</a:t>
            </a:r>
            <a:r>
              <a:rPr lang="en-US" b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2648" y="30168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2.8</a:t>
            </a:r>
            <a:r>
              <a:rPr lang="en-US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8173" y="2742079"/>
            <a:ext cx="273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</a:t>
            </a:r>
            <a:r>
              <a:rPr lang="en-US" dirty="0" smtClean="0"/>
              <a:t>options: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79325" y="2715405"/>
            <a:ext cx="260062" cy="314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26512" y="2712256"/>
            <a:ext cx="250368" cy="333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90213" y="3465497"/>
            <a:ext cx="34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look at the following figure</a:t>
            </a:r>
            <a:r>
              <a:rPr lang="is-IS" dirty="0" smtClean="0"/>
              <a:t> – that tells us which end the number is nearer.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02924" y="1980207"/>
            <a:ext cx="298718" cy="760350"/>
          </a:xfrm>
          <a:prstGeom prst="ellipse">
            <a:avLst/>
          </a:prstGeom>
          <a:noFill/>
          <a:ln w="44450">
            <a:solidFill>
              <a:schemeClr val="accent6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0000" y="5256206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nearer 2.84, </a:t>
            </a:r>
            <a:r>
              <a:rPr lang="en-US" dirty="0"/>
              <a:t>so we choose the </a:t>
            </a:r>
            <a:r>
              <a:rPr lang="en-US" dirty="0" smtClean="0"/>
              <a:t>right-hand end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7082" y="5742205"/>
            <a:ext cx="308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2.837076 to 3 </a:t>
            </a:r>
            <a:r>
              <a:rPr lang="en-US" b="1" dirty="0" err="1" smtClean="0">
                <a:solidFill>
                  <a:schemeClr val="accent1"/>
                </a:solidFill>
              </a:rPr>
              <a:t>s.f.</a:t>
            </a:r>
            <a:r>
              <a:rPr lang="en-US" b="1" dirty="0" smtClean="0">
                <a:solidFill>
                  <a:schemeClr val="accent1"/>
                </a:solidFill>
              </a:rPr>
              <a:t> is 2.84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6992" y="1926662"/>
            <a:ext cx="254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</a:rPr>
              <a:t>st</a:t>
            </a:r>
            <a:r>
              <a:rPr lang="en-US" b="1" dirty="0" smtClean="0">
                <a:solidFill>
                  <a:schemeClr val="accent1"/>
                </a:solidFill>
              </a:rPr>
              <a:t> 2</a:t>
            </a:r>
            <a:r>
              <a:rPr lang="en-US" b="1" baseline="30000" dirty="0" smtClean="0">
                <a:solidFill>
                  <a:schemeClr val="accent1"/>
                </a:solidFill>
              </a:rPr>
              <a:t>nd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aseline="30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6</a:t>
            </a:r>
            <a:r>
              <a:rPr lang="en-US" baseline="30000" dirty="0" smtClean="0"/>
              <a:t>th</a:t>
            </a:r>
            <a:r>
              <a:rPr lang="en-US" dirty="0" smtClean="0"/>
              <a:t> 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7183" y="1260330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the significant figures</a:t>
            </a:r>
            <a:endParaRPr lang="en-US" dirty="0"/>
          </a:p>
        </p:txBody>
      </p:sp>
      <p:cxnSp>
        <p:nvCxnSpPr>
          <p:cNvPr id="27" name="Curved Connector 26"/>
          <p:cNvCxnSpPr/>
          <p:nvPr/>
        </p:nvCxnSpPr>
        <p:spPr>
          <a:xfrm rot="10800000">
            <a:off x="5144457" y="2633161"/>
            <a:ext cx="2127767" cy="731622"/>
          </a:xfrm>
          <a:prstGeom prst="curvedConnector3">
            <a:avLst>
              <a:gd name="adj1" fmla="val -1400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40000" y="3528575"/>
            <a:ext cx="5159269" cy="1018102"/>
            <a:chOff x="540000" y="3149371"/>
            <a:chExt cx="3096711" cy="787866"/>
          </a:xfrm>
        </p:grpSpPr>
        <p:sp>
          <p:nvSpPr>
            <p:cNvPr id="26" name="TextBox 25"/>
            <p:cNvSpPr txBox="1"/>
            <p:nvPr/>
          </p:nvSpPr>
          <p:spPr>
            <a:xfrm>
              <a:off x="540000" y="3149371"/>
              <a:ext cx="3096711" cy="285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REMEMBER: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000" y="3437069"/>
              <a:ext cx="3096711" cy="500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Imagine 2.837076 on a number line</a:t>
              </a:r>
            </a:p>
            <a:p>
              <a:r>
                <a:rPr lang="en-US" dirty="0" smtClean="0"/>
                <a:t>It lies between 2.83 and 2.84.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45" y="4676384"/>
            <a:ext cx="4062992" cy="4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 animBg="1"/>
      <p:bldP spid="17" grpId="0"/>
      <p:bldP spid="18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7082" y="1328570"/>
            <a:ext cx="8046000" cy="440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Round 0.03601 to </a:t>
            </a:r>
            <a:r>
              <a:rPr lang="en-US" sz="2000" b="1" dirty="0" smtClean="0">
                <a:solidFill>
                  <a:schemeClr val="accent1"/>
                </a:solidFill>
              </a:rPr>
              <a:t>3 </a:t>
            </a:r>
            <a:r>
              <a:rPr lang="en-US" sz="2000" b="1" dirty="0" err="1" smtClean="0">
                <a:solidFill>
                  <a:schemeClr val="accent1"/>
                </a:solidFill>
              </a:rPr>
              <a:t>s.f.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134" y="2037652"/>
            <a:ext cx="241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0.03601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099658" y="3022459"/>
            <a:ext cx="94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0.036</a:t>
            </a:r>
            <a:r>
              <a:rPr lang="en-US" b="1" dirty="0" smtClean="0">
                <a:solidFill>
                  <a:schemeClr val="accent1"/>
                </a:solidFill>
              </a:rPr>
              <a:t>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0211" y="304699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0.036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038" y="2726683"/>
            <a:ext cx="263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</a:t>
            </a:r>
            <a:r>
              <a:rPr lang="en-US" dirty="0" smtClean="0"/>
              <a:t>options: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46888" y="2745538"/>
            <a:ext cx="260062" cy="314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94075" y="2742389"/>
            <a:ext cx="250368" cy="333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4126" y="3553383"/>
            <a:ext cx="345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look at the following figure </a:t>
            </a:r>
            <a:r>
              <a:rPr lang="is-IS" dirty="0" smtClean="0"/>
              <a:t>– </a:t>
            </a:r>
            <a:r>
              <a:rPr lang="is-IS" dirty="0"/>
              <a:t>that tells us which end the number is nearer.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05370" y="2033954"/>
            <a:ext cx="298718" cy="760350"/>
          </a:xfrm>
          <a:prstGeom prst="ellipse">
            <a:avLst/>
          </a:prstGeom>
          <a:noFill/>
          <a:ln w="44450">
            <a:solidFill>
              <a:schemeClr val="accent6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082" y="5324694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nearer 0.0360, </a:t>
            </a:r>
            <a:r>
              <a:rPr lang="en-US" dirty="0"/>
              <a:t>so we choose </a:t>
            </a:r>
            <a:r>
              <a:rPr lang="en-US" dirty="0" smtClean="0"/>
              <a:t>that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7082" y="5764926"/>
            <a:ext cx="501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0.03601 to 3s.f. is 0.0360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3552" y="1882953"/>
            <a:ext cx="254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</a:rPr>
              <a:t>st</a:t>
            </a:r>
            <a:r>
              <a:rPr lang="en-US" b="1" dirty="0" smtClean="0">
                <a:solidFill>
                  <a:schemeClr val="accent1"/>
                </a:solidFill>
              </a:rPr>
              <a:t> 2</a:t>
            </a:r>
            <a:r>
              <a:rPr lang="en-US" b="1" baseline="30000" dirty="0" smtClean="0">
                <a:solidFill>
                  <a:schemeClr val="accent1"/>
                </a:solidFill>
              </a:rPr>
              <a:t>nd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aseline="30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8337" y="1264236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the significant figures</a:t>
            </a:r>
            <a:r>
              <a:rPr lang="is-IS" dirty="0" smtClean="0"/>
              <a:t>…</a:t>
            </a:r>
            <a:endParaRPr lang="en-US" dirty="0"/>
          </a:p>
        </p:txBody>
      </p:sp>
      <p:cxnSp>
        <p:nvCxnSpPr>
          <p:cNvPr id="27" name="Curved Connector 26"/>
          <p:cNvCxnSpPr/>
          <p:nvPr/>
        </p:nvCxnSpPr>
        <p:spPr>
          <a:xfrm rot="10800000">
            <a:off x="5504089" y="2619513"/>
            <a:ext cx="1495177" cy="73162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2531" y="3541479"/>
            <a:ext cx="30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REMEMBER: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48883" y="3915194"/>
            <a:ext cx="515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0.03601 on a number line</a:t>
            </a:r>
          </a:p>
          <a:p>
            <a:r>
              <a:rPr lang="en-US" dirty="0" smtClean="0"/>
              <a:t>It lies between 0.0360 and 0.0361.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9" y="4666057"/>
            <a:ext cx="4884033" cy="5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 animBg="1"/>
      <p:bldP spid="17" grpId="0"/>
      <p:bldP spid="18" grpId="0"/>
      <p:bldP spid="23" grpId="0"/>
      <p:bldP spid="24" grpId="0"/>
      <p:bldP spid="2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in practice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7082" y="1328570"/>
            <a:ext cx="8046000" cy="4406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Round 0.009909 to </a:t>
            </a:r>
            <a:r>
              <a:rPr lang="en-US" sz="2000" b="1" dirty="0" smtClean="0">
                <a:solidFill>
                  <a:schemeClr val="accent1"/>
                </a:solidFill>
              </a:rPr>
              <a:t>3 </a:t>
            </a:r>
            <a:r>
              <a:rPr lang="en-US" sz="2000" b="1" dirty="0" err="1" smtClean="0">
                <a:solidFill>
                  <a:schemeClr val="accent1"/>
                </a:solidFill>
              </a:rPr>
              <a:t>s.f.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9134" y="1983060"/>
            <a:ext cx="241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0.009909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207424" y="2984019"/>
            <a:ext cx="111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0.0099</a:t>
            </a:r>
            <a:r>
              <a:rPr lang="en-US" b="1" dirty="0" smtClean="0">
                <a:solidFill>
                  <a:schemeClr val="accent1"/>
                </a:solidFill>
              </a:rPr>
              <a:t>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671" y="3008553"/>
            <a:ext cx="113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0.0099</a:t>
            </a:r>
            <a:r>
              <a:rPr lang="en-US" b="1" dirty="0" smtClean="0">
                <a:solidFill>
                  <a:schemeClr val="accent1"/>
                </a:solidFill>
              </a:rPr>
              <a:t>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038" y="2755727"/>
            <a:ext cx="282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</a:t>
            </a:r>
            <a:r>
              <a:rPr lang="en-US" dirty="0" smtClean="0"/>
              <a:t>options: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27349" y="2707098"/>
            <a:ext cx="260062" cy="314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074536" y="2703949"/>
            <a:ext cx="250368" cy="333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1882" y="3464708"/>
            <a:ext cx="3481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to look at the following figure</a:t>
            </a:r>
            <a:r>
              <a:rPr lang="is-IS" dirty="0"/>
              <a:t>– that tells us which end the number is nearer.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455203" y="2008908"/>
            <a:ext cx="298718" cy="760350"/>
          </a:xfrm>
          <a:prstGeom prst="ellipse">
            <a:avLst/>
          </a:prstGeom>
          <a:noFill/>
          <a:ln w="44450">
            <a:solidFill>
              <a:schemeClr val="accent6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2531" y="5320376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nearer </a:t>
            </a:r>
            <a:r>
              <a:rPr lang="en-US" dirty="0" smtClean="0"/>
              <a:t>0.00991, </a:t>
            </a:r>
            <a:r>
              <a:rPr lang="en-US" dirty="0"/>
              <a:t>so we choose that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89" y="5764926"/>
            <a:ext cx="501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0.009909 to 3s.f. is 0.00991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18816" y="1824242"/>
            <a:ext cx="254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</a:rPr>
              <a:t>st</a:t>
            </a:r>
            <a:r>
              <a:rPr lang="en-US" b="1" dirty="0" smtClean="0">
                <a:solidFill>
                  <a:schemeClr val="accent1"/>
                </a:solidFill>
              </a:rPr>
              <a:t> 2</a:t>
            </a:r>
            <a:r>
              <a:rPr lang="en-US" b="1" baseline="30000" dirty="0" smtClean="0">
                <a:solidFill>
                  <a:schemeClr val="accent1"/>
                </a:solidFill>
              </a:rPr>
              <a:t>nd </a:t>
            </a:r>
            <a:r>
              <a:rPr lang="en-US" b="1" dirty="0" smtClean="0">
                <a:solidFill>
                  <a:schemeClr val="accent1"/>
                </a:solidFill>
              </a:rPr>
              <a:t>3</a:t>
            </a:r>
            <a:r>
              <a:rPr lang="en-US" b="1" baseline="30000" dirty="0" smtClean="0">
                <a:solidFill>
                  <a:schemeClr val="accent1"/>
                </a:solidFill>
              </a:rPr>
              <a:t>rd</a:t>
            </a:r>
            <a:r>
              <a:rPr lang="en-US" baseline="30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58337" y="1250588"/>
            <a:ext cx="386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the significant figures</a:t>
            </a:r>
            <a:r>
              <a:rPr lang="is-IS" dirty="0" smtClean="0"/>
              <a:t>…</a:t>
            </a:r>
            <a:endParaRPr lang="en-US" dirty="0"/>
          </a:p>
        </p:txBody>
      </p:sp>
      <p:cxnSp>
        <p:nvCxnSpPr>
          <p:cNvPr id="27" name="Curved Connector 26"/>
          <p:cNvCxnSpPr>
            <a:stCxn id="9" idx="0"/>
          </p:cNvCxnSpPr>
          <p:nvPr/>
        </p:nvCxnSpPr>
        <p:spPr>
          <a:xfrm rot="16200000" flipV="1">
            <a:off x="5764963" y="2457213"/>
            <a:ext cx="1019030" cy="99596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2531" y="3523761"/>
            <a:ext cx="309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REMEMBER: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8883" y="3965716"/>
            <a:ext cx="397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0.009909 on a number line</a:t>
            </a:r>
          </a:p>
          <a:p>
            <a:r>
              <a:rPr lang="en-US" dirty="0" smtClean="0"/>
              <a:t>It lies between 0.00990 and 0.00991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30" y="4675478"/>
            <a:ext cx="4959075" cy="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3" grpId="0" animBg="1"/>
      <p:bldP spid="17" grpId="0"/>
      <p:bldP spid="18" grpId="0"/>
      <p:bldP spid="23" grpId="0"/>
      <p:bldP spid="2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estimate?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7834" y="1363663"/>
            <a:ext cx="8045200" cy="978332"/>
          </a:xfrm>
        </p:spPr>
        <p:txBody>
          <a:bodyPr/>
          <a:lstStyle/>
          <a:p>
            <a:r>
              <a:rPr lang="en-US" dirty="0" smtClean="0"/>
              <a:t>We estimate to generate an answer, precise enough to be useful.</a:t>
            </a:r>
          </a:p>
          <a:p>
            <a:r>
              <a:rPr lang="en-US" dirty="0" smtClean="0"/>
              <a:t>It is not the same as guessing!</a:t>
            </a:r>
          </a:p>
          <a:p>
            <a:r>
              <a:rPr lang="en-US" dirty="0" smtClean="0"/>
              <a:t>In a field full of sheep which are fairly evenly distributed</a:t>
            </a:r>
            <a:r>
              <a:rPr lang="is-IS" dirty="0" smtClean="0"/>
              <a:t>…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40246" y="2723587"/>
            <a:ext cx="3935392" cy="3395317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065068" y="4838927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371759" y="460743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3816033" y="3096227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3460111" y="291103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3524159" y="475983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loud 10"/>
          <p:cNvSpPr/>
          <p:nvPr/>
        </p:nvSpPr>
        <p:spPr>
          <a:xfrm flipV="1">
            <a:off x="3676558" y="4656469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loud 11"/>
          <p:cNvSpPr/>
          <p:nvPr/>
        </p:nvSpPr>
        <p:spPr>
          <a:xfrm rot="10467323" flipH="1">
            <a:off x="3994654" y="4567146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loud 12"/>
          <p:cNvSpPr/>
          <p:nvPr/>
        </p:nvSpPr>
        <p:spPr>
          <a:xfrm flipH="1">
            <a:off x="3371759" y="5024121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3721745" y="507326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loud 14"/>
          <p:cNvSpPr/>
          <p:nvPr/>
        </p:nvSpPr>
        <p:spPr>
          <a:xfrm flipV="1">
            <a:off x="3927665" y="4762841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loud 15"/>
          <p:cNvSpPr/>
          <p:nvPr/>
        </p:nvSpPr>
        <p:spPr>
          <a:xfrm>
            <a:off x="1544932" y="408076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loud 16"/>
          <p:cNvSpPr/>
          <p:nvPr/>
        </p:nvSpPr>
        <p:spPr>
          <a:xfrm>
            <a:off x="1851623" y="3849269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loud 17"/>
          <p:cNvSpPr/>
          <p:nvPr/>
        </p:nvSpPr>
        <p:spPr>
          <a:xfrm>
            <a:off x="2004023" y="4001669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loud 18"/>
          <p:cNvSpPr/>
          <p:nvPr/>
        </p:nvSpPr>
        <p:spPr>
          <a:xfrm flipV="1">
            <a:off x="2156422" y="3898305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loud 19"/>
          <p:cNvSpPr/>
          <p:nvPr/>
        </p:nvSpPr>
        <p:spPr>
          <a:xfrm rot="10467323" flipH="1">
            <a:off x="2474518" y="3808982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 flipH="1">
            <a:off x="1851623" y="4265957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21"/>
          <p:cNvSpPr/>
          <p:nvPr/>
        </p:nvSpPr>
        <p:spPr>
          <a:xfrm>
            <a:off x="2156423" y="4154069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 22"/>
          <p:cNvSpPr/>
          <p:nvPr/>
        </p:nvSpPr>
        <p:spPr>
          <a:xfrm flipV="1">
            <a:off x="2308822" y="4101676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loud 23"/>
          <p:cNvSpPr/>
          <p:nvPr/>
        </p:nvSpPr>
        <p:spPr>
          <a:xfrm rot="11316362">
            <a:off x="2017338" y="341416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 24"/>
          <p:cNvSpPr/>
          <p:nvPr/>
        </p:nvSpPr>
        <p:spPr>
          <a:xfrm rot="11316362">
            <a:off x="2324029" y="318266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/>
          <p:cNvSpPr/>
          <p:nvPr/>
        </p:nvSpPr>
        <p:spPr>
          <a:xfrm rot="11316362">
            <a:off x="2476429" y="333506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loud 26"/>
          <p:cNvSpPr/>
          <p:nvPr/>
        </p:nvSpPr>
        <p:spPr>
          <a:xfrm rot="11316362" flipV="1">
            <a:off x="2628828" y="3231702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loud 27"/>
          <p:cNvSpPr/>
          <p:nvPr/>
        </p:nvSpPr>
        <p:spPr>
          <a:xfrm rot="183685" flipH="1">
            <a:off x="2946924" y="3142379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loud 28"/>
          <p:cNvSpPr/>
          <p:nvPr/>
        </p:nvSpPr>
        <p:spPr>
          <a:xfrm rot="11316362" flipH="1">
            <a:off x="2324029" y="3599354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loud 29"/>
          <p:cNvSpPr/>
          <p:nvPr/>
        </p:nvSpPr>
        <p:spPr>
          <a:xfrm rot="11316362">
            <a:off x="2628829" y="348746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loud 30"/>
          <p:cNvSpPr/>
          <p:nvPr/>
        </p:nvSpPr>
        <p:spPr>
          <a:xfrm rot="11316362" flipV="1">
            <a:off x="2781228" y="3435073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loud 31"/>
          <p:cNvSpPr/>
          <p:nvPr/>
        </p:nvSpPr>
        <p:spPr>
          <a:xfrm rot="1936941">
            <a:off x="2830512" y="357644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32"/>
          <p:cNvSpPr/>
          <p:nvPr/>
        </p:nvSpPr>
        <p:spPr>
          <a:xfrm rot="1936941">
            <a:off x="3137203" y="334494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/>
        </p:nvSpPr>
        <p:spPr>
          <a:xfrm rot="1936941">
            <a:off x="3289603" y="349734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/>
        </p:nvSpPr>
        <p:spPr>
          <a:xfrm rot="1936941" flipV="1">
            <a:off x="3442002" y="3393982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/>
        </p:nvSpPr>
        <p:spPr>
          <a:xfrm rot="12404264" flipH="1">
            <a:off x="3760098" y="3304659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/>
        </p:nvSpPr>
        <p:spPr>
          <a:xfrm rot="1936941" flipH="1">
            <a:off x="3137203" y="3761634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loud 37"/>
          <p:cNvSpPr/>
          <p:nvPr/>
        </p:nvSpPr>
        <p:spPr>
          <a:xfrm rot="1936941">
            <a:off x="3442003" y="364974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loud 38"/>
          <p:cNvSpPr/>
          <p:nvPr/>
        </p:nvSpPr>
        <p:spPr>
          <a:xfrm rot="1936941" flipV="1">
            <a:off x="3594402" y="3597353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loud 39"/>
          <p:cNvSpPr/>
          <p:nvPr/>
        </p:nvSpPr>
        <p:spPr>
          <a:xfrm>
            <a:off x="2588240" y="42690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loud 40"/>
          <p:cNvSpPr/>
          <p:nvPr/>
        </p:nvSpPr>
        <p:spPr>
          <a:xfrm>
            <a:off x="2894931" y="40375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loud 41"/>
          <p:cNvSpPr/>
          <p:nvPr/>
        </p:nvSpPr>
        <p:spPr>
          <a:xfrm>
            <a:off x="3047331" y="41899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loud 42"/>
          <p:cNvSpPr/>
          <p:nvPr/>
        </p:nvSpPr>
        <p:spPr>
          <a:xfrm flipV="1">
            <a:off x="3199730" y="4086567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loud 43"/>
          <p:cNvSpPr/>
          <p:nvPr/>
        </p:nvSpPr>
        <p:spPr>
          <a:xfrm rot="10467323" flipH="1">
            <a:off x="3517826" y="3997244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loud 44"/>
          <p:cNvSpPr/>
          <p:nvPr/>
        </p:nvSpPr>
        <p:spPr>
          <a:xfrm flipH="1">
            <a:off x="2894931" y="4454219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loud 45"/>
          <p:cNvSpPr/>
          <p:nvPr/>
        </p:nvSpPr>
        <p:spPr>
          <a:xfrm>
            <a:off x="3199731" y="43423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loud 46"/>
          <p:cNvSpPr/>
          <p:nvPr/>
        </p:nvSpPr>
        <p:spPr>
          <a:xfrm flipV="1">
            <a:off x="3352130" y="4289938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loud 47"/>
          <p:cNvSpPr/>
          <p:nvPr/>
        </p:nvSpPr>
        <p:spPr>
          <a:xfrm rot="20702346">
            <a:off x="3210756" y="3877119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loud 48"/>
          <p:cNvSpPr/>
          <p:nvPr/>
        </p:nvSpPr>
        <p:spPr>
          <a:xfrm rot="20702346">
            <a:off x="3517447" y="36456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loud 49"/>
          <p:cNvSpPr/>
          <p:nvPr/>
        </p:nvSpPr>
        <p:spPr>
          <a:xfrm rot="20702346">
            <a:off x="3669847" y="37980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loud 50"/>
          <p:cNvSpPr/>
          <p:nvPr/>
        </p:nvSpPr>
        <p:spPr>
          <a:xfrm rot="20702346" flipV="1">
            <a:off x="3822246" y="3694661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/>
        </p:nvSpPr>
        <p:spPr>
          <a:xfrm rot="9569669" flipH="1">
            <a:off x="4140342" y="3605338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/>
          <p:cNvSpPr/>
          <p:nvPr/>
        </p:nvSpPr>
        <p:spPr>
          <a:xfrm rot="20702346" flipH="1">
            <a:off x="3517447" y="4062313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loud 53"/>
          <p:cNvSpPr/>
          <p:nvPr/>
        </p:nvSpPr>
        <p:spPr>
          <a:xfrm rot="20702346">
            <a:off x="3822247" y="39504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loud 54"/>
          <p:cNvSpPr/>
          <p:nvPr/>
        </p:nvSpPr>
        <p:spPr>
          <a:xfrm rot="20702346" flipV="1">
            <a:off x="3974646" y="3898032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loud 55"/>
          <p:cNvSpPr/>
          <p:nvPr/>
        </p:nvSpPr>
        <p:spPr>
          <a:xfrm>
            <a:off x="2053745" y="402770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loud 56"/>
          <p:cNvSpPr/>
          <p:nvPr/>
        </p:nvSpPr>
        <p:spPr>
          <a:xfrm>
            <a:off x="2360436" y="379621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loud 57"/>
          <p:cNvSpPr/>
          <p:nvPr/>
        </p:nvSpPr>
        <p:spPr>
          <a:xfrm>
            <a:off x="2512836" y="394861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loud 58"/>
          <p:cNvSpPr/>
          <p:nvPr/>
        </p:nvSpPr>
        <p:spPr>
          <a:xfrm flipV="1">
            <a:off x="2665235" y="3845248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loud 59"/>
          <p:cNvSpPr/>
          <p:nvPr/>
        </p:nvSpPr>
        <p:spPr>
          <a:xfrm rot="10467323" flipH="1">
            <a:off x="2983331" y="3755925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loud 60"/>
          <p:cNvSpPr/>
          <p:nvPr/>
        </p:nvSpPr>
        <p:spPr>
          <a:xfrm flipH="1">
            <a:off x="2360436" y="4212900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loud 61"/>
          <p:cNvSpPr/>
          <p:nvPr/>
        </p:nvSpPr>
        <p:spPr>
          <a:xfrm>
            <a:off x="2665236" y="410101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loud 62"/>
          <p:cNvSpPr/>
          <p:nvPr/>
        </p:nvSpPr>
        <p:spPr>
          <a:xfrm flipV="1">
            <a:off x="2817635" y="4048619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loud 63"/>
          <p:cNvSpPr/>
          <p:nvPr/>
        </p:nvSpPr>
        <p:spPr>
          <a:xfrm rot="1678880">
            <a:off x="3087671" y="550718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loud 64"/>
          <p:cNvSpPr/>
          <p:nvPr/>
        </p:nvSpPr>
        <p:spPr>
          <a:xfrm rot="1678880">
            <a:off x="3394362" y="527569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loud 65"/>
          <p:cNvSpPr/>
          <p:nvPr/>
        </p:nvSpPr>
        <p:spPr>
          <a:xfrm rot="1678880">
            <a:off x="3546762" y="542809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loud 66"/>
          <p:cNvSpPr/>
          <p:nvPr/>
        </p:nvSpPr>
        <p:spPr>
          <a:xfrm rot="1678880" flipV="1">
            <a:off x="3699161" y="5324727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loud 67"/>
          <p:cNvSpPr/>
          <p:nvPr/>
        </p:nvSpPr>
        <p:spPr>
          <a:xfrm rot="12146203" flipH="1">
            <a:off x="4017257" y="5235404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loud 68"/>
          <p:cNvSpPr/>
          <p:nvPr/>
        </p:nvSpPr>
        <p:spPr>
          <a:xfrm rot="1678880" flipH="1">
            <a:off x="3394362" y="5692379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loud 69"/>
          <p:cNvSpPr/>
          <p:nvPr/>
        </p:nvSpPr>
        <p:spPr>
          <a:xfrm rot="1678880">
            <a:off x="3699162" y="558049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loud 70"/>
          <p:cNvSpPr/>
          <p:nvPr/>
        </p:nvSpPr>
        <p:spPr>
          <a:xfrm rot="1678880" flipV="1">
            <a:off x="3851561" y="5528098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loud 71"/>
          <p:cNvSpPr/>
          <p:nvPr/>
        </p:nvSpPr>
        <p:spPr>
          <a:xfrm>
            <a:off x="1238241" y="502412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loud 72"/>
          <p:cNvSpPr/>
          <p:nvPr/>
        </p:nvSpPr>
        <p:spPr>
          <a:xfrm>
            <a:off x="1544932" y="4792628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loud 73"/>
          <p:cNvSpPr/>
          <p:nvPr/>
        </p:nvSpPr>
        <p:spPr>
          <a:xfrm>
            <a:off x="1697332" y="4945028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loud 74"/>
          <p:cNvSpPr/>
          <p:nvPr/>
        </p:nvSpPr>
        <p:spPr>
          <a:xfrm flipV="1">
            <a:off x="1849731" y="4841664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loud 75"/>
          <p:cNvSpPr/>
          <p:nvPr/>
        </p:nvSpPr>
        <p:spPr>
          <a:xfrm rot="10467323" flipH="1">
            <a:off x="2167827" y="4752341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loud 76"/>
          <p:cNvSpPr/>
          <p:nvPr/>
        </p:nvSpPr>
        <p:spPr>
          <a:xfrm flipH="1">
            <a:off x="1544932" y="5209316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loud 77"/>
          <p:cNvSpPr/>
          <p:nvPr/>
        </p:nvSpPr>
        <p:spPr>
          <a:xfrm>
            <a:off x="1849732" y="5097428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loud 78"/>
          <p:cNvSpPr/>
          <p:nvPr/>
        </p:nvSpPr>
        <p:spPr>
          <a:xfrm flipV="1">
            <a:off x="2002131" y="5045035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loud 79"/>
          <p:cNvSpPr/>
          <p:nvPr/>
        </p:nvSpPr>
        <p:spPr>
          <a:xfrm>
            <a:off x="1923552" y="54657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Cloud 80"/>
          <p:cNvSpPr/>
          <p:nvPr/>
        </p:nvSpPr>
        <p:spPr>
          <a:xfrm>
            <a:off x="2230243" y="52342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loud 81"/>
          <p:cNvSpPr/>
          <p:nvPr/>
        </p:nvSpPr>
        <p:spPr>
          <a:xfrm>
            <a:off x="2382643" y="53866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loud 82"/>
          <p:cNvSpPr/>
          <p:nvPr/>
        </p:nvSpPr>
        <p:spPr>
          <a:xfrm flipV="1">
            <a:off x="2535042" y="5283267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Cloud 83"/>
          <p:cNvSpPr/>
          <p:nvPr/>
        </p:nvSpPr>
        <p:spPr>
          <a:xfrm rot="10467323" flipH="1">
            <a:off x="2780181" y="5148901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loud 84"/>
          <p:cNvSpPr/>
          <p:nvPr/>
        </p:nvSpPr>
        <p:spPr>
          <a:xfrm flipH="1">
            <a:off x="2230243" y="5650919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loud 85"/>
          <p:cNvSpPr/>
          <p:nvPr/>
        </p:nvSpPr>
        <p:spPr>
          <a:xfrm>
            <a:off x="2535043" y="553903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loud 86"/>
          <p:cNvSpPr/>
          <p:nvPr/>
        </p:nvSpPr>
        <p:spPr>
          <a:xfrm flipV="1">
            <a:off x="2687442" y="5486638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loud 87"/>
          <p:cNvSpPr/>
          <p:nvPr/>
        </p:nvSpPr>
        <p:spPr>
          <a:xfrm>
            <a:off x="846094" y="348744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Cloud 88"/>
          <p:cNvSpPr/>
          <p:nvPr/>
        </p:nvSpPr>
        <p:spPr>
          <a:xfrm>
            <a:off x="1152785" y="325595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loud 89"/>
          <p:cNvSpPr/>
          <p:nvPr/>
        </p:nvSpPr>
        <p:spPr>
          <a:xfrm>
            <a:off x="1305185" y="340835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loud 90"/>
          <p:cNvSpPr/>
          <p:nvPr/>
        </p:nvSpPr>
        <p:spPr>
          <a:xfrm flipV="1">
            <a:off x="1457584" y="3304987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Cloud 91"/>
          <p:cNvSpPr/>
          <p:nvPr/>
        </p:nvSpPr>
        <p:spPr>
          <a:xfrm rot="10467323" flipH="1">
            <a:off x="1775680" y="3215664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Cloud 92"/>
          <p:cNvSpPr/>
          <p:nvPr/>
        </p:nvSpPr>
        <p:spPr>
          <a:xfrm flipH="1">
            <a:off x="1152785" y="3672639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Cloud 93"/>
          <p:cNvSpPr/>
          <p:nvPr/>
        </p:nvSpPr>
        <p:spPr>
          <a:xfrm>
            <a:off x="1457585" y="3560751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loud 94"/>
          <p:cNvSpPr/>
          <p:nvPr/>
        </p:nvSpPr>
        <p:spPr>
          <a:xfrm flipV="1">
            <a:off x="1609984" y="3508358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loud 95"/>
          <p:cNvSpPr/>
          <p:nvPr/>
        </p:nvSpPr>
        <p:spPr>
          <a:xfrm>
            <a:off x="591958" y="4411098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loud 96"/>
          <p:cNvSpPr/>
          <p:nvPr/>
        </p:nvSpPr>
        <p:spPr>
          <a:xfrm>
            <a:off x="898649" y="417960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Cloud 97"/>
          <p:cNvSpPr/>
          <p:nvPr/>
        </p:nvSpPr>
        <p:spPr>
          <a:xfrm>
            <a:off x="1051049" y="433200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Cloud 98"/>
          <p:cNvSpPr/>
          <p:nvPr/>
        </p:nvSpPr>
        <p:spPr>
          <a:xfrm flipV="1">
            <a:off x="1203448" y="4228640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Cloud 99"/>
          <p:cNvSpPr/>
          <p:nvPr/>
        </p:nvSpPr>
        <p:spPr>
          <a:xfrm rot="10467323" flipH="1">
            <a:off x="1521544" y="4139317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Cloud 100"/>
          <p:cNvSpPr/>
          <p:nvPr/>
        </p:nvSpPr>
        <p:spPr>
          <a:xfrm flipH="1">
            <a:off x="898649" y="4596292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Cloud 101"/>
          <p:cNvSpPr/>
          <p:nvPr/>
        </p:nvSpPr>
        <p:spPr>
          <a:xfrm>
            <a:off x="1203449" y="448440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Cloud 102"/>
          <p:cNvSpPr/>
          <p:nvPr/>
        </p:nvSpPr>
        <p:spPr>
          <a:xfrm flipV="1">
            <a:off x="1355848" y="4432011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Cloud 103"/>
          <p:cNvSpPr/>
          <p:nvPr/>
        </p:nvSpPr>
        <p:spPr>
          <a:xfrm>
            <a:off x="2201251" y="4759237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Cloud 104"/>
          <p:cNvSpPr/>
          <p:nvPr/>
        </p:nvSpPr>
        <p:spPr>
          <a:xfrm>
            <a:off x="2507942" y="452774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Cloud 105"/>
          <p:cNvSpPr/>
          <p:nvPr/>
        </p:nvSpPr>
        <p:spPr>
          <a:xfrm>
            <a:off x="2660342" y="468014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Cloud 106"/>
          <p:cNvSpPr/>
          <p:nvPr/>
        </p:nvSpPr>
        <p:spPr>
          <a:xfrm flipV="1">
            <a:off x="2812741" y="4576779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Cloud 107"/>
          <p:cNvSpPr/>
          <p:nvPr/>
        </p:nvSpPr>
        <p:spPr>
          <a:xfrm rot="10467323" flipH="1">
            <a:off x="3130837" y="4487456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Cloud 108"/>
          <p:cNvSpPr/>
          <p:nvPr/>
        </p:nvSpPr>
        <p:spPr>
          <a:xfrm flipH="1">
            <a:off x="2507942" y="4944431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Cloud 109"/>
          <p:cNvSpPr/>
          <p:nvPr/>
        </p:nvSpPr>
        <p:spPr>
          <a:xfrm>
            <a:off x="2812742" y="4832543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Cloud 110"/>
          <p:cNvSpPr/>
          <p:nvPr/>
        </p:nvSpPr>
        <p:spPr>
          <a:xfrm flipV="1">
            <a:off x="2965141" y="4780150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1534712">
            <a:off x="661838" y="5651066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Cloud 112"/>
          <p:cNvSpPr/>
          <p:nvPr/>
        </p:nvSpPr>
        <p:spPr>
          <a:xfrm rot="1534712">
            <a:off x="968529" y="541957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Cloud 113"/>
          <p:cNvSpPr/>
          <p:nvPr/>
        </p:nvSpPr>
        <p:spPr>
          <a:xfrm rot="1534712">
            <a:off x="1120929" y="557197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Cloud 114"/>
          <p:cNvSpPr/>
          <p:nvPr/>
        </p:nvSpPr>
        <p:spPr>
          <a:xfrm rot="1534712" flipV="1">
            <a:off x="1273328" y="5468608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Cloud 115"/>
          <p:cNvSpPr/>
          <p:nvPr/>
        </p:nvSpPr>
        <p:spPr>
          <a:xfrm rot="12002035" flipH="1">
            <a:off x="1591424" y="5379285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Cloud 116"/>
          <p:cNvSpPr/>
          <p:nvPr/>
        </p:nvSpPr>
        <p:spPr>
          <a:xfrm rot="1534712" flipH="1">
            <a:off x="968529" y="5836260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Cloud 117"/>
          <p:cNvSpPr/>
          <p:nvPr/>
        </p:nvSpPr>
        <p:spPr>
          <a:xfrm rot="1534712">
            <a:off x="1273329" y="5724372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Cloud 118"/>
          <p:cNvSpPr/>
          <p:nvPr/>
        </p:nvSpPr>
        <p:spPr>
          <a:xfrm rot="1534712" flipV="1">
            <a:off x="1425728" y="5671979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Cloud 119"/>
          <p:cNvSpPr/>
          <p:nvPr/>
        </p:nvSpPr>
        <p:spPr>
          <a:xfrm>
            <a:off x="638435" y="487649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Cloud 120"/>
          <p:cNvSpPr/>
          <p:nvPr/>
        </p:nvSpPr>
        <p:spPr>
          <a:xfrm>
            <a:off x="945126" y="464500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Cloud 121"/>
          <p:cNvSpPr/>
          <p:nvPr/>
        </p:nvSpPr>
        <p:spPr>
          <a:xfrm>
            <a:off x="1097526" y="479740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Cloud 122"/>
          <p:cNvSpPr/>
          <p:nvPr/>
        </p:nvSpPr>
        <p:spPr>
          <a:xfrm flipV="1">
            <a:off x="1249925" y="4694036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Cloud 123"/>
          <p:cNvSpPr/>
          <p:nvPr/>
        </p:nvSpPr>
        <p:spPr>
          <a:xfrm rot="10467323" flipH="1">
            <a:off x="1568021" y="4604713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Cloud 124"/>
          <p:cNvSpPr/>
          <p:nvPr/>
        </p:nvSpPr>
        <p:spPr>
          <a:xfrm flipH="1">
            <a:off x="945126" y="5061688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Cloud 125"/>
          <p:cNvSpPr/>
          <p:nvPr/>
        </p:nvSpPr>
        <p:spPr>
          <a:xfrm>
            <a:off x="1249926" y="494980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Cloud 126"/>
          <p:cNvSpPr/>
          <p:nvPr/>
        </p:nvSpPr>
        <p:spPr>
          <a:xfrm flipV="1">
            <a:off x="1402325" y="4897407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Cloud 127"/>
          <p:cNvSpPr/>
          <p:nvPr/>
        </p:nvSpPr>
        <p:spPr>
          <a:xfrm rot="2447208">
            <a:off x="778394" y="309308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Cloud 128"/>
          <p:cNvSpPr/>
          <p:nvPr/>
        </p:nvSpPr>
        <p:spPr>
          <a:xfrm rot="2447208">
            <a:off x="1085085" y="286159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Cloud 129"/>
          <p:cNvSpPr/>
          <p:nvPr/>
        </p:nvSpPr>
        <p:spPr>
          <a:xfrm rot="2447208">
            <a:off x="1237485" y="301399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Cloud 130"/>
          <p:cNvSpPr/>
          <p:nvPr/>
        </p:nvSpPr>
        <p:spPr>
          <a:xfrm rot="2447208" flipV="1">
            <a:off x="1389884" y="2910626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Cloud 131"/>
          <p:cNvSpPr/>
          <p:nvPr/>
        </p:nvSpPr>
        <p:spPr>
          <a:xfrm rot="12914531" flipH="1">
            <a:off x="1707980" y="2821303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Cloud 132"/>
          <p:cNvSpPr/>
          <p:nvPr/>
        </p:nvSpPr>
        <p:spPr>
          <a:xfrm rot="2447208" flipH="1">
            <a:off x="1085085" y="3278278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Cloud 133"/>
          <p:cNvSpPr/>
          <p:nvPr/>
        </p:nvSpPr>
        <p:spPr>
          <a:xfrm rot="2447208">
            <a:off x="1389885" y="316639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Cloud 134"/>
          <p:cNvSpPr/>
          <p:nvPr/>
        </p:nvSpPr>
        <p:spPr>
          <a:xfrm rot="2447208" flipV="1">
            <a:off x="1542284" y="3113997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Cloud 135"/>
          <p:cNvSpPr/>
          <p:nvPr/>
        </p:nvSpPr>
        <p:spPr>
          <a:xfrm>
            <a:off x="695089" y="3903488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Cloud 136"/>
          <p:cNvSpPr/>
          <p:nvPr/>
        </p:nvSpPr>
        <p:spPr>
          <a:xfrm>
            <a:off x="1001780" y="367199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Cloud 137"/>
          <p:cNvSpPr/>
          <p:nvPr/>
        </p:nvSpPr>
        <p:spPr>
          <a:xfrm>
            <a:off x="1154180" y="382439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Cloud 138"/>
          <p:cNvSpPr/>
          <p:nvPr/>
        </p:nvSpPr>
        <p:spPr>
          <a:xfrm flipV="1">
            <a:off x="1306579" y="3721030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Cloud 139"/>
          <p:cNvSpPr/>
          <p:nvPr/>
        </p:nvSpPr>
        <p:spPr>
          <a:xfrm rot="10467323" flipH="1">
            <a:off x="1624675" y="3631707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Cloud 140"/>
          <p:cNvSpPr/>
          <p:nvPr/>
        </p:nvSpPr>
        <p:spPr>
          <a:xfrm flipH="1">
            <a:off x="1001780" y="4088682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Cloud 141"/>
          <p:cNvSpPr/>
          <p:nvPr/>
        </p:nvSpPr>
        <p:spPr>
          <a:xfrm>
            <a:off x="1306580" y="397679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Cloud 142"/>
          <p:cNvSpPr/>
          <p:nvPr/>
        </p:nvSpPr>
        <p:spPr>
          <a:xfrm flipV="1">
            <a:off x="1458979" y="3924401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Cloud 143"/>
          <p:cNvSpPr/>
          <p:nvPr/>
        </p:nvSpPr>
        <p:spPr>
          <a:xfrm>
            <a:off x="1542026" y="4597319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Cloud 144"/>
          <p:cNvSpPr/>
          <p:nvPr/>
        </p:nvSpPr>
        <p:spPr>
          <a:xfrm>
            <a:off x="1848717" y="43658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Cloud 145"/>
          <p:cNvSpPr/>
          <p:nvPr/>
        </p:nvSpPr>
        <p:spPr>
          <a:xfrm>
            <a:off x="2001117" y="45182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Cloud 146"/>
          <p:cNvSpPr/>
          <p:nvPr/>
        </p:nvSpPr>
        <p:spPr>
          <a:xfrm flipV="1">
            <a:off x="2153516" y="4414861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Cloud 147"/>
          <p:cNvSpPr/>
          <p:nvPr/>
        </p:nvSpPr>
        <p:spPr>
          <a:xfrm rot="10467323" flipH="1">
            <a:off x="2471612" y="4325538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Cloud 148"/>
          <p:cNvSpPr/>
          <p:nvPr/>
        </p:nvSpPr>
        <p:spPr>
          <a:xfrm flipH="1">
            <a:off x="1848717" y="4782513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Cloud 149"/>
          <p:cNvSpPr/>
          <p:nvPr/>
        </p:nvSpPr>
        <p:spPr>
          <a:xfrm>
            <a:off x="2153517" y="4670625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Cloud 150"/>
          <p:cNvSpPr/>
          <p:nvPr/>
        </p:nvSpPr>
        <p:spPr>
          <a:xfrm flipV="1">
            <a:off x="2305916" y="4618232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Cloud 151"/>
          <p:cNvSpPr/>
          <p:nvPr/>
        </p:nvSpPr>
        <p:spPr>
          <a:xfrm>
            <a:off x="1900817" y="3092974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Cloud 152"/>
          <p:cNvSpPr/>
          <p:nvPr/>
        </p:nvSpPr>
        <p:spPr>
          <a:xfrm>
            <a:off x="2207508" y="286148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Cloud 153"/>
          <p:cNvSpPr/>
          <p:nvPr/>
        </p:nvSpPr>
        <p:spPr>
          <a:xfrm>
            <a:off x="2359908" y="301388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Cloud 154"/>
          <p:cNvSpPr/>
          <p:nvPr/>
        </p:nvSpPr>
        <p:spPr>
          <a:xfrm flipV="1">
            <a:off x="2512307" y="2910516"/>
            <a:ext cx="270037" cy="18245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Cloud 155"/>
          <p:cNvSpPr/>
          <p:nvPr/>
        </p:nvSpPr>
        <p:spPr>
          <a:xfrm rot="10467323" flipH="1">
            <a:off x="2830403" y="2821193"/>
            <a:ext cx="276350" cy="206519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Cloud 156"/>
          <p:cNvSpPr/>
          <p:nvPr/>
        </p:nvSpPr>
        <p:spPr>
          <a:xfrm flipH="1">
            <a:off x="2207508" y="3278168"/>
            <a:ext cx="304799" cy="20834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Cloud 157"/>
          <p:cNvSpPr/>
          <p:nvPr/>
        </p:nvSpPr>
        <p:spPr>
          <a:xfrm>
            <a:off x="2512308" y="3166280"/>
            <a:ext cx="229678" cy="185195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Cloud 158"/>
          <p:cNvSpPr/>
          <p:nvPr/>
        </p:nvSpPr>
        <p:spPr>
          <a:xfrm flipV="1">
            <a:off x="2664707" y="3113887"/>
            <a:ext cx="270037" cy="204793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819737" y="2760498"/>
            <a:ext cx="393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are moving, and impossible to count!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4832323" y="3382123"/>
            <a:ext cx="402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count the number in a small area, and scale it up.</a:t>
            </a:r>
            <a:endParaRPr lang="en-US" dirty="0"/>
          </a:p>
        </p:txBody>
      </p:sp>
      <p:sp>
        <p:nvSpPr>
          <p:cNvPr id="162" name="Frame 161"/>
          <p:cNvSpPr/>
          <p:nvPr/>
        </p:nvSpPr>
        <p:spPr>
          <a:xfrm>
            <a:off x="2957397" y="4873013"/>
            <a:ext cx="1527861" cy="1227660"/>
          </a:xfrm>
          <a:prstGeom prst="frame">
            <a:avLst/>
          </a:prstGeom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5" name="Straight Arrow Connector 164"/>
          <p:cNvCxnSpPr/>
          <p:nvPr/>
        </p:nvCxnSpPr>
        <p:spPr>
          <a:xfrm flipH="1">
            <a:off x="4478545" y="4312670"/>
            <a:ext cx="353778" cy="584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4832323" y="4136609"/>
                <a:ext cx="3922807" cy="1636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There are 10 in this square, which represents approximately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of the field. Therefore we can estimate that there are approximately 100 sheep in the field. </a:t>
                </a:r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323" y="4136609"/>
                <a:ext cx="3922807" cy="1636858"/>
              </a:xfrm>
              <a:prstGeom prst="rect">
                <a:avLst/>
              </a:prstGeom>
              <a:blipFill rotWithShape="1">
                <a:blip r:embed="rId3"/>
                <a:stretch>
                  <a:fillRect l="-1400" t="-1866" r="-1711" b="-52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4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2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/>
      <p:bldP spid="161" grpId="0"/>
      <p:bldP spid="162" grpId="0" animBg="1"/>
      <p:bldP spid="167" grpId="0"/>
    </p:bldLst>
  </p:timing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stimates and Significant Figures" id="{47BB5BEA-6BD0-C840-B585-971C7AB7ED37}" vid="{24A57587-F889-494B-BA63-EA968E67E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Estimates and Significant Figures</Template>
  <TotalTime>0</TotalTime>
  <Words>773</Words>
  <Application>Microsoft Office PowerPoint</Application>
  <PresentationFormat>On-screen Show (4:3)</PresentationFormat>
  <Paragraphs>156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AQA Presentation</vt:lpstr>
      <vt:lpstr>Estimates and significant figures</vt:lpstr>
      <vt:lpstr>Why do we round?</vt:lpstr>
      <vt:lpstr>What are the rules?</vt:lpstr>
      <vt:lpstr>What is a significant figure?</vt:lpstr>
      <vt:lpstr>Identifying significant figures</vt:lpstr>
      <vt:lpstr>Rounding in practice</vt:lpstr>
      <vt:lpstr>Rounding in practice</vt:lpstr>
      <vt:lpstr>Rounding in practice</vt:lpstr>
      <vt:lpstr>Why do we estimate?</vt:lpstr>
      <vt:lpstr>Estimation</vt:lpstr>
      <vt:lpstr>Estimation in practice</vt:lpstr>
      <vt:lpstr>Application of estimation and significant figures</vt:lpstr>
      <vt:lpstr>Some questions to try from Exampro </vt:lpstr>
      <vt:lpstr>GCSE Maths F</vt:lpstr>
      <vt:lpstr>GCSE Maths F</vt:lpstr>
      <vt:lpstr>GCSE Chemistry sample assessment materials </vt:lpstr>
      <vt:lpstr>GCSE Physics sample assessment materials </vt:lpstr>
      <vt:lpstr>GCSE Physics sample assessment materials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guide: maths skills - estimates and significant figures - slides</dc:title>
  <dc:creator>AQA</dc:creator>
  <cp:lastModifiedBy/>
  <dcterms:created xsi:type="dcterms:W3CDTF">2016-04-09T08:27:57Z</dcterms:created>
  <dcterms:modified xsi:type="dcterms:W3CDTF">2019-09-04T10:38:45Z</dcterms:modified>
</cp:coreProperties>
</file>