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4" r:id="rId2"/>
    <p:sldId id="274" r:id="rId3"/>
    <p:sldId id="262" r:id="rId4"/>
    <p:sldId id="295" r:id="rId5"/>
    <p:sldId id="277" r:id="rId6"/>
    <p:sldId id="302" r:id="rId7"/>
    <p:sldId id="300" r:id="rId8"/>
    <p:sldId id="303" r:id="rId9"/>
    <p:sldId id="301" r:id="rId10"/>
    <p:sldId id="304" r:id="rId11"/>
    <p:sldId id="298" r:id="rId12"/>
    <p:sldId id="305" r:id="rId13"/>
    <p:sldId id="306" r:id="rId14"/>
    <p:sldId id="307" r:id="rId15"/>
    <p:sldId id="308" r:id="rId16"/>
    <p:sldId id="309" r:id="rId1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7" autoAdjust="0"/>
    <p:restoredTop sz="82915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-1770" y="-90"/>
      </p:cViewPr>
      <p:guideLst>
        <p:guide orient="horz" pos="2157"/>
        <p:guide pos="3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5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16</a:t>
            </a:r>
            <a:endParaRPr lang="en-US" sz="800" dirty="0"/>
          </a:p>
        </p:txBody>
      </p: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54339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itesize/ks3/maths/handling_data/measures_average/revision/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5C9LBF3b65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7181600" cy="968675"/>
          </a:xfrm>
        </p:spPr>
        <p:txBody>
          <a:bodyPr/>
          <a:lstStyle/>
          <a:p>
            <a:r>
              <a:rPr lang="en-US" dirty="0" smtClean="0"/>
              <a:t>Averages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2611489"/>
            <a:ext cx="7181601" cy="378312"/>
          </a:xfrm>
        </p:spPr>
        <p:txBody>
          <a:bodyPr/>
          <a:lstStyle/>
          <a:p>
            <a:r>
              <a:rPr lang="en-US" dirty="0"/>
              <a:t>Mathematics for </a:t>
            </a:r>
            <a:r>
              <a:rPr lang="en-US" dirty="0" smtClean="0"/>
              <a:t>GCSE </a:t>
            </a:r>
            <a:r>
              <a:rPr lang="en-US" dirty="0"/>
              <a:t>Science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0000" y="3687182"/>
            <a:ext cx="654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This presentation covers these Maths skills: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find </a:t>
            </a:r>
            <a:r>
              <a:rPr lang="en-GB" dirty="0"/>
              <a:t>arithmetic </a:t>
            </a:r>
            <a:r>
              <a:rPr lang="en-GB" dirty="0" smtClean="0"/>
              <a:t>means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</a:t>
            </a:r>
            <a:r>
              <a:rPr lang="en-GB" dirty="0" smtClean="0"/>
              <a:t>nderstand </a:t>
            </a:r>
            <a:r>
              <a:rPr lang="en-GB" dirty="0"/>
              <a:t>the terms mean, mode and </a:t>
            </a:r>
            <a:r>
              <a:rPr lang="en-GB" dirty="0" smtClean="0"/>
              <a:t>median.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5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442357"/>
            <a:ext cx="8045200" cy="4406804"/>
          </a:xfrm>
        </p:spPr>
        <p:txBody>
          <a:bodyPr/>
          <a:lstStyle/>
          <a:p>
            <a:r>
              <a:rPr lang="en-US" b="1" dirty="0"/>
              <a:t>What is the </a:t>
            </a:r>
            <a:r>
              <a:rPr lang="en-US" b="1" dirty="0" smtClean="0"/>
              <a:t>modal </a:t>
            </a:r>
            <a:r>
              <a:rPr lang="en-US" b="1" dirty="0"/>
              <a:t>height of a student in this class?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most common height is </a:t>
            </a:r>
            <a:r>
              <a:rPr lang="en-US" dirty="0"/>
              <a:t>148 &lt;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en-US" dirty="0">
                <a:solidFill>
                  <a:schemeClr val="dk1"/>
                </a:solidFill>
              </a:rPr>
              <a:t>≤ </a:t>
            </a:r>
            <a:r>
              <a:rPr lang="en-US" dirty="0" smtClean="0">
                <a:solidFill>
                  <a:schemeClr val="dk1"/>
                </a:solidFill>
              </a:rPr>
              <a:t>152, with 8 students falling within 	that interval.</a:t>
            </a:r>
          </a:p>
          <a:p>
            <a:endParaRPr lang="en-US" dirty="0"/>
          </a:p>
          <a:p>
            <a:r>
              <a:rPr lang="en-US" b="1" dirty="0"/>
              <a:t>How does this compare to the </a:t>
            </a:r>
            <a:r>
              <a:rPr lang="en-US" b="1" dirty="0" smtClean="0"/>
              <a:t>modal </a:t>
            </a:r>
            <a:r>
              <a:rPr lang="en-US" b="1" dirty="0"/>
              <a:t>height of a male student and a female student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modal height of a male student is </a:t>
            </a:r>
            <a:r>
              <a:rPr lang="en-US" dirty="0"/>
              <a:t>152 &lt;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en-US" dirty="0">
                <a:solidFill>
                  <a:schemeClr val="dk1"/>
                </a:solidFill>
              </a:rPr>
              <a:t>≤ </a:t>
            </a:r>
            <a:r>
              <a:rPr lang="en-US" dirty="0" smtClean="0">
                <a:solidFill>
                  <a:schemeClr val="dk1"/>
                </a:solidFill>
              </a:rPr>
              <a:t>156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The modal height of a female student is </a:t>
            </a:r>
            <a:r>
              <a:rPr lang="en-US" dirty="0"/>
              <a:t>144 &lt;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en-US" dirty="0">
                <a:solidFill>
                  <a:schemeClr val="dk1"/>
                </a:solidFill>
              </a:rPr>
              <a:t>≤ </a:t>
            </a:r>
            <a:r>
              <a:rPr lang="en-US" dirty="0" smtClean="0">
                <a:solidFill>
                  <a:schemeClr val="dk1"/>
                </a:solidFill>
              </a:rPr>
              <a:t>148</a:t>
            </a:r>
          </a:p>
          <a:p>
            <a:endParaRPr lang="en-US" dirty="0"/>
          </a:p>
          <a:p>
            <a:r>
              <a:rPr lang="en-US" b="1" dirty="0"/>
              <a:t>What does this tell you about using the mode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Using the mode does not always give a good representation of the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1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and </a:t>
            </a:r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27553"/>
            <a:ext cx="8045200" cy="6680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mean, median and mode all have advantages and disadvantages. Can you think what they are?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238356"/>
              </p:ext>
            </p:extLst>
          </p:nvPr>
        </p:nvGraphicFramePr>
        <p:xfrm>
          <a:off x="525711" y="1895604"/>
          <a:ext cx="8045202" cy="40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520"/>
                <a:gridCol w="3175686"/>
                <a:gridCol w="3728996"/>
              </a:tblGrid>
              <a:tr h="412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 anchor="ctr"/>
                </a:tc>
              </a:tr>
              <a:tr h="962693"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 anchor="ctr"/>
                </a:tc>
              </a:tr>
              <a:tr h="1237748">
                <a:tc>
                  <a:txBody>
                    <a:bodyPr/>
                    <a:lstStyle/>
                    <a:p>
                      <a:r>
                        <a:rPr lang="en-US" dirty="0" smtClean="0"/>
                        <a:t>Median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 anchor="ctr"/>
                </a:tc>
              </a:tr>
              <a:tr h="1397280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43072" y="2339673"/>
            <a:ext cx="302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Uses all the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Usually most representative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625" y="2339673"/>
            <a:ext cx="3443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Isn’t always a data value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May be distorted by extreme data values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43073" y="3317300"/>
            <a:ext cx="3028951" cy="1520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Easy to find in ordered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Not distorted by extreme data values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0623" y="3326121"/>
            <a:ext cx="3300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Isn’t always a data value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Not always a good representation of </a:t>
            </a:r>
            <a:r>
              <a:rPr lang="en-US" dirty="0" smtClean="0"/>
              <a:t>the full data set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43073" y="4788705"/>
            <a:ext cx="289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Easy to find in tallied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Always a data </a:t>
            </a:r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3" y="4655705"/>
            <a:ext cx="3443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Doesn't always exist, or sometimes more than one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Not always a good representation of the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questions to try from </a:t>
            </a:r>
            <a:r>
              <a:rPr lang="en-GB" dirty="0" err="1" smtClean="0"/>
              <a:t>Exampro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160213"/>
            <a:ext cx="8045200" cy="440680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  <a:latin typeface="AQA Chevin Pro Light" panose="020F0303030000060003" pitchFamily="34" charset="0"/>
              </a:rPr>
              <a:t>GCSE </a:t>
            </a:r>
            <a:r>
              <a:rPr lang="en-GB" sz="2400" dirty="0" smtClean="0">
                <a:solidFill>
                  <a:schemeClr val="tx2"/>
                </a:solidFill>
                <a:latin typeface="AQA Chevin Pro Light" panose="020F0303030000060003" pitchFamily="34" charset="0"/>
              </a:rPr>
              <a:t>Maths F</a:t>
            </a: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  <a:latin typeface="AQA Chevin Pro Light" panose="020F0303030000060003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  <a:latin typeface="AQA Chevin Pro Light" panose="020F03030300000600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9" y="1413336"/>
            <a:ext cx="6108016" cy="264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74" y="4138460"/>
            <a:ext cx="5889806" cy="213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QA Chevin Pro Light" panose="020F0303030000060003" pitchFamily="34" charset="0"/>
              </a:rPr>
              <a:t>GCSE Maths F</a:t>
            </a:r>
            <a:br>
              <a:rPr lang="en-GB" sz="2800" dirty="0">
                <a:latin typeface="AQA Chevin Pro Light" panose="020F0303030000060003" pitchFamily="34" charset="0"/>
              </a:rPr>
            </a:b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04062"/>
            <a:ext cx="67056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114135"/>
            <a:ext cx="5857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5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Biology </a:t>
            </a:r>
            <a:r>
              <a:rPr lang="en-GB" dirty="0"/>
              <a:t>sample assessment materials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483529"/>
            <a:ext cx="2858892" cy="290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405" y="2226124"/>
            <a:ext cx="4604193" cy="149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15" y="4937757"/>
            <a:ext cx="6139970" cy="67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0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 Biology sample assessment materials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0" y="1536615"/>
            <a:ext cx="3155118" cy="30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59" y="5223761"/>
            <a:ext cx="5767282" cy="6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93" y="2777924"/>
            <a:ext cx="4117197" cy="125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4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 Biology sample assessment materials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5" y="1775108"/>
            <a:ext cx="2671428" cy="29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23" y="2581016"/>
            <a:ext cx="3944071" cy="145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141" y="5224551"/>
            <a:ext cx="5725718" cy="64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ow </a:t>
            </a:r>
            <a:r>
              <a:rPr lang="en-GB" dirty="0"/>
              <a:t>can </a:t>
            </a:r>
            <a:r>
              <a:rPr lang="en-GB" dirty="0" smtClean="0"/>
              <a:t>we summarise data?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582088"/>
            <a:ext cx="8045200" cy="2247163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When </a:t>
            </a:r>
            <a:r>
              <a:rPr lang="en-US" dirty="0" smtClean="0"/>
              <a:t>carrying </a:t>
            </a:r>
            <a:r>
              <a:rPr lang="en-US" dirty="0"/>
              <a:t>out an investigation, </a:t>
            </a:r>
            <a:r>
              <a:rPr lang="en-US" dirty="0" smtClean="0"/>
              <a:t>data collected must recorded so that conclusions can be made.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This data can be displayed using tables, from which graphs can be drawn.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Finding the average helps you to draw conclusions from data</a:t>
            </a:r>
            <a:r>
              <a:rPr lang="en-US" dirty="0" smtClean="0"/>
              <a:t>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 measure of average is a number that is typical for a set of figures. </a:t>
            </a:r>
            <a:endParaRPr lang="en-US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/>
              <a:t>averages most commonly used are: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6335" y="4751184"/>
            <a:ext cx="2223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MEAN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2356" y="4751184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30874" y="4751184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</a:t>
            </a:r>
          </a:p>
        </p:txBody>
      </p:sp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40000" y="1782455"/>
            <a:ext cx="2374650" cy="313927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y-GB" sz="2400" b="1" dirty="0" smtClean="0"/>
              <a:t>Mean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/>
              <a:t>Median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/>
              <a:t>Mode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44836" y="1862662"/>
                <a:ext cx="56388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Most common </a:t>
                </a:r>
                <a:r>
                  <a:rPr lang="en-US" sz="2400" dirty="0" smtClean="0"/>
                  <a:t>value</a:t>
                </a:r>
              </a:p>
              <a:p>
                <a:pPr>
                  <a:lnSpc>
                    <a:spcPct val="150000"/>
                  </a:lnSpc>
                  <a:buFontTx/>
                  <a:buChar char="•"/>
                </a:pPr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Middle value in an ordered </a:t>
                </a:r>
                <a:r>
                  <a:rPr lang="en-US" sz="2400" dirty="0" smtClean="0"/>
                  <a:t>list</a:t>
                </a:r>
              </a:p>
              <a:p>
                <a:pPr>
                  <a:lnSpc>
                    <a:spcPct val="150000"/>
                  </a:lnSpc>
                  <a:buFontTx/>
                  <a:buChar char="•"/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cy-GB" sz="2400" dirty="0"/>
                  <a:t>Sum of all values </a:t>
                </a:r>
                <a14:m>
                  <m:oMath xmlns:m="http://schemas.openxmlformats.org/officeDocument/2006/math">
                    <m:r>
                      <a:rPr lang="cy-GB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number </a:t>
                </a:r>
                <a:r>
                  <a:rPr lang="en-US" sz="2400" dirty="0"/>
                  <a:t>of </a:t>
                </a:r>
                <a:r>
                  <a:rPr lang="en-US" sz="2400" dirty="0" smtClean="0"/>
                  <a:t>values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836" y="1862662"/>
                <a:ext cx="56388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1730" b="-1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3463" y="1149283"/>
            <a:ext cx="6862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Do you know </a:t>
            </a:r>
            <a:r>
              <a:rPr lang="en-US" sz="2400" dirty="0" smtClean="0"/>
              <a:t>the definitions, and which is which?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96377" y="3343471"/>
            <a:ext cx="1448459" cy="0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29789" y="2181444"/>
            <a:ext cx="1784565" cy="2357305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29789" y="2181444"/>
            <a:ext cx="1784565" cy="2146589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411" y="5220971"/>
            <a:ext cx="8016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BBC Bitesize for a recap of these concepts: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hlinkClick r:id="rId3"/>
              </a:rPr>
              <a:t>BBC Bitesize - Measures of average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hlinkClick r:id="rId4"/>
              </a:rPr>
              <a:t>YouTube - Mean, Median and Mode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6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averages important?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322697"/>
            <a:ext cx="8045200" cy="437983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If we do an experiment just once, it is probable that the result will vary from the true value.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The experiment is repeated to get a set of values – all of which may vary from the true value.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An average is then calculated so a conclusion can be made.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 typical question might be to compare two data sets using the mean, median or mode. You would be asked which data set has a higher/lower value, and asked to </a:t>
            </a:r>
            <a:r>
              <a:rPr lang="en-US" sz="2400" dirty="0" smtClean="0"/>
              <a:t>interpret </a:t>
            </a:r>
            <a:r>
              <a:rPr lang="en-US" sz="2400" dirty="0"/>
              <a:t>this result in the context of the data.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526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001" y="1239789"/>
            <a:ext cx="8035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Nitrate </a:t>
            </a:r>
            <a:r>
              <a:rPr lang="en-US" sz="2000" dirty="0" err="1"/>
              <a:t>fertilisers</a:t>
            </a:r>
            <a:r>
              <a:rPr lang="en-US" sz="2000" dirty="0"/>
              <a:t> are soluble in water and can be washed off fields </a:t>
            </a:r>
            <a:r>
              <a:rPr lang="en-US" sz="2000" dirty="0" smtClean="0"/>
              <a:t>and </a:t>
            </a:r>
            <a:r>
              <a:rPr lang="en-US" sz="2000" dirty="0"/>
              <a:t>into rivers and reservoirs by rainwater. S</a:t>
            </a:r>
            <a:r>
              <a:rPr lang="en-US" sz="2000" dirty="0" smtClean="0"/>
              <a:t>amples were taken from 2 different rivers at 5 different points in time. The following table shows the nitrate levels at each point.  Anything higher than 10 mg/l is considered unsafe.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16566"/>
              </p:ext>
            </p:extLst>
          </p:nvPr>
        </p:nvGraphicFramePr>
        <p:xfrm>
          <a:off x="528385" y="3248128"/>
          <a:ext cx="6096000" cy="1507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22447">
                <a:tc rowSpan="2"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River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Level of nitrate (mg/l)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4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Trial 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Trial 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Trial 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Trial 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Trial 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8045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5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8638" y="5208183"/>
            <a:ext cx="6819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the mean level of nitrate for each river?</a:t>
            </a:r>
          </a:p>
          <a:p>
            <a:r>
              <a:rPr lang="en-US" sz="2000" dirty="0" smtClean="0"/>
              <a:t>Evaluate if the mean level of nitrate in each river is unsafe.</a:t>
            </a:r>
            <a:endParaRPr lang="en-US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</p:spPr>
        <p:txBody>
          <a:bodyPr/>
          <a:lstStyle/>
          <a:p>
            <a:r>
              <a:rPr lang="en-US" dirty="0" smtClean="0"/>
              <a:t>Using the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272562"/>
                <a:ext cx="8045200" cy="4745847"/>
              </a:xfrm>
            </p:spPr>
            <p:txBody>
              <a:bodyPr/>
              <a:lstStyle/>
              <a:p>
                <a:r>
                  <a:rPr lang="en-US" b="1" dirty="0" smtClean="0"/>
                  <a:t>What is the mean level of nitrate for each river?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For river A: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15 + 13 + 11 + 9 + 7= 55</a:t>
                </a:r>
              </a:p>
              <a:p>
                <a:pPr marL="0" indent="0">
                  <a:buNone/>
                </a:pPr>
                <a:r>
                  <a:rPr lang="en-US" dirty="0" smtClean="0"/>
                  <a:t>	55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 charset="0"/>
                        <a:cs typeface="Cambria Math" charset="0"/>
                      </a:rPr>
                      <m:t>÷</m:t>
                    </m:r>
                  </m:oMath>
                </a14:m>
                <a:r>
                  <a:rPr lang="en-US" dirty="0" smtClean="0"/>
                  <a:t> 5 = 11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The mean level of nitrate for River A is 11 </a:t>
                </a:r>
                <a:r>
                  <a:rPr lang="en-US" dirty="0"/>
                  <a:t>mg/l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</a:p>
              <a:p>
                <a:pPr marL="0" indent="0">
                  <a:buNone/>
                </a:pPr>
                <a:r>
                  <a:rPr lang="en-US" dirty="0" smtClean="0"/>
                  <a:t>	For river B: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9 + 8 + 9 +10 + 11 = 37</a:t>
                </a:r>
              </a:p>
              <a:p>
                <a:pPr marL="0" indent="0">
                  <a:buNone/>
                </a:pPr>
                <a:r>
                  <a:rPr lang="en-US" dirty="0" smtClean="0"/>
                  <a:t>	37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charset="0"/>
                        <a:cs typeface="Cambria Math" charset="0"/>
                      </a:rPr>
                      <m:t>÷</m:t>
                    </m:r>
                  </m:oMath>
                </a14:m>
                <a:r>
                  <a:rPr lang="en-US" dirty="0" smtClean="0"/>
                  <a:t> 5 = 7.4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The </a:t>
                </a:r>
                <a:r>
                  <a:rPr lang="en-US" dirty="0"/>
                  <a:t>mean level of nitrate for River </a:t>
                </a:r>
                <a:r>
                  <a:rPr lang="en-US" dirty="0" smtClean="0"/>
                  <a:t>B is 7.4 mg/l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Evaluate if the </a:t>
                </a:r>
                <a:r>
                  <a:rPr lang="en-US" b="1" dirty="0" smtClean="0"/>
                  <a:t>mean </a:t>
                </a:r>
                <a:r>
                  <a:rPr lang="en-US" b="1" dirty="0"/>
                  <a:t>level of nitrate in each river is </a:t>
                </a:r>
                <a:r>
                  <a:rPr lang="en-US" b="1" dirty="0" smtClean="0"/>
                  <a:t>unsafe.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dirty="0" smtClean="0"/>
                  <a:t>Anything </a:t>
                </a:r>
                <a:r>
                  <a:rPr lang="en-US" dirty="0"/>
                  <a:t>higher than 10 mg/l is considered </a:t>
                </a:r>
                <a:r>
                  <a:rPr lang="en-US" dirty="0" smtClean="0"/>
                  <a:t>unsafe.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	The mean level of nitrate in river A is above </a:t>
                </a:r>
                <a:r>
                  <a:rPr lang="en-US" dirty="0"/>
                  <a:t>10 </a:t>
                </a:r>
                <a:r>
                  <a:rPr lang="en-US" dirty="0" smtClean="0"/>
                  <a:t>mg/l, so is unsafe.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	The </a:t>
                </a:r>
                <a:r>
                  <a:rPr lang="en-US" dirty="0"/>
                  <a:t>mean level </a:t>
                </a:r>
                <a:r>
                  <a:rPr lang="en-US" dirty="0" smtClean="0"/>
                  <a:t>of </a:t>
                </a:r>
                <a:r>
                  <a:rPr lang="en-US" dirty="0"/>
                  <a:t>nitrate in </a:t>
                </a:r>
                <a:r>
                  <a:rPr lang="en-US" dirty="0" smtClean="0"/>
                  <a:t>river B is below 10 mg/l, so is safe.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272562"/>
                <a:ext cx="8045200" cy="4745847"/>
              </a:xfrm>
              <a:blipFill rotWithShape="1">
                <a:blip r:embed="rId2"/>
                <a:stretch>
                  <a:fillRect l="-1668" t="-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9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median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92323"/>
            <a:ext cx="8045200" cy="110174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experiment was carried out into the strength of rubber. 7 strips were stretched until they snapped. The following table shows what length each sample reached.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56919"/>
              </p:ext>
            </p:extLst>
          </p:nvPr>
        </p:nvGraphicFramePr>
        <p:xfrm>
          <a:off x="540000" y="2543073"/>
          <a:ext cx="410935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679"/>
                <a:gridCol w="2054679"/>
              </a:tblGrid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number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 (mm)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87636" y="2401347"/>
            <a:ext cx="34215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the median length reached by the strip.</a:t>
            </a:r>
          </a:p>
          <a:p>
            <a:endParaRPr lang="en-US" dirty="0" smtClean="0"/>
          </a:p>
          <a:p>
            <a:r>
              <a:rPr lang="en-US" dirty="0" smtClean="0"/>
              <a:t>How does this compare to the mean value? </a:t>
            </a:r>
          </a:p>
          <a:p>
            <a:endParaRPr lang="en-US" dirty="0" smtClean="0"/>
          </a:p>
          <a:p>
            <a:r>
              <a:rPr lang="en-US" dirty="0" smtClean="0"/>
              <a:t>Why are the median and mean so different?</a:t>
            </a:r>
          </a:p>
          <a:p>
            <a:endParaRPr lang="en-US" dirty="0" smtClean="0"/>
          </a:p>
          <a:p>
            <a:r>
              <a:rPr lang="en-US" dirty="0" smtClean="0"/>
              <a:t>Why wouldn’t you use the mode for this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096418"/>
                <a:ext cx="8045200" cy="5138123"/>
              </a:xfrm>
            </p:spPr>
            <p:txBody>
              <a:bodyPr/>
              <a:lstStyle/>
              <a:p>
                <a:r>
                  <a:rPr lang="en-US" b="1" dirty="0"/>
                  <a:t>Calculate the median length reached by the strip. 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Put the numbers in order: </a:t>
                </a:r>
                <a:r>
                  <a:rPr lang="en-US" dirty="0"/>
                  <a:t>5</a:t>
                </a:r>
                <a:r>
                  <a:rPr lang="en-US" dirty="0" smtClean="0"/>
                  <a:t>, 21, 22, 25, </a:t>
                </a:r>
                <a:r>
                  <a:rPr lang="en-US" dirty="0"/>
                  <a:t>26, 27, </a:t>
                </a:r>
                <a:r>
                  <a:rPr lang="en-US" dirty="0" smtClean="0"/>
                  <a:t>28</a:t>
                </a:r>
              </a:p>
              <a:p>
                <a:pPr marL="0" indent="0">
                  <a:buNone/>
                </a:pPr>
                <a:r>
                  <a:rPr lang="en-US" dirty="0" smtClean="0"/>
                  <a:t>	Choose the middle number.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The median length is 25mm.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How does this compare to the mean value? 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	5 + 21 + 22 + 25 + 26 + 27 + 28 = 154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154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÷</m:t>
                    </m:r>
                  </m:oMath>
                </a14:m>
                <a:r>
                  <a:rPr lang="en-US" dirty="0" smtClean="0"/>
                  <a:t> 7 = 22</a:t>
                </a:r>
              </a:p>
              <a:p>
                <a:pPr marL="0" indent="0">
                  <a:buNone/>
                </a:pPr>
                <a:r>
                  <a:rPr lang="en-US" dirty="0" smtClean="0"/>
                  <a:t>	The mean value is 22mm.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r>
                  <a:rPr lang="en-US" b="1" dirty="0" smtClean="0"/>
                  <a:t>Why </a:t>
                </a:r>
                <a:r>
                  <a:rPr lang="en-US" b="1" dirty="0"/>
                  <a:t>are the median and mean </a:t>
                </a:r>
                <a:r>
                  <a:rPr lang="en-US" b="1" dirty="0" smtClean="0"/>
                  <a:t> </a:t>
                </a:r>
                <a:r>
                  <a:rPr lang="en-US" b="1" dirty="0"/>
                  <a:t>different</a:t>
                </a:r>
                <a:r>
                  <a:rPr lang="en-US" b="1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This is because the mean is skewed by the outlier 5. The median is not 	affected by this.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Why wouldn’t you use the mode </a:t>
                </a:r>
                <a:r>
                  <a:rPr lang="en-US" b="1" dirty="0" smtClean="0"/>
                  <a:t>for this data?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No two numbers are the same, so it would not be possible to use the 	mode.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096418"/>
                <a:ext cx="8045200" cy="5138123"/>
              </a:xfrm>
              <a:blipFill rotWithShape="1">
                <a:blip r:embed="rId2"/>
                <a:stretch>
                  <a:fillRect l="-1668" t="-1898" b="-1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4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56101"/>
            <a:ext cx="8045200" cy="282842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study was carried out to find the average height of children in a certain class. The results are shown in the following table.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262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886" y="5000322"/>
            <a:ext cx="8059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 height of a student in this class? </a:t>
            </a:r>
          </a:p>
          <a:p>
            <a:r>
              <a:rPr lang="en-US" dirty="0" smtClean="0"/>
              <a:t>How does this compare to the modal height of a male student and a female student?</a:t>
            </a:r>
          </a:p>
          <a:p>
            <a:r>
              <a:rPr lang="en-US" dirty="0" smtClean="0"/>
              <a:t>What does this tell you about using the mode?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678599"/>
              </p:ext>
            </p:extLst>
          </p:nvPr>
        </p:nvGraphicFramePr>
        <p:xfrm>
          <a:off x="540000" y="2035335"/>
          <a:ext cx="80452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297"/>
                <a:gridCol w="2074981"/>
                <a:gridCol w="1813461"/>
                <a:gridCol w="1813461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Height, </a:t>
                      </a:r>
                      <a:r>
                        <a:rPr lang="en-US" sz="1600" i="1" dirty="0" smtClean="0"/>
                        <a:t>h</a:t>
                      </a:r>
                      <a:r>
                        <a:rPr lang="en-US" sz="1600" i="0" dirty="0" smtClean="0"/>
                        <a:t>,</a:t>
                      </a:r>
                      <a:r>
                        <a:rPr lang="en-US" sz="1600" i="0" baseline="0" dirty="0" smtClean="0"/>
                        <a:t> (cm)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</a:t>
                      </a:r>
                      <a:r>
                        <a:rPr lang="en-US" sz="1600" baseline="0" dirty="0" smtClean="0"/>
                        <a:t> of females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males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number of students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r>
                        <a:rPr lang="en-US" baseline="0" dirty="0" smtClean="0"/>
                        <a:t> &lt; </a:t>
                      </a:r>
                      <a:r>
                        <a:rPr lang="en-US" i="1" baseline="0" dirty="0" smtClean="0"/>
                        <a:t>h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144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144</a:t>
                      </a:r>
                      <a:r>
                        <a:rPr lang="en-US" baseline="0" dirty="0" smtClean="0"/>
                        <a:t> &lt; </a:t>
                      </a:r>
                      <a:r>
                        <a:rPr lang="en-US" i="1" baseline="0" dirty="0" smtClean="0"/>
                        <a:t>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148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148</a:t>
                      </a:r>
                      <a:r>
                        <a:rPr lang="en-US" baseline="0" dirty="0" smtClean="0"/>
                        <a:t> &lt; </a:t>
                      </a:r>
                      <a:r>
                        <a:rPr lang="en-US" i="1" baseline="0" dirty="0" smtClean="0"/>
                        <a:t>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152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152</a:t>
                      </a:r>
                      <a:r>
                        <a:rPr lang="en-US" baseline="0" dirty="0" smtClean="0"/>
                        <a:t> &lt; </a:t>
                      </a:r>
                      <a:r>
                        <a:rPr lang="en-US" i="1" baseline="0" dirty="0" smtClean="0"/>
                        <a:t>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156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156</a:t>
                      </a:r>
                      <a:r>
                        <a:rPr lang="en-US" baseline="0" dirty="0" smtClean="0"/>
                        <a:t> &lt; </a:t>
                      </a:r>
                      <a:r>
                        <a:rPr lang="en-US" i="1" baseline="0" dirty="0" smtClean="0"/>
                        <a:t>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160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r>
                        <a:rPr lang="en-US" baseline="0" dirty="0" smtClean="0"/>
                        <a:t> &lt; </a:t>
                      </a:r>
                      <a:r>
                        <a:rPr lang="en-US" i="1" baseline="0" dirty="0" smtClean="0"/>
                        <a:t>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164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753</Words>
  <Application>Microsoft Office PowerPoint</Application>
  <PresentationFormat>On-screen Show (4:3)</PresentationFormat>
  <Paragraphs>198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AQA Presentation</vt:lpstr>
      <vt:lpstr>Averages</vt:lpstr>
      <vt:lpstr>How can we summarise data?</vt:lpstr>
      <vt:lpstr>PowerPoint Presentation</vt:lpstr>
      <vt:lpstr>Why are averages important?</vt:lpstr>
      <vt:lpstr>Using the mean</vt:lpstr>
      <vt:lpstr>Answers</vt:lpstr>
      <vt:lpstr>Using the median</vt:lpstr>
      <vt:lpstr>Answers</vt:lpstr>
      <vt:lpstr>Using the mode</vt:lpstr>
      <vt:lpstr>Answers</vt:lpstr>
      <vt:lpstr>Advantages and disadvantages</vt:lpstr>
      <vt:lpstr>Some questions to try from Exampro</vt:lpstr>
      <vt:lpstr>GCSE Maths F </vt:lpstr>
      <vt:lpstr>GCSE Biology sample assessment materials </vt:lpstr>
      <vt:lpstr>GCSE Biology sample assessment materials </vt:lpstr>
      <vt:lpstr>GCSE Biology sample assessment materials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guide: maths skills - verages - slides</dc:title>
  <dc:creator>AQA</dc:creator>
  <cp:lastModifiedBy/>
  <dcterms:created xsi:type="dcterms:W3CDTF">2016-03-21T16:21:15Z</dcterms:created>
  <dcterms:modified xsi:type="dcterms:W3CDTF">2019-09-10T08:41:34Z</dcterms:modified>
</cp:coreProperties>
</file>