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4" r:id="rId2"/>
    <p:sldId id="331" r:id="rId3"/>
    <p:sldId id="322" r:id="rId4"/>
    <p:sldId id="324" r:id="rId5"/>
    <p:sldId id="317" r:id="rId6"/>
    <p:sldId id="328" r:id="rId7"/>
    <p:sldId id="325" r:id="rId8"/>
    <p:sldId id="318" r:id="rId9"/>
    <p:sldId id="329" r:id="rId10"/>
    <p:sldId id="319" r:id="rId11"/>
    <p:sldId id="321" r:id="rId12"/>
    <p:sldId id="330" r:id="rId13"/>
    <p:sldId id="341" r:id="rId14"/>
    <p:sldId id="323" r:id="rId15"/>
    <p:sldId id="333" r:id="rId16"/>
    <p:sldId id="340" r:id="rId17"/>
    <p:sldId id="338" r:id="rId18"/>
    <p:sldId id="339" r:id="rId19"/>
    <p:sldId id="336" r:id="rId20"/>
    <p:sldId id="334" r:id="rId21"/>
    <p:sldId id="335" r:id="rId22"/>
    <p:sldId id="337" r:id="rId23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A0"/>
    <a:srgbClr val="3273AF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82892" autoAdjust="0"/>
  </p:normalViewPr>
  <p:slideViewPr>
    <p:cSldViewPr snapToGrid="0" snapToObjects="1" showGuides="1">
      <p:cViewPr>
        <p:scale>
          <a:sx n="75" d="100"/>
          <a:sy n="75" d="100"/>
        </p:scale>
        <p:origin x="-2664" y="-1362"/>
      </p:cViewPr>
      <p:guideLst>
        <p:guide orient="horz" pos="1087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1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22</a:t>
            </a:r>
            <a:endParaRPr lang="en-US" sz="80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Algebra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GCSE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 - One step beyond</a:t>
            </a:r>
            <a:r>
              <a:rPr lang="is-I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1713"/>
                <a:ext cx="8045200" cy="1706812"/>
              </a:xfrm>
            </p:spPr>
            <p:txBody>
              <a:bodyPr lIns="90000" tIns="90000" bIns="90000"/>
              <a:lstStyle/>
              <a:p>
                <a:pPr marL="0" indent="0">
                  <a:buNone/>
                </a:pPr>
                <a:r>
                  <a:rPr lang="en-US" sz="2400" dirty="0" smtClean="0"/>
                  <a:t>Simplify each of these examples: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2</m:t>
                    </m:r>
                    <m:r>
                      <a:rPr lang="en-US" sz="2400" i="1" dirty="0" smtClean="0">
                        <a:latin typeface="Cambria Math" charset="0"/>
                      </a:rPr>
                      <m:t>𝑝</m:t>
                    </m:r>
                    <m:r>
                      <a:rPr lang="en-US" sz="2400" i="1" dirty="0" smtClean="0">
                        <a:latin typeface="Cambria Math" charset="0"/>
                      </a:rPr>
                      <m:t> –</m:t>
                    </m:r>
                    <m:r>
                      <a:rPr lang="en-US" sz="2400" i="1" dirty="0" smtClean="0">
                        <a:latin typeface="Cambria Math" charset="0"/>
                      </a:rPr>
                      <m:t>𝑞</m:t>
                    </m:r>
                    <m:r>
                      <a:rPr lang="en-US" sz="2400" i="1" dirty="0" smtClean="0">
                        <a:latin typeface="Cambria Math" charset="0"/>
                      </a:rPr>
                      <m:t>+3</m:t>
                    </m:r>
                    <m:r>
                      <a:rPr lang="en-US" sz="2400" i="1" dirty="0" smtClean="0">
                        <a:latin typeface="Cambria Math" charset="0"/>
                      </a:rPr>
                      <m:t>𝑝</m:t>
                    </m:r>
                    <m:r>
                      <a:rPr lang="en-US" sz="2400" i="1" dirty="0" smtClean="0">
                        <a:latin typeface="Cambria Math" charset="0"/>
                      </a:rPr>
                      <m:t>+3</m:t>
                    </m:r>
                    <m:r>
                      <a:rPr lang="en-US" sz="2400" i="1" dirty="0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2(</m:t>
                    </m:r>
                    <m:r>
                      <a:rPr lang="en-US" sz="2400" i="1" dirty="0" smtClean="0">
                        <a:latin typeface="Cambria Math" charset="0"/>
                      </a:rPr>
                      <m:t>𝑎</m:t>
                    </m:r>
                    <m:r>
                      <a:rPr lang="en-US" sz="2400" i="1" dirty="0" smtClean="0">
                        <a:latin typeface="Cambria Math" charset="0"/>
                      </a:rPr>
                      <m:t> + </m:t>
                    </m:r>
                    <m:r>
                      <a:rPr lang="en-US" sz="2400" i="1" dirty="0" smtClean="0">
                        <a:latin typeface="Cambria Math" charset="0"/>
                      </a:rPr>
                      <m:t>𝑏</m:t>
                    </m:r>
                    <m:r>
                      <a:rPr lang="en-US" sz="2400" i="1" dirty="0" smtClean="0">
                        <a:latin typeface="Cambria Math" charset="0"/>
                      </a:rPr>
                      <m:t>) &lt; 3</m:t>
                    </m:r>
                    <m:r>
                      <a:rPr lang="en-US" sz="2400" i="1" dirty="0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1713"/>
                <a:ext cx="8045200" cy="1706812"/>
              </a:xfrm>
              <a:blipFill rotWithShape="1">
                <a:blip r:embed="rId2"/>
                <a:stretch>
                  <a:fillRect l="-1213" t="-64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0470" y="2387600"/>
                <a:ext cx="1325235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ts val="2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+2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4B4B4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70" y="2387600"/>
                <a:ext cx="1325235" cy="348813"/>
              </a:xfrm>
              <a:prstGeom prst="rect">
                <a:avLst/>
              </a:prstGeom>
              <a:blipFill rotWithShape="1">
                <a:blip r:embed="rId3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01317" y="3096281"/>
                <a:ext cx="1193788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2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B4B4B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&lt;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4B4B4B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17" y="3096281"/>
                <a:ext cx="1193788" cy="348813"/>
              </a:xfrm>
              <a:prstGeom prst="rect">
                <a:avLst/>
              </a:prstGeom>
              <a:blipFill rotWithShape="1">
                <a:blip r:embed="rId4"/>
                <a:stretch>
                  <a:fillRect t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6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Solving using simplification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1713"/>
                <a:ext cx="8045200" cy="403366"/>
              </a:xfrm>
            </p:spPr>
            <p:txBody>
              <a:bodyPr lIns="90000" tIns="90000" bIns="90000"/>
              <a:lstStyle/>
              <a:p>
                <a:pPr marL="0" indent="0">
                  <a:buNone/>
                </a:pPr>
                <a:r>
                  <a:rPr lang="en-US" sz="20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−7=</m:t>
                    </m:r>
                    <m:r>
                      <a:rPr 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and find the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1713"/>
                <a:ext cx="8045200" cy="403366"/>
              </a:xfrm>
              <a:blipFill rotWithShape="1">
                <a:blip r:embed="rId2"/>
                <a:stretch>
                  <a:fillRect l="-834" t="-9091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14141" y="2326630"/>
                <a:ext cx="2605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3</m:t>
                      </m:r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−7=</m:t>
                      </m:r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1" y="2326630"/>
                <a:ext cx="26053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2556" y="3196140"/>
                <a:ext cx="526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aim is to isolate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 one side of the equation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56" y="3196140"/>
                <a:ext cx="526297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26" t="-8197" r="-34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4141" y="3710746"/>
                <a:ext cx="26827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1" y="3710746"/>
                <a:ext cx="268272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5535" y="4334369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Subtract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from both sides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8292" y="4272814"/>
                <a:ext cx="2015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92" y="4272814"/>
                <a:ext cx="20151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7791" y="4796667"/>
                <a:ext cx="1590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1" y="4796667"/>
                <a:ext cx="159075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5535" y="487361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7 to both sides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535" y="542537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both sides by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68166" y="5323324"/>
                <a:ext cx="119475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66" y="5323324"/>
                <a:ext cx="1194750" cy="5734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1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Substituting numbers into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6" y="1721383"/>
            <a:ext cx="8045200" cy="1275817"/>
          </a:xfrm>
        </p:spPr>
        <p:txBody>
          <a:bodyPr lIns="90000" tIns="90000" bIns="90000"/>
          <a:lstStyle/>
          <a:p>
            <a:pPr marL="0" indent="0">
              <a:buNone/>
            </a:pPr>
            <a:r>
              <a:rPr lang="en-US" dirty="0" smtClean="0"/>
              <a:t>Algebraic formula become really useful when we can use them to derive values. We can substitute numbers into expressions.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equation for acceleration can </a:t>
            </a:r>
            <a:r>
              <a:rPr lang="en-US" dirty="0" smtClean="0"/>
              <a:t>be </a:t>
            </a:r>
            <a:r>
              <a:rPr lang="en-US" dirty="0"/>
              <a:t>represented </a:t>
            </a:r>
            <a:r>
              <a:rPr lang="en-US" dirty="0" smtClean="0"/>
              <a:t>as …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8358" y="3680509"/>
                <a:ext cx="20647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acceleration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final velocity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is initial velocity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is time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58" y="3680509"/>
                <a:ext cx="2064774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0000" y="3680509"/>
                <a:ext cx="26541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=(</m:t>
                      </m:r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  <m:r>
                        <a:rPr lang="en-US" sz="2800" i="1" dirty="0" smtClean="0">
                          <a:latin typeface="Cambria Math"/>
                        </a:rPr>
                        <m:t> –</m:t>
                      </m:r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  <m:r>
                        <a:rPr lang="en-US" sz="2800" i="1" dirty="0" smtClean="0">
                          <a:latin typeface="Cambria Math"/>
                        </a:rPr>
                        <m:t>)÷</m:t>
                      </m:r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80509"/>
                <a:ext cx="26541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9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Substituting numbers into equations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232" y="1725613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period of 40 seconds, a car’s initial velocity was 10 m/s, and its final velocity was 90 m/s. Give its acceleration in m/s</a:t>
            </a:r>
            <a:r>
              <a:rPr lang="en-US" baseline="30000" dirty="0" smtClean="0"/>
              <a:t>2</a:t>
            </a:r>
            <a:r>
              <a:rPr lang="en-US" dirty="0" smtClean="0"/>
              <a:t>, using the above formula.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232" y="2549867"/>
                <a:ext cx="24416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the above situation: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80 m/s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10 m/s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40 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2" y="2549867"/>
                <a:ext cx="244169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995" t="-2538" r="-1995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84926" y="3380864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substitute these values into the above formula: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6047" y="3898758"/>
                <a:ext cx="31178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=(90–10)÷40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3898758"/>
                <a:ext cx="311784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56047" y="4405431"/>
                <a:ext cx="21827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=80÷40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4405431"/>
                <a:ext cx="21827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00571" y="5695830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acceleration is 2</a:t>
            </a:r>
            <a:r>
              <a:rPr lang="en-US" sz="2000" dirty="0"/>
              <a:t> </a:t>
            </a:r>
            <a:r>
              <a:rPr lang="en-US" sz="2000" dirty="0" smtClean="0"/>
              <a:t>m/s</a:t>
            </a:r>
            <a:r>
              <a:rPr lang="en-US" sz="2000" baseline="30000" dirty="0" smtClean="0"/>
              <a:t>2.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6047" y="4912104"/>
                <a:ext cx="11592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𝑎</m:t>
                      </m:r>
                      <m:r>
                        <a:rPr lang="en-US" sz="2800" i="1" dirty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4912104"/>
                <a:ext cx="115922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2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 build="p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Using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98313"/>
            <a:ext cx="8045200" cy="4406804"/>
          </a:xfrm>
        </p:spPr>
        <p:txBody>
          <a:bodyPr lIns="90000" tIns="90000" bIns="90000"/>
          <a:lstStyle/>
          <a:p>
            <a:pPr marL="0" indent="0">
              <a:buNone/>
            </a:pPr>
            <a:r>
              <a:rPr lang="en-US" dirty="0" smtClean="0"/>
              <a:t>An app costs £1.79 for the initial download, and then charges £0.79 for each in-game purchase. </a:t>
            </a:r>
          </a:p>
          <a:p>
            <a:pPr marL="0" indent="0">
              <a:buNone/>
            </a:pPr>
            <a:r>
              <a:rPr lang="en-US" b="1" dirty="0"/>
              <a:t>Write down a formula for the </a:t>
            </a:r>
            <a:r>
              <a:rPr lang="en-US" b="1" dirty="0" smtClean="0"/>
              <a:t>cost </a:t>
            </a:r>
            <a:r>
              <a:rPr lang="en-US" b="1" i="1" dirty="0" smtClean="0"/>
              <a:t>C </a:t>
            </a:r>
            <a:r>
              <a:rPr lang="en-US" b="1" dirty="0" smtClean="0"/>
              <a:t>of downloading this game and making </a:t>
            </a:r>
            <a:r>
              <a:rPr lang="en-US" b="1" i="1" dirty="0" smtClean="0"/>
              <a:t>n</a:t>
            </a:r>
            <a:r>
              <a:rPr lang="en-US" b="1" dirty="0" smtClean="0"/>
              <a:t> in game purchases.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It </a:t>
            </a:r>
            <a:r>
              <a:rPr lang="en-US" dirty="0" smtClean="0"/>
              <a:t>costs </a:t>
            </a:r>
            <a:r>
              <a:rPr lang="en-US" b="1" dirty="0" smtClean="0"/>
              <a:t>£1.79 + £0.79</a:t>
            </a:r>
            <a:r>
              <a:rPr lang="en-US" dirty="0" smtClean="0"/>
              <a:t> to download the game and make 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purchase.</a:t>
            </a:r>
          </a:p>
          <a:p>
            <a:r>
              <a:rPr lang="en-US" dirty="0" smtClean="0"/>
              <a:t>It costs </a:t>
            </a:r>
            <a:r>
              <a:rPr lang="en-US" b="1" dirty="0" smtClean="0"/>
              <a:t>£1.79 + (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£0.79) </a:t>
            </a:r>
            <a:r>
              <a:rPr lang="en-US" dirty="0" smtClean="0"/>
              <a:t>to download the game and make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purchases.</a:t>
            </a:r>
          </a:p>
          <a:p>
            <a:r>
              <a:rPr lang="en-US" dirty="0" smtClean="0"/>
              <a:t>It </a:t>
            </a:r>
            <a:r>
              <a:rPr lang="en-US" dirty="0"/>
              <a:t>costs </a:t>
            </a:r>
            <a:r>
              <a:rPr lang="en-US" b="1" dirty="0"/>
              <a:t>£1.79 +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</a:t>
            </a:r>
            <a:r>
              <a:rPr lang="en-US" b="1" dirty="0" smtClean="0"/>
              <a:t>) </a:t>
            </a:r>
            <a:r>
              <a:rPr lang="en-US" dirty="0"/>
              <a:t>to download the game and make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purchases.</a:t>
            </a:r>
            <a:endParaRPr lang="en-US" dirty="0"/>
          </a:p>
          <a:p>
            <a:r>
              <a:rPr lang="en-US" dirty="0" smtClean="0"/>
              <a:t>Therefore the cost C </a:t>
            </a:r>
            <a:r>
              <a:rPr lang="en-US" dirty="0"/>
              <a:t>of downloading this game and making </a:t>
            </a:r>
            <a:r>
              <a:rPr lang="en-US" i="1" dirty="0"/>
              <a:t>n</a:t>
            </a:r>
            <a:r>
              <a:rPr lang="en-US" dirty="0"/>
              <a:t> in game </a:t>
            </a:r>
            <a:r>
              <a:rPr lang="en-US" dirty="0" smtClean="0"/>
              <a:t>purchases is </a:t>
            </a:r>
            <a:r>
              <a:rPr lang="en-US" b="1" dirty="0"/>
              <a:t>£1.79 + 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C = </a:t>
            </a:r>
            <a:r>
              <a:rPr lang="en-US" b="1" dirty="0" smtClean="0"/>
              <a:t>£1.79 </a:t>
            </a:r>
            <a:r>
              <a:rPr lang="en-US" b="1" dirty="0"/>
              <a:t>+ </a:t>
            </a:r>
            <a:r>
              <a:rPr lang="en-US" b="1" dirty="0" smtClean="0"/>
              <a:t>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This formula can now be used to work out the cost of downloading the game and making any number of purchases, by substituting different values into </a:t>
            </a:r>
            <a:r>
              <a:rPr lang="en-US" b="1" i="1" dirty="0" smtClean="0"/>
              <a:t>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13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/>
              <a:t>Some questions to try from </a:t>
            </a:r>
            <a:r>
              <a:rPr lang="en-GB" dirty="0" err="1" smtClean="0"/>
              <a:t>Exampro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5" y="1731152"/>
            <a:ext cx="52093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000" y="1254386"/>
            <a:ext cx="213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GCSE </a:t>
            </a:r>
            <a:r>
              <a:rPr lang="en-US" sz="2400" dirty="0" err="1">
                <a:solidFill>
                  <a:schemeClr val="tx2"/>
                </a:solidFill>
                <a:latin typeface="AQA Chevin Pro Light" panose="020F0303030000060003" pitchFamily="34" charset="0"/>
              </a:rPr>
              <a:t>Maths</a:t>
            </a:r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F</a:t>
            </a:r>
            <a:endParaRPr lang="en-US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/>
              <a:t>GCSE Maths 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25613"/>
            <a:ext cx="674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08" y="1725613"/>
            <a:ext cx="523718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2334"/>
            <a:ext cx="8045450" cy="38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85921"/>
            <a:ext cx="8045450" cy="34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" y="4995963"/>
            <a:ext cx="8181569" cy="11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r>
              <a:rPr lang="en-US" dirty="0" smtClean="0"/>
              <a:t>Understand </a:t>
            </a:r>
            <a:r>
              <a:rPr lang="en-US" dirty="0"/>
              <a:t>and use the symbols: =, &lt;, &lt;&lt;, &gt;&gt;, &gt;, ∝, ~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the subject of an equation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Substitute </a:t>
            </a:r>
            <a:r>
              <a:rPr lang="en-US" dirty="0"/>
              <a:t>numerical values into algebraic equations using appropriate units for physical quantities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Solve </a:t>
            </a:r>
            <a:r>
              <a:rPr lang="en-US" dirty="0"/>
              <a:t>simple algebraic equations</a:t>
            </a:r>
          </a:p>
        </p:txBody>
      </p:sp>
    </p:spTree>
    <p:extLst>
      <p:ext uri="{BB962C8B-B14F-4D97-AF65-F5344CB8AC3E}">
        <p14:creationId xmlns:p14="http://schemas.microsoft.com/office/powerpoint/2010/main" val="1200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5613"/>
            <a:ext cx="8045450" cy="434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7114"/>
            <a:ext cx="8045450" cy="23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/>
              <a:t>GCSE Physics sample assessment materials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0837"/>
            <a:ext cx="7467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08" y="4334768"/>
            <a:ext cx="6624384" cy="19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1604"/>
            <a:ext cx="8045200" cy="431181"/>
          </a:xfrm>
        </p:spPr>
        <p:txBody>
          <a:bodyPr>
            <a:normAutofit/>
          </a:bodyPr>
          <a:lstStyle/>
          <a:p>
            <a:r>
              <a:rPr lang="en-US" sz="2900" dirty="0" smtClean="0"/>
              <a:t> </a:t>
            </a:r>
            <a:r>
              <a:rPr lang="en-US" sz="2900" dirty="0"/>
              <a:t>Introduction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750" y="1725613"/>
            <a:ext cx="8373375" cy="243964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Algebra is used in many different aspects of Science and </a:t>
            </a:r>
            <a:r>
              <a:rPr lang="en-US" dirty="0" err="1"/>
              <a:t>M</a:t>
            </a:r>
            <a:r>
              <a:rPr lang="en-US" dirty="0" err="1" smtClean="0"/>
              <a:t>aths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is an example of a useful algebraic formula: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59874" y="2949181"/>
                <a:ext cx="3824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𝑘𝑖𝑙𝑜𝑚𝑒𝑡𝑟𝑒𝑠</m:t>
                      </m:r>
                      <m:r>
                        <a:rPr lang="en-US" sz="2400" i="1" dirty="0" smtClean="0">
                          <a:latin typeface="Cambria Math" charset="0"/>
                        </a:rPr>
                        <m:t> = 1.6 × </m:t>
                      </m:r>
                      <m:r>
                        <a:rPr lang="en-US" sz="2400" i="1" dirty="0">
                          <a:latin typeface="Cambria Math" charset="0"/>
                        </a:rPr>
                        <m:t>𝑚𝑖𝑙𝑒𝑠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74" y="2949181"/>
                <a:ext cx="38242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18" r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5509" y="4355754"/>
                <a:ext cx="293298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charset="0"/>
                            </a:rPr>
                            <m:t>𝑘𝑖𝑙𝑜𝑚𝑒𝑡𝑟𝑒𝑠</m:t>
                          </m:r>
                        </m:num>
                        <m:den>
                          <m:r>
                            <a:rPr lang="en-US" sz="2400" i="0" dirty="0">
                              <a:latin typeface="Cambria Math" charset="0"/>
                            </a:rPr>
                            <m:t>1.6</m:t>
                          </m:r>
                        </m:den>
                      </m:f>
                      <m:r>
                        <a:rPr lang="en-GB" sz="2400" b="0" i="0" dirty="0" smtClean="0">
                          <a:latin typeface="Cambria Math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𝑚𝑖𝑙𝑒𝑠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9" y="4355754"/>
                <a:ext cx="2932982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0000" y="3756438"/>
            <a:ext cx="7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rearranging this formula, we could figure out </a:t>
            </a:r>
            <a:r>
              <a:rPr lang="en-US" i="1" dirty="0"/>
              <a:t>miles </a:t>
            </a:r>
            <a:r>
              <a:rPr lang="en-US" dirty="0"/>
              <a:t>in terms of </a:t>
            </a:r>
            <a:r>
              <a:rPr lang="en-US" i="1" dirty="0" err="1" smtClean="0"/>
              <a:t>kilometres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750" y="5340979"/>
            <a:ext cx="794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 the course of this presentation, you will learn the key facts of algebra and how to use it. </a:t>
            </a:r>
          </a:p>
        </p:txBody>
      </p:sp>
    </p:spTree>
    <p:extLst>
      <p:ext uri="{BB962C8B-B14F-4D97-AF65-F5344CB8AC3E}">
        <p14:creationId xmlns:p14="http://schemas.microsoft.com/office/powerpoint/2010/main" val="16522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The symbols of algebra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66494"/>
            <a:ext cx="8045200" cy="446646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Symbols are used in algebra to show the relationships between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6573" y="1725839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1725839"/>
                <a:ext cx="468000" cy="46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9482" y="2749807"/>
                <a:ext cx="5004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82" y="2749807"/>
                <a:ext cx="50045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750" y="3295736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3295736"/>
                <a:ext cx="54373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6573" y="329573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ea typeface="Cambria Math"/>
                        </a:rPr>
                        <m:t>≫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3295736"/>
                <a:ext cx="468000" cy="468000"/>
              </a:xfrm>
              <a:prstGeom prst="rect">
                <a:avLst/>
              </a:prstGeom>
              <a:blipFill rotWithShape="1">
                <a:blip r:embed="rId5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06573" y="2749807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2749807"/>
                <a:ext cx="468000" cy="468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flipH="1">
                <a:off x="537646" y="528211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∝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7646" y="5282116"/>
                <a:ext cx="468000" cy="468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9750" y="428892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~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288926"/>
                <a:ext cx="468000" cy="468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845" y="1725839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1A1A1A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" y="1725839"/>
                <a:ext cx="468000" cy="468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3323" y="4338260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Weak approximation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2928" y="533145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Proportional to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2928" y="334507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Much less than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64218" y="334507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Much greater than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2928" y="27991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 than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64218" y="27991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Greater than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3323" y="178813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Unknown value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64218" y="17881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Equal to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2357" y="5828043"/>
                <a:ext cx="1567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∝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5828043"/>
                <a:ext cx="15679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50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3323" y="4834855"/>
                <a:ext cx="156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3.5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~10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3" y="4834855"/>
                <a:ext cx="15669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31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2357" y="2269090"/>
                <a:ext cx="180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i="1" dirty="0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=6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2269090"/>
                <a:ext cx="180094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05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2357" y="3881925"/>
                <a:ext cx="333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&lt;3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&lt;&lt;50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for</a:t>
                </a:r>
                <a:r>
                  <a:rPr lang="en-US" i="1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3881925"/>
                <a:ext cx="333421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645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64218" y="3881925"/>
                <a:ext cx="35436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50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&gt;&gt;3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for</a:t>
                </a:r>
                <a:r>
                  <a:rPr lang="en-US" i="1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18" y="3881925"/>
                <a:ext cx="3543675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375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What are formulae?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25613"/>
            <a:ext cx="8045200" cy="547474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Formulae describe the relationships between things, such as temperature measured in degrees Fahrenheit and degrees Celsius.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00" y="2597921"/>
                <a:ext cx="276095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bg-BG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+32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597921"/>
                <a:ext cx="2760955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0000" y="3708932"/>
            <a:ext cx="631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usually use variables (letters) but they can use words: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750" y="4403097"/>
                <a:ext cx="57223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𝑠𝑝𝑒𝑒𝑑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𝑑𝑖𝑠𝑡𝑎𝑛𝑐𝑒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÷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𝑡𝑖𝑚𝑒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403097"/>
                <a:ext cx="572237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59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5148013"/>
            <a:ext cx="8045200" cy="782887"/>
          </a:xfrm>
          <a:prstGeom prst="rect">
            <a:avLst/>
          </a:prstGeom>
        </p:spPr>
        <p:txBody>
          <a:bodyPr vert="horz" lIns="9000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The key skills are changing the subjects of equations, substitution of values into equations, and ultimately solving equations.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Solving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pPr marL="0" indent="0">
              <a:buNone/>
            </a:pPr>
            <a:r>
              <a:rPr lang="en-US" dirty="0" smtClean="0"/>
              <a:t>There are a few vital tools we can use to solve equations, which will be introduced over the next few slides.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key idea is to unravel the thread of an equation, to get it to its simplest form.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remember that operations must be performed on both sides of the equation, to keep it balanced.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want to add 5 to the left hand side in order to isolate x, we must also add it to the right,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3714" y="4176415"/>
                <a:ext cx="28843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− 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>
                          <a:latin typeface="Cambria Math" charset="0"/>
                        </a:rPr>
                        <m:t> 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2800" i="1" dirty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14" y="4176415"/>
                <a:ext cx="288437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3713" y="5534636"/>
                <a:ext cx="2179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13" y="5534636"/>
                <a:ext cx="21798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6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Rearranging equations to change the subject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3457"/>
                <a:ext cx="8045200" cy="632142"/>
              </a:xfrm>
            </p:spPr>
            <p:txBody>
              <a:bodyPr lIns="90000"/>
              <a:lstStyle/>
              <a:p>
                <a:pPr marL="0" indent="0">
                  <a:buNone/>
                </a:pPr>
                <a:r>
                  <a:rPr lang="en-US" dirty="0" smtClean="0"/>
                  <a:t>You are given the following equation, and asked to give it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. This means isolating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on one side of the equation.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3457"/>
                <a:ext cx="8045200" cy="632142"/>
              </a:xfrm>
              <a:blipFill rotWithShape="1">
                <a:blip r:embed="rId2"/>
                <a:stretch>
                  <a:fillRect l="-682" t="-14423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4625" y="2280699"/>
                <a:ext cx="1314591" cy="903902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80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25" y="2280699"/>
                <a:ext cx="1314591" cy="903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22638" y="3369566"/>
                <a:ext cx="1316578" cy="975395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bg-BG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sz="2800" i="1" dirty="0" smtClean="0">
                          <a:latin typeface="Cambria Math" charset="0"/>
                        </a:rPr>
                        <m:t>= </m:t>
                      </m:r>
                      <m:r>
                        <a:rPr lang="en-US" sz="2800" i="1" dirty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38" y="3369566"/>
                <a:ext cx="1316578" cy="9753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000" y="3156322"/>
                <a:ext cx="3005951" cy="369332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r>
                  <a:rPr lang="en-US" dirty="0"/>
                  <a:t>If  we divide both sides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156322"/>
                <a:ext cx="300595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26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01184" y="4294755"/>
                <a:ext cx="1159485" cy="975395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84" y="4294755"/>
                <a:ext cx="1159485" cy="97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10364" y="5341287"/>
            <a:ext cx="8074836" cy="3693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lang="en-US" dirty="0"/>
              <a:t>This basic technique forms the basis of all equation </a:t>
            </a:r>
            <a:r>
              <a:rPr lang="en-US" dirty="0" smtClean="0"/>
              <a:t>solving.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6049" y="5798906"/>
            <a:ext cx="8074836" cy="400110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lang="en-US" dirty="0" smtClean="0"/>
              <a:t>Note that dividing by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dirty="0" smtClean="0"/>
              <a:t>means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cannot be 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672274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Expressions (collections of numbers and letters) can often be simplified. This is called </a:t>
            </a:r>
            <a:r>
              <a:rPr lang="en-US" b="1" dirty="0" smtClean="0"/>
              <a:t>collection of like terms.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5638" y="2457706"/>
                <a:ext cx="2764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2457706"/>
                <a:ext cx="27641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000" y="3263245"/>
                <a:ext cx="5254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 terms can be </a:t>
                </a:r>
                <a:r>
                  <a:rPr lang="en-US" b="1" dirty="0" smtClean="0"/>
                  <a:t>collected</a:t>
                </a:r>
                <a:r>
                  <a:rPr lang="en-US" dirty="0" smtClean="0"/>
                  <a:t>, as can the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figures</a:t>
                </a:r>
                <a:r>
                  <a:rPr lang="en-US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63245"/>
                <a:ext cx="52549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44" t="-8197" r="-23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5638" y="3813296"/>
                <a:ext cx="28427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3813296"/>
                <a:ext cx="284270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5638" y="4817068"/>
                <a:ext cx="1509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4817068"/>
                <a:ext cx="150925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0000" y="441563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simplifies to 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000" y="5410186"/>
            <a:ext cx="8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 must pay attention to the sign before each term, to see whether it is positive or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26" y="1733291"/>
            <a:ext cx="8045200" cy="3625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 the following expression, by </a:t>
            </a:r>
            <a:r>
              <a:rPr lang="en-US" b="1" dirty="0" smtClean="0"/>
              <a:t>collecting like terms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6941" y="2181533"/>
                <a:ext cx="4429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+7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−9−12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2181533"/>
                <a:ext cx="44292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7926" y="2790436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first identify which terms are alike ...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926" y="385435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then collect them ...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926" y="482593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simplifies to 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6941" y="5280951"/>
                <a:ext cx="2143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rgbClr val="6464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5280951"/>
                <a:ext cx="21430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46941" y="3245451"/>
                <a:ext cx="4429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3245451"/>
                <a:ext cx="44292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9274" y="4309369"/>
                <a:ext cx="4244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74" y="4309369"/>
                <a:ext cx="4244560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9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15" grpId="0"/>
      <p:bldP spid="16" grpId="0"/>
      <p:bldP spid="6" grpId="0"/>
    </p:bld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achit presentations" id="{DE707067-F861-464E-B86B-9A5422FF8A9D}" vid="{5DA363E3-FF24-0F42-AE07-272A34409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Teachit presentations</Template>
  <TotalTime>0</TotalTime>
  <Words>1067</Words>
  <Application>Microsoft Office PowerPoint</Application>
  <PresentationFormat>On-screen Show (4:3)</PresentationFormat>
  <Paragraphs>154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AQA Presentation</vt:lpstr>
      <vt:lpstr>Algebra skills</vt:lpstr>
      <vt:lpstr>Objectives</vt:lpstr>
      <vt:lpstr> Introduction</vt:lpstr>
      <vt:lpstr>The symbols of algebra </vt:lpstr>
      <vt:lpstr>What are formulae?</vt:lpstr>
      <vt:lpstr>Solving equations</vt:lpstr>
      <vt:lpstr>Rearranging equations to change the subject</vt:lpstr>
      <vt:lpstr>Simplifying</vt:lpstr>
      <vt:lpstr>Simplifying in practice</vt:lpstr>
      <vt:lpstr>Simplifying - One step beyond…</vt:lpstr>
      <vt:lpstr>Solving using simplification</vt:lpstr>
      <vt:lpstr>Substituting numbers into equations</vt:lpstr>
      <vt:lpstr>Substituting numbers into equations</vt:lpstr>
      <vt:lpstr>Using algebra</vt:lpstr>
      <vt:lpstr>Some questions to try from Exampro</vt:lpstr>
      <vt:lpstr>GCSE Maths F</vt:lpstr>
      <vt:lpstr>GCSE Chemistry sample assessment materials</vt:lpstr>
      <vt:lpstr>GCSE Chemistry sample assessment materials</vt:lpstr>
      <vt:lpstr>GCSE Physics sample assessment materials</vt:lpstr>
      <vt:lpstr>GCSE Physics sample assessment materials</vt:lpstr>
      <vt:lpstr>GCSE Physics sample assessment materials</vt:lpstr>
      <vt:lpstr>GCSE Physics sample assessment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guide: maths skills - algebra - slides</dc:title>
  <dc:creator>AQA</dc:creator>
  <cp:lastModifiedBy/>
  <cp:revision>1</cp:revision>
  <dcterms:created xsi:type="dcterms:W3CDTF">2016-04-07T10:37:08Z</dcterms:created>
  <dcterms:modified xsi:type="dcterms:W3CDTF">2019-09-04T10:37:12Z</dcterms:modified>
</cp:coreProperties>
</file>