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94" r:id="rId2"/>
    <p:sldId id="331" r:id="rId3"/>
    <p:sldId id="322" r:id="rId4"/>
    <p:sldId id="333" r:id="rId5"/>
    <p:sldId id="334" r:id="rId6"/>
    <p:sldId id="336" r:id="rId7"/>
    <p:sldId id="337" r:id="rId8"/>
    <p:sldId id="338" r:id="rId9"/>
    <p:sldId id="339" r:id="rId10"/>
    <p:sldId id="341" r:id="rId11"/>
    <p:sldId id="340" r:id="rId12"/>
    <p:sldId id="342" r:id="rId13"/>
    <p:sldId id="343" r:id="rId14"/>
    <p:sldId id="345" r:id="rId15"/>
    <p:sldId id="353" r:id="rId16"/>
    <p:sldId id="354" r:id="rId17"/>
    <p:sldId id="355" r:id="rId18"/>
    <p:sldId id="356" r:id="rId19"/>
    <p:sldId id="357" r:id="rId20"/>
    <p:sldId id="346" r:id="rId21"/>
    <p:sldId id="347" r:id="rId22"/>
    <p:sldId id="348" r:id="rId23"/>
    <p:sldId id="349" r:id="rId24"/>
    <p:sldId id="350" r:id="rId25"/>
    <p:sldId id="351" r:id="rId26"/>
    <p:sldId id="352" r:id="rId27"/>
  </p:sldIdLst>
  <p:sldSz cx="9144000" cy="6858000" type="screen4x3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57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1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4A0"/>
    <a:srgbClr val="3273AF"/>
    <a:srgbClr val="783C2D"/>
    <a:srgbClr val="DC7D28"/>
    <a:srgbClr val="325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82892" autoAdjust="0"/>
  </p:normalViewPr>
  <p:slideViewPr>
    <p:cSldViewPr snapToGrid="0" snapToObjects="1" showGuides="1">
      <p:cViewPr>
        <p:scale>
          <a:sx n="70" d="100"/>
          <a:sy n="70" d="100"/>
        </p:scale>
        <p:origin x="-2814" y="-1476"/>
      </p:cViewPr>
      <p:guideLst>
        <p:guide orient="horz" pos="1091"/>
        <p:guide pos="34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1" d="100"/>
          <a:sy n="71" d="100"/>
        </p:scale>
        <p:origin x="172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457E0-B7E6-E24E-BA12-0ABEC3185120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8A59E-FE67-3043-A00A-EF9E0FCB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722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A8347-8DF1-B348-8F41-6E1345D82D34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5C70C-4F3D-A24C-BE6B-90E4410CB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45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153" y="6246646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892053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303334"/>
            <a:ext cx="4114551" cy="96867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  <a:latin typeface="AQA Chevin Pro Light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611489"/>
            <a:ext cx="4114551" cy="37831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Presented by</a:t>
            </a:r>
            <a:br>
              <a:rPr lang="en-US" dirty="0"/>
            </a:b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191693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2433050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6339600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7825042" y="6455753"/>
            <a:ext cx="971126" cy="402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39750" y="3058062"/>
            <a:ext cx="4114801" cy="338138"/>
          </a:xfrm>
        </p:spPr>
        <p:txBody>
          <a:bodyPr rIns="0"/>
          <a:lstStyle>
            <a:lvl1pPr marL="0" indent="0">
              <a:lnSpc>
                <a:spcPts val="2600"/>
              </a:lnSpc>
              <a:buFontTx/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</a:lstStyle>
          <a:p>
            <a:pPr lvl="0"/>
            <a:r>
              <a:rPr lang="en-US" dirty="0"/>
              <a:t>Date &lt;</a:t>
            </a:r>
            <a:r>
              <a:rPr lang="en-US" dirty="0" err="1"/>
              <a:t>dd</a:t>
            </a:r>
            <a:r>
              <a:rPr lang="en-US" dirty="0"/>
              <a:t>/mm/</a:t>
            </a:r>
            <a:r>
              <a:rPr lang="en-US" dirty="0" err="1"/>
              <a:t>yyyy</a:t>
            </a:r>
            <a:r>
              <a:rPr lang="en-US" dirty="0"/>
              <a:t>&gt;</a:t>
            </a:r>
          </a:p>
        </p:txBody>
      </p:sp>
      <p:pic>
        <p:nvPicPr>
          <p:cNvPr id="7" name="Picture 6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/>
              <a:t>Copyright © AQA and its licensors.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75207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Copyright © AQA and its licensors. All rights reserved.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94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urquoi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Copyright © AQA and its licensors. All rights reserved.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78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Copyright © AQA and its licensors. All rights reserved.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77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Copyright © AQA and its licensors. All rights reserved.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85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Violet">
    <p:bg>
      <p:bgPr>
        <a:solidFill>
          <a:srgbClr val="646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Copyright © AQA and its licensors. All rights reserved.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646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7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eal">
    <p:bg>
      <p:bgPr>
        <a:solidFill>
          <a:srgbClr val="325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Copyright © AQA and its licensors. All rights reserved.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325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06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Yellow">
    <p:bg>
      <p:bgPr>
        <a:solidFill>
          <a:srgbClr val="DC7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Copyright © AQA and its licensors. All rights reserved.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DC7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01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Brick">
    <p:bg>
      <p:bgPr>
        <a:solidFill>
          <a:srgbClr val="783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Copyright © AQA and its licensors. All rights reserved.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783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6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/>
              <a:t>Copyright © AQA and its licensors.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35876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Copyright © AQA and its licensors. All rights reserved.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80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46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© AQA and its licensors. All rights reserved.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540000" y="1731600"/>
            <a:ext cx="8046000" cy="440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46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Insert video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/>
              <a:t>Copyright © AQA and its licensors.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83467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727271"/>
            <a:ext cx="4546350" cy="4406400"/>
          </a:xfrm>
        </p:spPr>
        <p:txBody>
          <a:bodyPr r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94324" y="1727199"/>
            <a:ext cx="3190875" cy="4406400"/>
          </a:xfrm>
        </p:spPr>
        <p:txBody>
          <a:bodyPr r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Insert image or graphic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/>
              <a:t>Copyright © AQA and its licensors.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04452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9455"/>
            <a:ext cx="8768155" cy="221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/>
              <a:t>Copyright © AQA and its licensors. All rights reserved.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666873"/>
            <a:ext cx="4028825" cy="49494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1191600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2309805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7780867" y="6458400"/>
            <a:ext cx="829733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16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Copyright © AQA and its licensors. All rights reserved.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4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441132"/>
            <a:ext cx="8045200" cy="431181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731713"/>
            <a:ext cx="8045200" cy="44068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QA_New_logo_20mm_no_strapline_RGB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0000" y="6415200"/>
            <a:ext cx="14364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80DAB091-367A-9141-A74C-3AA754BCBACD}" type="slidenum">
              <a:rPr lang="en-US" sz="800" smtClean="0"/>
              <a:t>‹#›</a:t>
            </a:fld>
            <a:r>
              <a:rPr lang="en-US" sz="800" dirty="0"/>
              <a:t> of </a:t>
            </a:r>
            <a:r>
              <a:rPr lang="en-US" sz="800" dirty="0" smtClean="0"/>
              <a:t>26</a:t>
            </a:r>
            <a:endParaRPr lang="en-US" sz="800" dirty="0"/>
          </a:p>
        </p:txBody>
      </p:sp>
      <p:sp>
        <p:nvSpPr>
          <p:cNvPr id="12" name="Footer Placeholder 3"/>
          <p:cNvSpPr txBox="1">
            <a:spLocks/>
          </p:cNvSpPr>
          <p:nvPr/>
        </p:nvSpPr>
        <p:spPr>
          <a:xfrm>
            <a:off x="54339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77" r:id="rId3"/>
    <p:sldLayoutId id="2147483680" r:id="rId4"/>
    <p:sldLayoutId id="2147483667" r:id="rId5"/>
    <p:sldLayoutId id="2147483662" r:id="rId6"/>
    <p:sldLayoutId id="2147483664" r:id="rId7"/>
    <p:sldLayoutId id="2147483665" r:id="rId8"/>
    <p:sldLayoutId id="2147483678" r:id="rId9"/>
    <p:sldLayoutId id="2147483669" r:id="rId10"/>
    <p:sldLayoutId id="2147483670" r:id="rId11"/>
    <p:sldLayoutId id="2147483671" r:id="rId12"/>
    <p:sldLayoutId id="2147483672" r:id="rId13"/>
    <p:sldLayoutId id="2147483674" r:id="rId14"/>
    <p:sldLayoutId id="2147483673" r:id="rId15"/>
    <p:sldLayoutId id="2147483675" r:id="rId16"/>
    <p:sldLayoutId id="2147483676" r:id="rId17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600" b="0" i="0" kern="1200">
          <a:solidFill>
            <a:schemeClr val="tx2"/>
          </a:solidFill>
          <a:latin typeface="AQA Chevin Pro Light"/>
          <a:ea typeface="+mj-ea"/>
          <a:cs typeface="AQA Chevin Pro Light"/>
        </a:defRPr>
      </a:lvl1pPr>
    </p:titleStyle>
    <p:bodyStyle>
      <a:lvl1pPr marL="342900" indent="-3429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457200" rtl="0" eaLnBrk="1" latinLnBrk="0" hangingPunct="1">
        <a:spcBef>
          <a:spcPct val="20000"/>
        </a:spcBef>
        <a:buFont typeface="Arial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1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1303334"/>
            <a:ext cx="7181600" cy="968675"/>
          </a:xfrm>
        </p:spPr>
        <p:txBody>
          <a:bodyPr/>
          <a:lstStyle/>
          <a:p>
            <a:r>
              <a:rPr lang="en-US" dirty="0"/>
              <a:t>Graphs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99" y="2611489"/>
            <a:ext cx="7181601" cy="378312"/>
          </a:xfrm>
        </p:spPr>
        <p:txBody>
          <a:bodyPr/>
          <a:lstStyle/>
          <a:p>
            <a:r>
              <a:rPr lang="en-US" dirty="0"/>
              <a:t>Mathematics for GCSE Science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55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662555" y="1826577"/>
            <a:ext cx="3971290" cy="4271645"/>
            <a:chOff x="0" y="0"/>
            <a:chExt cx="3971499" cy="427174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971499" cy="427174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286603" y="873457"/>
                  <a:ext cx="1296537" cy="4673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 xmlns:m="http://schemas.openxmlformats.org/officeDocument/2006/math">
                      <m:r>
                        <a:rPr lang="en-GB" sz="1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𝑦</m:t>
                      </m:r>
                    </m:oMath>
                  </a14:m>
                  <a:r>
                    <a:rPr lang="en-GB" sz="1400">
                      <a:effectLst/>
                      <a:latin typeface="Cambria Math"/>
                      <a:ea typeface="Times New Roman"/>
                      <a:cs typeface="Times New Roman"/>
                    </a:rPr>
                    <a:t>=</a:t>
                  </a:r>
                  <a14:m>
                    <m:oMath xmlns:m="http://schemas.openxmlformats.org/officeDocument/2006/math">
                      <m:r>
                        <a:rPr lang="en-GB" sz="1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−2</m:t>
                      </m:r>
                      <m:r>
                        <a:rPr lang="en-GB" sz="1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𝑥</m:t>
                      </m:r>
                      <m:r>
                        <a:rPr lang="en-GB" sz="1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+3</m:t>
                      </m:r>
                    </m:oMath>
                  </a14:m>
                  <a:endParaRPr lang="en-GB" sz="110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9" name="Text 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6603" y="873457"/>
                  <a:ext cx="1296537" cy="46736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is the gradient calculated?</a:t>
            </a:r>
          </a:p>
        </p:txBody>
      </p:sp>
      <p:grpSp>
        <p:nvGrpSpPr>
          <p:cNvPr id="1024" name="Group 1023"/>
          <p:cNvGrpSpPr/>
          <p:nvPr/>
        </p:nvGrpSpPr>
        <p:grpSpPr>
          <a:xfrm flipH="1">
            <a:off x="5280771" y="4312785"/>
            <a:ext cx="304799" cy="659249"/>
            <a:chOff x="4876800" y="1762125"/>
            <a:chExt cx="333375" cy="1016998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210175" y="1762125"/>
              <a:ext cx="0" cy="10169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876800" y="2774656"/>
              <a:ext cx="33337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4956123" y="4510007"/>
            <a:ext cx="741317" cy="369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-2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80771" y="4952128"/>
            <a:ext cx="741317" cy="369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633845" y="4457743"/>
                <a:ext cx="17989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0" smtClean="0">
                          <a:latin typeface="Cambria Math"/>
                          <a:ea typeface="Cambria Math"/>
                        </a:rPr>
                        <m:t>−2</m:t>
                      </m:r>
                      <m:r>
                        <a:rPr lang="en-GB" i="1" smtClean="0">
                          <a:latin typeface="Cambria Math"/>
                          <a:ea typeface="Cambria Math"/>
                        </a:rPr>
                        <m:t>÷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1=−1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845" y="4457743"/>
                <a:ext cx="1798983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5" name="TextBox 1024"/>
          <p:cNvSpPr txBox="1"/>
          <p:nvPr/>
        </p:nvSpPr>
        <p:spPr>
          <a:xfrm>
            <a:off x="6633845" y="4452034"/>
            <a:ext cx="185562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2854326" y="2719508"/>
            <a:ext cx="1378586" cy="36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Click for equation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662555" y="1826577"/>
            <a:ext cx="3971290" cy="4271645"/>
            <a:chOff x="0" y="0"/>
            <a:chExt cx="3971499" cy="4271749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971499" cy="427174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286603" y="873457"/>
                  <a:ext cx="1296537" cy="4683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1" i="1" smtClean="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𝒚</m:t>
                        </m:r>
                        <m:r>
                          <a:rPr lang="en-GB" sz="1400" b="1" i="1" smtClean="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=−</m:t>
                        </m:r>
                        <m:r>
                          <a:rPr lang="en-GB" sz="1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  <m:r>
                          <a:rPr lang="en-GB" sz="1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𝒙</m:t>
                        </m:r>
                        <m:r>
                          <a:rPr lang="en-GB" sz="1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r>
                          <a:rPr lang="en-GB" sz="1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𝟑</m:t>
                        </m:r>
                      </m:oMath>
                    </m:oMathPara>
                  </a14:m>
                  <a:endParaRPr lang="en-GB" sz="1100" b="1" dirty="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40" name="Text 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6603" y="873457"/>
                  <a:ext cx="1296537" cy="46834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8723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0" grpId="0"/>
      <p:bldP spid="10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414048" y="1293176"/>
            <a:ext cx="3971290" cy="4271645"/>
            <a:chOff x="0" y="0"/>
            <a:chExt cx="3971498" cy="4271749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971498" cy="427174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259307" y="887104"/>
                  <a:ext cx="1296035" cy="4683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1" i="1" smtClean="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𝒚</m:t>
                        </m:r>
                        <m:r>
                          <a:rPr lang="en-GB" sz="1400" b="1" i="0" smtClean="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=</m:t>
                        </m:r>
                        <m:r>
                          <a:rPr lang="en-GB" sz="1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en-GB" sz="1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  <m:r>
                          <a:rPr lang="en-GB" sz="1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𝒙</m:t>
                        </m:r>
                        <m:r>
                          <a:rPr lang="en-GB" sz="1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en-GB" sz="1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𝟑</m:t>
                        </m:r>
                      </m:oMath>
                    </m:oMathPara>
                  </a14:m>
                  <a:endParaRPr lang="en-GB" sz="1100" b="1" dirty="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68" name="Text 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9307" y="887104"/>
                  <a:ext cx="1296035" cy="46834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is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-intercept calculated?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557645" y="3924343"/>
                <a:ext cx="17989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-2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÷</m:t>
                    </m:r>
                  </m:oMath>
                </a14:m>
                <a:r>
                  <a:rPr lang="en-GB" dirty="0"/>
                  <a:t> 1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GB" dirty="0"/>
                  <a:t>  -2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645" y="3924343"/>
                <a:ext cx="1798983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3051" t="-8333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5" name="TextBox 1024"/>
          <p:cNvSpPr txBox="1"/>
          <p:nvPr/>
        </p:nvSpPr>
        <p:spPr>
          <a:xfrm>
            <a:off x="6557645" y="3924343"/>
            <a:ext cx="185562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6729571" y="2086111"/>
            <a:ext cx="185562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pSp>
        <p:nvGrpSpPr>
          <p:cNvPr id="48" name="Group 47"/>
          <p:cNvGrpSpPr/>
          <p:nvPr/>
        </p:nvGrpSpPr>
        <p:grpSpPr>
          <a:xfrm>
            <a:off x="4385338" y="1302838"/>
            <a:ext cx="3971290" cy="4271645"/>
            <a:chOff x="0" y="0"/>
            <a:chExt cx="3971498" cy="4271749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971498" cy="427174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00251" y="887104"/>
                  <a:ext cx="1050290" cy="4683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1" i="1" smtClean="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𝒚</m:t>
                        </m:r>
                        <m:r>
                          <a:rPr lang="en-GB" sz="1400" b="1" i="1" smtClean="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=</m:t>
                        </m:r>
                        <m:r>
                          <a:rPr lang="en-GB" sz="1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𝒙</m:t>
                        </m:r>
                        <m:r>
                          <a:rPr lang="en-GB" sz="1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r>
                          <a:rPr lang="en-GB" sz="1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𝟑</m:t>
                        </m:r>
                      </m:oMath>
                    </m:oMathPara>
                  </a14:m>
                  <a:endParaRPr lang="en-GB" sz="1100" b="1" dirty="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50" name="Text 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0251" y="887104"/>
                  <a:ext cx="1050290" cy="46834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/>
          <p:cNvSpPr txBox="1"/>
          <p:nvPr/>
        </p:nvSpPr>
        <p:spPr>
          <a:xfrm>
            <a:off x="2214721" y="5743575"/>
            <a:ext cx="4514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It is the where the line crosses the 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GB" dirty="0"/>
              <a:t>-axis.</a:t>
            </a:r>
          </a:p>
        </p:txBody>
      </p:sp>
      <p:cxnSp>
        <p:nvCxnSpPr>
          <p:cNvPr id="5" name="Straight Arrow Connector 4"/>
          <p:cNvCxnSpPr>
            <a:stCxn id="2" idx="0"/>
          </p:cNvCxnSpPr>
          <p:nvPr/>
        </p:nvCxnSpPr>
        <p:spPr>
          <a:xfrm flipH="1" flipV="1">
            <a:off x="2466976" y="4457701"/>
            <a:ext cx="2005170" cy="12858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" idx="0"/>
          </p:cNvCxnSpPr>
          <p:nvPr/>
        </p:nvCxnSpPr>
        <p:spPr>
          <a:xfrm flipV="1">
            <a:off x="4472146" y="2455445"/>
            <a:ext cx="1898838" cy="32881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74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7700464"/>
                  </p:ext>
                </p:extLst>
              </p:nvPr>
            </p:nvGraphicFramePr>
            <p:xfrm>
              <a:off x="2018300" y="3407523"/>
              <a:ext cx="4320000" cy="864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0000"/>
                    <a:gridCol w="1080000"/>
                    <a:gridCol w="1080000"/>
                    <a:gridCol w="1080000"/>
                  </a:tblGrid>
                  <a:tr h="432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1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GB" sz="1400" b="1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GB" sz="1400" b="1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GB" sz="1400" b="1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GB" sz="1400" b="1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1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GB" sz="1400" b="1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GB" sz="1400" b="1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GB" sz="1400" b="1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sz="1400" b="1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1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GB" sz="1400" b="1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GB" sz="1400" b="1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en-GB" sz="1400" b="1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1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GB" sz="1400" b="1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=−</m:t>
                                </m:r>
                                <m:r>
                                  <a:rPr lang="en-GB" sz="1400" b="1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GB" sz="1400" b="1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1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GB" sz="1400" b="1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GB" sz="1400" b="1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GB" sz="1400" b="1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GB" sz="1400" b="1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GB" sz="1400" b="1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1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GB" sz="1400" b="1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=−</m:t>
                                </m:r>
                                <m:r>
                                  <a:rPr lang="en-GB" sz="1400" b="1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GB" sz="1400" b="1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GB" sz="1400" b="1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1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GB" sz="1400" b="1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=−</m:t>
                                </m:r>
                                <m:r>
                                  <a:rPr lang="en-GB" sz="1400" b="1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GB" sz="1400" b="1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sz="1400" b="1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1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GB" sz="1400" b="1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GB" sz="1400" b="1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7700464"/>
                  </p:ext>
                </p:extLst>
              </p:nvPr>
            </p:nvGraphicFramePr>
            <p:xfrm>
              <a:off x="2018300" y="3407523"/>
              <a:ext cx="4320000" cy="864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0000"/>
                    <a:gridCol w="1080000"/>
                    <a:gridCol w="1080000"/>
                    <a:gridCol w="1080000"/>
                  </a:tblGrid>
                  <a:tr h="43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1408" r="-30056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99438" t="-1408" r="-19887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00565" t="-1408" r="-1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00565" t="-1408" b="-100000"/>
                          </a:stretch>
                        </a:blipFill>
                      </a:tcPr>
                    </a:tc>
                  </a:tr>
                  <a:tr h="43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101408" r="-300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99438" t="-101408" r="-1988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00565" t="-101408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00565" t="-10140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Match each line to its </a:t>
            </a:r>
            <a:r>
              <a:rPr lang="en-US" dirty="0" smtClean="0"/>
              <a:t>equation</a:t>
            </a:r>
            <a:endParaRPr lang="en-US" dirty="0"/>
          </a:p>
        </p:txBody>
      </p:sp>
      <p:pic>
        <p:nvPicPr>
          <p:cNvPr id="2094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1560044"/>
            <a:ext cx="17621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5" name="Picture 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235" y="1526707"/>
            <a:ext cx="17907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6" name="Picture 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058" y="1536232"/>
            <a:ext cx="18002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" name="Picture 4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4443459"/>
            <a:ext cx="18478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8" name="Picture 5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473" y="4414884"/>
            <a:ext cx="18097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" name="Picture 5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057" y="4462509"/>
            <a:ext cx="17240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H="1" flipV="1">
            <a:off x="1770435" y="2445402"/>
            <a:ext cx="982493" cy="9784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831492" y="2704020"/>
            <a:ext cx="1492335" cy="12237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4542817" y="2620543"/>
            <a:ext cx="1157592" cy="8714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2062264" y="4182623"/>
            <a:ext cx="690664" cy="7587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799703" y="3711489"/>
            <a:ext cx="531340" cy="13221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867557" y="4182623"/>
            <a:ext cx="625919" cy="4556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53763" y="1029907"/>
            <a:ext cx="4070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There </a:t>
            </a:r>
            <a:r>
              <a:rPr lang="en-US" dirty="0"/>
              <a:t>will be two equations left over</a:t>
            </a:r>
            <a:r>
              <a:rPr lang="en-US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433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does the tangent on a curve represent?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000" y="1731368"/>
            <a:ext cx="7191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curve has an infinite number of tangents.</a:t>
            </a:r>
          </a:p>
          <a:p>
            <a:r>
              <a:rPr lang="en-GB" dirty="0"/>
              <a:t>Each one has a different gradient.</a:t>
            </a:r>
          </a:p>
          <a:p>
            <a:r>
              <a:rPr lang="en-GB" dirty="0"/>
              <a:t>Each one represents the rate of change of the variable at that point.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3139047"/>
            <a:ext cx="2576564" cy="286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AutoShape 2" descr="Image result for rate of reaction tangent grap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AutoShape 8" descr="Image result for rate of reaction tangent graph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4681786" y="3366202"/>
            <a:ext cx="3301739" cy="2540743"/>
            <a:chOff x="4681786" y="3366202"/>
            <a:chExt cx="3301739" cy="254074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1786" y="3366202"/>
              <a:ext cx="3301739" cy="254074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066431" y="3452884"/>
              <a:ext cx="457199" cy="150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892421" y="3405707"/>
              <a:ext cx="696034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50" b="1" dirty="0" smtClean="0">
                  <a:solidFill>
                    <a:schemeClr val="tx1">
                      <a:lumMod val="50000"/>
                    </a:schemeClr>
                  </a:solidFill>
                </a:rPr>
                <a:t>Gradient</a:t>
              </a:r>
              <a:endParaRPr lang="en-GB" sz="95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374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AQA and its licensors. All rights reserved.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does the area under a curve represent?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9275" y="1726566"/>
            <a:ext cx="71913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It depends on what the graph represents!</a:t>
            </a:r>
          </a:p>
          <a:p>
            <a:endParaRPr lang="en-GB" dirty="0"/>
          </a:p>
          <a:p>
            <a:r>
              <a:rPr lang="en-GB" dirty="0"/>
              <a:t>The area under a </a:t>
            </a:r>
            <a:r>
              <a:rPr lang="en-GB" b="1" dirty="0" smtClean="0"/>
              <a:t>velocity/time </a:t>
            </a:r>
            <a:r>
              <a:rPr lang="en-GB" dirty="0" smtClean="0"/>
              <a:t>graph</a:t>
            </a:r>
            <a:r>
              <a:rPr lang="en-GB" b="1" dirty="0" smtClean="0"/>
              <a:t> </a:t>
            </a:r>
            <a:r>
              <a:rPr lang="en-GB" dirty="0" smtClean="0"/>
              <a:t>gives </a:t>
            </a:r>
            <a:r>
              <a:rPr lang="en-GB" b="1" dirty="0"/>
              <a:t>displacement</a:t>
            </a:r>
            <a:r>
              <a:rPr lang="en-GB" dirty="0"/>
              <a:t>.</a:t>
            </a:r>
          </a:p>
          <a:p>
            <a:r>
              <a:rPr lang="en-GB" dirty="0"/>
              <a:t>The area under</a:t>
            </a:r>
            <a:r>
              <a:rPr lang="en-GB" b="1" dirty="0"/>
              <a:t> speed/time </a:t>
            </a:r>
            <a:r>
              <a:rPr lang="en-GB" dirty="0"/>
              <a:t>graph gives </a:t>
            </a:r>
            <a:r>
              <a:rPr lang="en-GB" b="1" dirty="0"/>
              <a:t>distance</a:t>
            </a:r>
            <a:r>
              <a:rPr lang="en-GB" dirty="0"/>
              <a:t>.</a:t>
            </a:r>
          </a:p>
          <a:p>
            <a:r>
              <a:rPr lang="en-GB" dirty="0"/>
              <a:t>The area under an </a:t>
            </a:r>
            <a:r>
              <a:rPr lang="en-GB" b="1" dirty="0"/>
              <a:t>acceleration/time</a:t>
            </a:r>
            <a:r>
              <a:rPr lang="en-GB" dirty="0"/>
              <a:t> graph gives </a:t>
            </a:r>
            <a:r>
              <a:rPr lang="en-GB" b="1" dirty="0"/>
              <a:t>velocity</a:t>
            </a:r>
            <a:r>
              <a:rPr lang="en-GB" dirty="0"/>
              <a:t>.</a:t>
            </a:r>
          </a:p>
        </p:txBody>
      </p:sp>
      <p:sp>
        <p:nvSpPr>
          <p:cNvPr id="2" name="AutoShape 4" descr="Image result for area under a acceleration time grap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Image result for area under a acceleration time grap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38" y="3581397"/>
            <a:ext cx="3301739" cy="25407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75" y="3581397"/>
            <a:ext cx="3301739" cy="254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3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questions to try from </a:t>
            </a:r>
            <a:r>
              <a:rPr lang="en-GB" dirty="0" err="1" smtClean="0"/>
              <a:t>Exampro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813" y="1731963"/>
            <a:ext cx="4672375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2177" y="1041738"/>
            <a:ext cx="1991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  <a:latin typeface="AQA Chevin Pro Light" panose="020F0303030000060003" pitchFamily="34" charset="0"/>
              </a:rPr>
              <a:t>GCSE Maths F</a:t>
            </a:r>
          </a:p>
        </p:txBody>
      </p:sp>
    </p:spTree>
    <p:extLst>
      <p:ext uri="{BB962C8B-B14F-4D97-AF65-F5344CB8AC3E}">
        <p14:creationId xmlns:p14="http://schemas.microsoft.com/office/powerpoint/2010/main" val="108195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GCSE Maths F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873" y="2523534"/>
            <a:ext cx="6190255" cy="364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685" y="1722558"/>
            <a:ext cx="5624631" cy="8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37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GCSE Maths F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08" y="1311337"/>
            <a:ext cx="4048327" cy="269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427" y="1311337"/>
            <a:ext cx="4403473" cy="375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5255046"/>
            <a:ext cx="58102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39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GCSE Maths F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773" y="1731963"/>
            <a:ext cx="6176455" cy="244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49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827" y="1212558"/>
            <a:ext cx="4516347" cy="260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864" y="3841089"/>
            <a:ext cx="4790273" cy="241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23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idx="1"/>
              </p:nvPr>
            </p:nvSpPr>
            <p:spPr/>
            <p:txBody>
              <a:bodyPr lIns="90000" tIns="90000" bIns="90000"/>
              <a:lstStyle/>
              <a:p>
                <a:r>
                  <a:rPr lang="en-GB" dirty="0"/>
                  <a:t>Translate information between graphical and numeric form</a:t>
                </a:r>
              </a:p>
              <a:p>
                <a:r>
                  <a:rPr lang="en-GB" dirty="0"/>
                  <a:t>Understand that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GB" i="1" dirty="0">
                        <a:latin typeface="Cambria Math"/>
                      </a:rPr>
                      <m:t>=</m:t>
                    </m:r>
                    <m:r>
                      <a:rPr lang="en-GB" i="1" dirty="0" err="1">
                        <a:latin typeface="Cambria Math"/>
                      </a:rPr>
                      <m:t>𝑚</m:t>
                    </m:r>
                    <m:r>
                      <a:rPr lang="en-GB" sz="2000" i="1" dirty="0" err="1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i="1" dirty="0" err="1">
                        <a:latin typeface="Cambria Math"/>
                      </a:rPr>
                      <m:t>+</m:t>
                    </m:r>
                    <m:r>
                      <a:rPr lang="en-GB" i="1" dirty="0" err="1">
                        <a:latin typeface="Cambria Math"/>
                      </a:rPr>
                      <m:t>𝑐</m:t>
                    </m:r>
                  </m:oMath>
                </a14:m>
                <a:r>
                  <a:rPr lang="en-GB" dirty="0"/>
                  <a:t> represents a linear relationship</a:t>
                </a:r>
              </a:p>
              <a:p>
                <a:r>
                  <a:rPr lang="en-GB" dirty="0"/>
                  <a:t>Plot two variables from experimental or other data</a:t>
                </a:r>
              </a:p>
              <a:p>
                <a:r>
                  <a:rPr lang="en-GB" dirty="0"/>
                  <a:t>Determine the slope and intercept of a linear graph</a:t>
                </a:r>
              </a:p>
              <a:p>
                <a:r>
                  <a:rPr lang="en-GB" dirty="0"/>
                  <a:t>Draw and use the slope of a tangent to a curve as a measure of rate of change</a:t>
                </a:r>
              </a:p>
              <a:p>
                <a:r>
                  <a:rPr lang="en-GB" dirty="0"/>
                  <a:t>Understand the physical significance of area between a curve and the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-axis and measure it by counting squares as </a:t>
                </a:r>
                <a:r>
                  <a:rPr lang="en-GB" dirty="0" smtClean="0"/>
                  <a:t>appropriate.</a:t>
                </a:r>
                <a:endParaRPr lang="en-GB" dirty="0"/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31" t="-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033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GCSE Biology sample assessment materials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19" y="1731963"/>
            <a:ext cx="6054763" cy="430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54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GCSE Biology sample assessment materials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731963"/>
            <a:ext cx="8045450" cy="262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67" y="5053222"/>
            <a:ext cx="8134066" cy="88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06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GCSE Physics sample assessment materials</a:t>
            </a:r>
            <a:endParaRPr lang="en-GB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48" y="1243639"/>
            <a:ext cx="4591105" cy="504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99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GCSE Physics sample assessment materials</a:t>
            </a:r>
            <a:endParaRPr lang="en-GB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30" y="1733291"/>
            <a:ext cx="7036341" cy="91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84" y="2704134"/>
            <a:ext cx="7239433" cy="244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40868" y="1682885"/>
            <a:ext cx="77821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021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GCSE Physics sample assessment materials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313" y="1066944"/>
            <a:ext cx="5783375" cy="52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7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GCSE Chemistry sample assessment materials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1731963"/>
            <a:ext cx="493395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91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GCSE Chemistry sample assessment materials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737273"/>
            <a:ext cx="8045450" cy="2689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11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37864"/>
            <a:ext cx="8045200" cy="431181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/>
              <a:t>Introduction</a:t>
            </a: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542925" y="1461610"/>
            <a:ext cx="8206362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Science </a:t>
            </a:r>
            <a:r>
              <a:rPr lang="en-US" b="1" dirty="0">
                <a:solidFill>
                  <a:schemeClr val="tx2"/>
                </a:solidFill>
              </a:rPr>
              <a:t>would be a lot harder without graphs.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000" y="1868273"/>
            <a:ext cx="804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pairs…</a:t>
            </a:r>
          </a:p>
          <a:p>
            <a:r>
              <a:rPr lang="en-GB" dirty="0"/>
              <a:t>Without drawing a graph, use the information in the table to decide if the pH of water affects the number of tadpoles that develop from frogspawn.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072245"/>
              </p:ext>
            </p:extLst>
          </p:nvPr>
        </p:nvGraphicFramePr>
        <p:xfrm>
          <a:off x="727200" y="3005578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11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0484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pH of</a:t>
                      </a:r>
                      <a:r>
                        <a:rPr lang="en-GB" baseline="0" dirty="0"/>
                        <a:t> water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Number of tadpoles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5.5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23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5.0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6.0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43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8.0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53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7.5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57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7.0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66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6.5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74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227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37864"/>
            <a:ext cx="8045200" cy="431181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/>
              <a:t>Introduction</a:t>
            </a: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539688" y="1376217"/>
            <a:ext cx="8373375" cy="347359"/>
          </a:xfrm>
          <a:prstGeom prst="rect">
            <a:avLst/>
          </a:prstGeom>
          <a:noFill/>
        </p:spPr>
        <p:txBody>
          <a:bodyPr wrap="square" lIns="90000" tIns="90000" rtlCol="0">
            <a:spAutoFit/>
          </a:bodyPr>
          <a:lstStyle/>
          <a:p>
            <a:pPr marL="0" indent="0">
              <a:buNone/>
            </a:pPr>
            <a:r>
              <a:rPr lang="en-US" b="1" dirty="0"/>
              <a:t>What conclusion did you reach?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0594" y="1836360"/>
            <a:ext cx="569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is what a graph of the information would look like.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3376" y="3459282"/>
            <a:ext cx="3181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suggests that tadpoles’ development was affected by the pH of water and that they were more likely to develop when the pH was around 6.5.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1910" y="2535312"/>
            <a:ext cx="4359146" cy="3676127"/>
            <a:chOff x="231910" y="2535312"/>
            <a:chExt cx="4359146" cy="367612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594" y="2535312"/>
              <a:ext cx="4040462" cy="351240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040362" y="5903662"/>
              <a:ext cx="14648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pH of water</a:t>
              </a:r>
              <a:endParaRPr lang="en-GB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-760613" y="3907910"/>
              <a:ext cx="22928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Number of tadpoles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8324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37864"/>
            <a:ext cx="8045200" cy="431181"/>
          </a:xfrm>
        </p:spPr>
        <p:txBody>
          <a:bodyPr>
            <a:noAutofit/>
          </a:bodyPr>
          <a:lstStyle/>
          <a:p>
            <a:r>
              <a:rPr lang="en-US" dirty="0"/>
              <a:t> </a:t>
            </a:r>
            <a:r>
              <a:rPr lang="en-US" dirty="0" smtClean="0"/>
              <a:t>You </a:t>
            </a:r>
            <a:r>
              <a:rPr lang="en-US" dirty="0"/>
              <a:t>have to be able to read values from a </a:t>
            </a:r>
            <a:r>
              <a:rPr lang="en-US" dirty="0" smtClean="0"/>
              <a:t>graph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 txBox="1">
                <a:spLocks noGrp="1"/>
              </p:cNvSpPr>
              <p:nvPr>
                <p:ph idx="1"/>
              </p:nvPr>
            </p:nvSpPr>
            <p:spPr>
              <a:xfrm>
                <a:off x="542925" y="1731963"/>
                <a:ext cx="8042275" cy="2711681"/>
              </a:xfrm>
              <a:prstGeom prst="rect">
                <a:avLst/>
              </a:prstGeom>
              <a:noFill/>
            </p:spPr>
            <p:txBody>
              <a:bodyPr wrap="square" lIns="90000" tIns="90000" bIns="90000" rtlCol="0">
                <a:spAutoFit/>
              </a:bodyPr>
              <a:lstStyle/>
              <a:p>
                <a:r>
                  <a:rPr lang="en-US" dirty="0" smtClean="0"/>
                  <a:t>The </a:t>
                </a:r>
                <a:r>
                  <a:rPr lang="en-US" dirty="0"/>
                  <a:t>graph could come in many different formats but we’re going to mainly focus on linear graphs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When </a:t>
                </a:r>
                <a:r>
                  <a:rPr lang="en-US" dirty="0"/>
                  <a:t>reading a value from a graph, first make sure you have understood what the graph is about. Look at the labels on the axes and check the units that have been used.</a:t>
                </a:r>
              </a:p>
              <a:p>
                <a:endParaRPr lang="en-US" dirty="0"/>
              </a:p>
              <a:p>
                <a:r>
                  <a:rPr lang="en-US" dirty="0"/>
                  <a:t>If coordinates are required remember,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coordinate comes first and then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 coordinate,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err="1"/>
                  <a:t>,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).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2925" y="1731963"/>
                <a:ext cx="8042275" cy="2711681"/>
              </a:xfrm>
              <a:prstGeom prst="rect">
                <a:avLst/>
              </a:prstGeom>
              <a:blipFill rotWithShape="1">
                <a:blip r:embed="rId2"/>
                <a:stretch>
                  <a:fillRect l="-531" t="-225" r="-455" b="-8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1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679" y="1731796"/>
            <a:ext cx="332422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40000" y="441132"/>
            <a:ext cx="8045200" cy="431181"/>
          </a:xfrm>
        </p:spPr>
        <p:txBody>
          <a:bodyPr>
            <a:normAutofit/>
          </a:bodyPr>
          <a:lstStyle/>
          <a:p>
            <a:r>
              <a:rPr lang="en-US" dirty="0"/>
              <a:t>What do each of these lines have in common?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9278" y="2125684"/>
            <a:ext cx="170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Straight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9278" y="2717554"/>
            <a:ext cx="170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Parallel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3091" y="3901294"/>
            <a:ext cx="170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Same gradient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9277" y="3309424"/>
            <a:ext cx="170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Upwards slope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3091" y="4493163"/>
            <a:ext cx="170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Gradient of 2</a:t>
            </a:r>
          </a:p>
        </p:txBody>
      </p:sp>
    </p:spTree>
    <p:extLst>
      <p:ext uri="{BB962C8B-B14F-4D97-AF65-F5344CB8AC3E}">
        <p14:creationId xmlns:p14="http://schemas.microsoft.com/office/powerpoint/2010/main" val="307830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040" y="1731963"/>
            <a:ext cx="338137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2926" y="2611916"/>
            <a:ext cx="170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Straight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2926" y="3179687"/>
            <a:ext cx="2266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Cross at one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2925" y="3747457"/>
                <a:ext cx="1954615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-intercept of 2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" y="3747457"/>
                <a:ext cx="1954615" cy="392993"/>
              </a:xfrm>
              <a:prstGeom prst="rect">
                <a:avLst/>
              </a:prstGeom>
              <a:blipFill rotWithShape="1">
                <a:blip r:embed="rId3"/>
                <a:stretch>
                  <a:fillRect t="-1563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/>
          <p:cNvSpPr txBox="1">
            <a:spLocks/>
          </p:cNvSpPr>
          <p:nvPr/>
        </p:nvSpPr>
        <p:spPr>
          <a:xfrm>
            <a:off x="542272" y="429756"/>
            <a:ext cx="8045200" cy="431181"/>
          </a:xfrm>
          <a:prstGeom prst="rect">
            <a:avLst/>
          </a:prstGeom>
        </p:spPr>
        <p:txBody>
          <a:bodyPr vert="horz" lIns="0" tIns="0" rIns="91440" bIns="0" rtlCol="0" anchor="t" anchorCtr="0">
            <a:norm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600" b="0" i="0" kern="1200">
                <a:solidFill>
                  <a:schemeClr val="tx2"/>
                </a:solidFill>
                <a:latin typeface="AQA Chevin Pro Light"/>
                <a:ea typeface="+mj-ea"/>
                <a:cs typeface="AQA Chevin Pro Light"/>
              </a:defRPr>
            </a:lvl1pPr>
          </a:lstStyle>
          <a:p>
            <a:r>
              <a:rPr lang="en-US" dirty="0" smtClean="0"/>
              <a:t>What do each of these lines have in common?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79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does the equation of a straight line mean?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447353" y="3377438"/>
                <a:ext cx="3562350" cy="573337"/>
              </a:xfrm>
            </p:spPr>
            <p:txBody>
              <a:bodyPr anchor="ctr" anchorCtr="0"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 smtClean="0">
                          <a:latin typeface="Cambria Math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GB" sz="4000" i="1" dirty="0" smtClean="0">
                          <a:latin typeface="Cambria Math"/>
                        </a:rPr>
                        <m:t>=</m:t>
                      </m:r>
                      <m:r>
                        <a:rPr lang="en-GB" sz="4000" i="1" dirty="0">
                          <a:latin typeface="Cambria Math"/>
                        </a:rPr>
                        <m:t>𝑚</m:t>
                      </m:r>
                      <m:r>
                        <a:rPr lang="en-GB" sz="4400" i="1" dirty="0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GB" sz="4000" i="1" dirty="0" smtClean="0">
                          <a:latin typeface="Cambria Math"/>
                        </a:rPr>
                        <m:t>+</m:t>
                      </m:r>
                      <m:r>
                        <a:rPr lang="en-GB" sz="4000" i="1" dirty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47353" y="3377438"/>
                <a:ext cx="3562350" cy="573337"/>
              </a:xfrm>
              <a:blipFill rotWithShape="1">
                <a:blip r:embed="rId2"/>
                <a:stretch>
                  <a:fillRect t="-4255" b="-148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736979" y="2161329"/>
            <a:ext cx="2238233" cy="1329035"/>
            <a:chOff x="1105473" y="1728490"/>
            <a:chExt cx="2238233" cy="13290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1105473" y="1728490"/>
                  <a:ext cx="2238233" cy="6699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The </a:t>
                  </a:r>
                  <a14:m>
                    <m:oMath xmlns:m="http://schemas.openxmlformats.org/officeDocument/2006/math">
                      <m:r>
                        <a:rPr lang="en-GB" sz="2000" i="1" dirty="0" smtClean="0">
                          <a:latin typeface="Cambria Math"/>
                          <a:cs typeface="Times New Roman" panose="02020603050405020304" pitchFamily="18" charset="0"/>
                        </a:rPr>
                        <m:t>𝑦</m:t>
                      </m:r>
                    </m:oMath>
                  </a14:m>
                  <a:r>
                    <a:rPr lang="en-GB" dirty="0"/>
                    <a:t> coordinate of a point on the line.</a:t>
                  </a: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5473" y="1728490"/>
                  <a:ext cx="2238233" cy="66999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452" t="-917" r="-1907" b="-1467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/>
            <p:cNvCxnSpPr>
              <a:stCxn id="3" idx="2"/>
            </p:cNvCxnSpPr>
            <p:nvPr/>
          </p:nvCxnSpPr>
          <p:spPr>
            <a:xfrm>
              <a:off x="2224590" y="2398482"/>
              <a:ext cx="937710" cy="659043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4518787" y="1970261"/>
            <a:ext cx="2505579" cy="1407177"/>
            <a:chOff x="4654839" y="1533525"/>
            <a:chExt cx="2505579" cy="14071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876800" y="1533525"/>
                  <a:ext cx="2283618" cy="6699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The </a:t>
                  </a:r>
                  <a14:m>
                    <m:oMath xmlns:m="http://schemas.openxmlformats.org/officeDocument/2006/math">
                      <m:r>
                        <a:rPr lang="en-GB" sz="2000" i="1" dirty="0" smtClean="0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</m:oMath>
                  </a14:m>
                  <a:r>
                    <a:rPr lang="en-GB" dirty="0"/>
                    <a:t> coordinate of a point on the line.</a:t>
                  </a: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6800" y="1533525"/>
                  <a:ext cx="2283618" cy="66999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406" t="-909" b="-1363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>
              <a:stCxn id="11" idx="2"/>
            </p:cNvCxnSpPr>
            <p:nvPr/>
          </p:nvCxnSpPr>
          <p:spPr>
            <a:xfrm flipH="1">
              <a:off x="4654839" y="2203517"/>
              <a:ext cx="1363770" cy="7371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2101755" y="3789537"/>
            <a:ext cx="2712561" cy="912256"/>
            <a:chOff x="2292827" y="3352801"/>
            <a:chExt cx="2712561" cy="912256"/>
          </a:xfrm>
        </p:grpSpPr>
        <p:sp>
          <p:nvSpPr>
            <p:cNvPr id="12" name="TextBox 11"/>
            <p:cNvSpPr txBox="1"/>
            <p:nvPr/>
          </p:nvSpPr>
          <p:spPr>
            <a:xfrm>
              <a:off x="2292827" y="3895725"/>
              <a:ext cx="27125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The gradient of the line.</a:t>
              </a:r>
            </a:p>
          </p:txBody>
        </p:sp>
        <p:cxnSp>
          <p:nvCxnSpPr>
            <p:cNvPr id="17" name="Straight Arrow Connector 16"/>
            <p:cNvCxnSpPr>
              <a:stCxn id="12" idx="0"/>
            </p:cNvCxnSpPr>
            <p:nvPr/>
          </p:nvCxnSpPr>
          <p:spPr>
            <a:xfrm flipV="1">
              <a:off x="3649108" y="3352801"/>
              <a:ext cx="532367" cy="5429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5466779" y="3641634"/>
            <a:ext cx="2700337" cy="1011850"/>
            <a:chOff x="5657851" y="3276600"/>
            <a:chExt cx="2700337" cy="10118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962649" y="3611342"/>
                  <a:ext cx="2395539" cy="6771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The </a:t>
                  </a:r>
                  <a14:m>
                    <m:oMath xmlns:m="http://schemas.openxmlformats.org/officeDocument/2006/math">
                      <m:r>
                        <a:rPr lang="en-GB" sz="2000" i="1" dirty="0" smtClean="0">
                          <a:latin typeface="Cambria Math"/>
                          <a:cs typeface="Times New Roman" panose="02020603050405020304" pitchFamily="18" charset="0"/>
                        </a:rPr>
                        <m:t>𝑦</m:t>
                      </m:r>
                    </m:oMath>
                  </a14:m>
                  <a:r>
                    <a:rPr lang="en-GB" dirty="0"/>
                    <a:t>-intercept</a:t>
                  </a:r>
                </a:p>
                <a:p>
                  <a:r>
                    <a:rPr lang="en-GB" dirty="0"/>
                    <a:t>of the line.</a:t>
                  </a: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2649" y="3611342"/>
                  <a:ext cx="2395539" cy="67710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290" t="-901" b="-1261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/>
            <p:cNvCxnSpPr>
              <a:stCxn id="13" idx="0"/>
            </p:cNvCxnSpPr>
            <p:nvPr/>
          </p:nvCxnSpPr>
          <p:spPr>
            <a:xfrm flipH="1" flipV="1">
              <a:off x="5657851" y="3276600"/>
              <a:ext cx="1502568" cy="3347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571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is the gradient calculated?</a:t>
            </a:r>
          </a:p>
        </p:txBody>
      </p:sp>
      <p:pic>
        <p:nvPicPr>
          <p:cNvPr id="26" name="Picture 2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243" y="1839098"/>
            <a:ext cx="3971290" cy="4271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2"/>
              <p:cNvSpPr txBox="1">
                <a:spLocks noChangeArrowheads="1"/>
              </p:cNvSpPr>
              <p:nvPr/>
            </p:nvSpPr>
            <p:spPr bwMode="auto">
              <a:xfrm>
                <a:off x="3336898" y="3403103"/>
                <a:ext cx="1049655" cy="466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GB" sz="1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𝑦</m:t>
                    </m:r>
                  </m:oMath>
                </a14:m>
                <a:r>
                  <a:rPr lang="en-GB" sz="1400" dirty="0">
                    <a:effectLst/>
                    <a:latin typeface="Cambria Math"/>
                    <a:ea typeface="Times New Roman"/>
                    <a:cs typeface="Times New Roman"/>
                  </a:rPr>
                  <a:t>=</a:t>
                </a:r>
                <a14:m>
                  <m:oMath xmlns:m="http://schemas.openxmlformats.org/officeDocument/2006/math">
                    <m:r>
                      <a:rPr lang="en-GB" sz="1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3</m:t>
                    </m:r>
                    <m:r>
                      <a:rPr lang="en-GB" sz="1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GB" sz="1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−1</m:t>
                    </m:r>
                  </m:oMath>
                </a14:m>
                <a:endParaRPr lang="en-GB" sz="1100" dirty="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27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36898" y="3403103"/>
                <a:ext cx="1049655" cy="46672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3263239" y="3274856"/>
            <a:ext cx="1123314" cy="48167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Click for equation</a:t>
            </a:r>
          </a:p>
        </p:txBody>
      </p:sp>
      <p:grpSp>
        <p:nvGrpSpPr>
          <p:cNvPr id="1024" name="Group 1023"/>
          <p:cNvGrpSpPr/>
          <p:nvPr/>
        </p:nvGrpSpPr>
        <p:grpSpPr>
          <a:xfrm>
            <a:off x="4958688" y="2308045"/>
            <a:ext cx="333375" cy="1016998"/>
            <a:chOff x="4876800" y="1762125"/>
            <a:chExt cx="333375" cy="1016998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210175" y="1762125"/>
              <a:ext cx="0" cy="10169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876800" y="2774656"/>
              <a:ext cx="33337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5329346" y="2632031"/>
            <a:ext cx="741317" cy="369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58688" y="3331178"/>
            <a:ext cx="741317" cy="369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816764" y="2632031"/>
                <a:ext cx="13182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0" smtClean="0"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GB" i="1" smtClean="0">
                          <a:latin typeface="Cambria Math"/>
                          <a:ea typeface="Cambria Math"/>
                        </a:rPr>
                        <m:t>÷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GB" dirty="0">
                          <a:latin typeface="Cambria Math"/>
                        </a:rPr>
                        <m:t>=</m:t>
                      </m:r>
                      <m:r>
                        <a:rPr lang="en-GB" b="0" i="0" dirty="0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764" y="2632031"/>
                <a:ext cx="131829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2666866" y="1841146"/>
            <a:ext cx="3971290" cy="4271645"/>
            <a:chOff x="0" y="-60382"/>
            <a:chExt cx="3971498" cy="4271749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60382"/>
              <a:ext cx="3971498" cy="427174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68740" y="1504089"/>
                  <a:ext cx="1050290" cy="4683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1" i="1" dirty="0" smtClean="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𝒚</m:t>
                        </m:r>
                        <m:r>
                          <a:rPr lang="en-GB" sz="1400" b="1" i="1" dirty="0" smtClean="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=</m:t>
                        </m:r>
                        <m:r>
                          <a:rPr lang="en-GB" sz="1400" b="1" i="1" dirty="0" smtClean="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𝟑</m:t>
                        </m:r>
                        <m:r>
                          <a:rPr lang="en-GB" sz="1400" b="1" i="1" dirty="0" smtClean="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𝒙</m:t>
                        </m:r>
                        <m:r>
                          <a:rPr lang="en-GB" sz="1400" b="1" i="1" dirty="0" smtClean="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en-GB" sz="1400" b="1" i="1" dirty="0" smtClean="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</m:oMath>
                    </m:oMathPara>
                  </a14:m>
                  <a:endParaRPr lang="en-GB" sz="1100" b="1" dirty="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39" name="Text 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8740" y="1504089"/>
                  <a:ext cx="1050290" cy="46834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25" name="TextBox 1024"/>
          <p:cNvSpPr txBox="1"/>
          <p:nvPr/>
        </p:nvSpPr>
        <p:spPr>
          <a:xfrm>
            <a:off x="6816764" y="2631725"/>
            <a:ext cx="185562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097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0" grpId="0"/>
      <p:bldP spid="1025" grpId="0" animBg="1"/>
    </p:bldLst>
  </p:timing>
</p:sld>
</file>

<file path=ppt/theme/theme1.xml><?xml version="1.0" encoding="utf-8"?>
<a:theme xmlns:a="http://schemas.openxmlformats.org/drawingml/2006/main" name="AQA Presentation">
  <a:themeElements>
    <a:clrScheme name="AQA PowerPoint1">
      <a:dk1>
        <a:srgbClr val="4B4B4B"/>
      </a:dk1>
      <a:lt1>
        <a:srgbClr val="FFFFFF"/>
      </a:lt1>
      <a:dk2>
        <a:srgbClr val="412878"/>
      </a:dk2>
      <a:lt2>
        <a:srgbClr val="FFFFFE"/>
      </a:lt2>
      <a:accent1>
        <a:srgbClr val="C8194B"/>
      </a:accent1>
      <a:accent2>
        <a:srgbClr val="3273AF"/>
      </a:accent2>
      <a:accent3>
        <a:srgbClr val="C84B32"/>
      </a:accent3>
      <a:accent4>
        <a:srgbClr val="418C87"/>
      </a:accent4>
      <a:accent5>
        <a:srgbClr val="AF64A0"/>
      </a:accent5>
      <a:accent6>
        <a:srgbClr val="4B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eachit presentations" id="{DE707067-F861-464E-B86B-9A5422FF8A9D}" vid="{5DA363E3-FF24-0F42-AE07-272A344097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Teachit presentations</Template>
  <TotalTime>0</TotalTime>
  <Words>670</Words>
  <Application>Microsoft Office PowerPoint</Application>
  <PresentationFormat>On-screen Show (4:3)</PresentationFormat>
  <Paragraphs>112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AQA Presentation</vt:lpstr>
      <vt:lpstr>Graphs</vt:lpstr>
      <vt:lpstr>Objectives</vt:lpstr>
      <vt:lpstr> Introduction</vt:lpstr>
      <vt:lpstr> Introduction</vt:lpstr>
      <vt:lpstr> You have to be able to read values from a graph</vt:lpstr>
      <vt:lpstr>What do each of these lines have in common?</vt:lpstr>
      <vt:lpstr>PowerPoint Presentation</vt:lpstr>
      <vt:lpstr>What does the equation of a straight line mean?</vt:lpstr>
      <vt:lpstr>How is the gradient calculated?</vt:lpstr>
      <vt:lpstr>How is the gradient calculated?</vt:lpstr>
      <vt:lpstr>How is the y-intercept calculated?</vt:lpstr>
      <vt:lpstr>Match each line to its equation</vt:lpstr>
      <vt:lpstr>What does the tangent on a curve represent?</vt:lpstr>
      <vt:lpstr>What does the area under a curve represent?</vt:lpstr>
      <vt:lpstr>Some questions to try from Exampro</vt:lpstr>
      <vt:lpstr>GCSE Maths F</vt:lpstr>
      <vt:lpstr>GCSE Maths F</vt:lpstr>
      <vt:lpstr>GCSE Maths F</vt:lpstr>
      <vt:lpstr>PowerPoint Presentation</vt:lpstr>
      <vt:lpstr>GCSE Biology sample assessment materials</vt:lpstr>
      <vt:lpstr>GCSE Biology sample assessment materials</vt:lpstr>
      <vt:lpstr>GCSE Physics sample assessment materials</vt:lpstr>
      <vt:lpstr>GCSE Physics sample assessment materials</vt:lpstr>
      <vt:lpstr>GCSE Physics sample assessment materials</vt:lpstr>
      <vt:lpstr>GCSE Chemistry sample assessment materials</vt:lpstr>
      <vt:lpstr>GCSE Chemistry sample assessment materials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guide: maths skills - graphs - slides</dc:title>
  <dc:creator>AQA</dc:creator>
  <cp:lastModifiedBy/>
  <dcterms:created xsi:type="dcterms:W3CDTF">2016-04-07T10:37:08Z</dcterms:created>
  <dcterms:modified xsi:type="dcterms:W3CDTF">2019-09-04T08:53:10Z</dcterms:modified>
</cp:coreProperties>
</file>