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87" r:id="rId2"/>
    <p:sldId id="313" r:id="rId3"/>
    <p:sldId id="316" r:id="rId4"/>
    <p:sldId id="324" r:id="rId5"/>
    <p:sldId id="356" r:id="rId6"/>
    <p:sldId id="345" r:id="rId7"/>
    <p:sldId id="317" r:id="rId8"/>
    <p:sldId id="354" r:id="rId9"/>
    <p:sldId id="355" r:id="rId10"/>
    <p:sldId id="327" r:id="rId11"/>
    <p:sldId id="328" r:id="rId12"/>
    <p:sldId id="340" r:id="rId13"/>
    <p:sldId id="333" r:id="rId14"/>
    <p:sldId id="342" r:id="rId15"/>
    <p:sldId id="341" r:id="rId16"/>
    <p:sldId id="261" r:id="rId17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C1" initials="J" lastIdx="5" clrIdx="0"/>
  <p:cmAuthor id="1" name="Louch, Eleanor" initials="LE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73AF"/>
    <a:srgbClr val="783C2D"/>
    <a:srgbClr val="DC7D28"/>
    <a:srgbClr val="6464A0"/>
    <a:srgbClr val="325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82" autoAdjust="0"/>
  </p:normalViewPr>
  <p:slideViewPr>
    <p:cSldViewPr snapToGrid="0" snapToObjects="1" showGuides="1">
      <p:cViewPr>
        <p:scale>
          <a:sx n="100" d="100"/>
          <a:sy n="100" d="100"/>
        </p:scale>
        <p:origin x="-1944" y="-360"/>
      </p:cViewPr>
      <p:guideLst>
        <p:guide orient="horz" pos="216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6411"/>
          </a:xfrm>
          <a:prstGeom prst="rect">
            <a:avLst/>
          </a:prstGeom>
        </p:spPr>
        <p:txBody>
          <a:bodyPr vert="horz" lIns="90870" tIns="45436" rIns="90870" bIns="454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8" y="1"/>
            <a:ext cx="2889938" cy="496411"/>
          </a:xfrm>
          <a:prstGeom prst="rect">
            <a:avLst/>
          </a:prstGeom>
        </p:spPr>
        <p:txBody>
          <a:bodyPr vert="horz" lIns="90870" tIns="45436" rIns="90870" bIns="45436" rtlCol="0"/>
          <a:lstStyle>
            <a:lvl1pPr algn="r">
              <a:defRPr sz="1200"/>
            </a:lvl1pPr>
          </a:lstStyle>
          <a:p>
            <a:fld id="{ADA457E0-B7E6-E24E-BA12-0ABEC3185120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889938" cy="496411"/>
          </a:xfrm>
          <a:prstGeom prst="rect">
            <a:avLst/>
          </a:prstGeom>
        </p:spPr>
        <p:txBody>
          <a:bodyPr vert="horz" lIns="90870" tIns="45436" rIns="90870" bIns="454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8" y="9430091"/>
            <a:ext cx="2889938" cy="496411"/>
          </a:xfrm>
          <a:prstGeom prst="rect">
            <a:avLst/>
          </a:prstGeom>
        </p:spPr>
        <p:txBody>
          <a:bodyPr vert="horz" lIns="90870" tIns="45436" rIns="90870" bIns="45436" rtlCol="0" anchor="b"/>
          <a:lstStyle>
            <a:lvl1pPr algn="r">
              <a:defRPr sz="1200"/>
            </a:lvl1pPr>
          </a:lstStyle>
          <a:p>
            <a:fld id="{E188A59E-FE67-3043-A00A-EF9E0FCB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722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6411"/>
          </a:xfrm>
          <a:prstGeom prst="rect">
            <a:avLst/>
          </a:prstGeom>
        </p:spPr>
        <p:txBody>
          <a:bodyPr vert="horz" lIns="90870" tIns="45436" rIns="90870" bIns="454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1"/>
            <a:ext cx="2889938" cy="496411"/>
          </a:xfrm>
          <a:prstGeom prst="rect">
            <a:avLst/>
          </a:prstGeom>
        </p:spPr>
        <p:txBody>
          <a:bodyPr vert="horz" lIns="90870" tIns="45436" rIns="90870" bIns="45436" rtlCol="0"/>
          <a:lstStyle>
            <a:lvl1pPr algn="r">
              <a:defRPr sz="1200"/>
            </a:lvl1pPr>
          </a:lstStyle>
          <a:p>
            <a:fld id="{538A8347-8DF1-B348-8F41-6E1345D82D3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0" tIns="45436" rIns="90870" bIns="454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8"/>
            <a:ext cx="5335270" cy="4467701"/>
          </a:xfrm>
          <a:prstGeom prst="rect">
            <a:avLst/>
          </a:prstGeom>
        </p:spPr>
        <p:txBody>
          <a:bodyPr vert="horz" lIns="90870" tIns="45436" rIns="90870" bIns="4543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889938" cy="496411"/>
          </a:xfrm>
          <a:prstGeom prst="rect">
            <a:avLst/>
          </a:prstGeom>
        </p:spPr>
        <p:txBody>
          <a:bodyPr vert="horz" lIns="90870" tIns="45436" rIns="90870" bIns="454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30091"/>
            <a:ext cx="2889938" cy="496411"/>
          </a:xfrm>
          <a:prstGeom prst="rect">
            <a:avLst/>
          </a:prstGeom>
        </p:spPr>
        <p:txBody>
          <a:bodyPr vert="horz" lIns="90870" tIns="45436" rIns="90870" bIns="45436" rtlCol="0" anchor="b"/>
          <a:lstStyle>
            <a:lvl1pPr algn="r">
              <a:defRPr sz="1200"/>
            </a:lvl1pPr>
          </a:lstStyle>
          <a:p>
            <a:fld id="{D3A5C70C-4F3D-A24C-BE6B-90E4410CB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45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5141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67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89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00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015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10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27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91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91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70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4153" y="6246646"/>
            <a:ext cx="8796168" cy="165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892053"/>
            <a:ext cx="8796168" cy="165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303334"/>
            <a:ext cx="4114551" cy="968675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800"/>
              </a:lnSpc>
              <a:defRPr sz="3600" baseline="0">
                <a:solidFill>
                  <a:schemeClr val="tx2"/>
                </a:solidFill>
                <a:latin typeface="AQA Chevin Pro Light"/>
              </a:defRPr>
            </a:lvl1pPr>
          </a:lstStyle>
          <a:p>
            <a:r>
              <a:rPr lang="en-US" dirty="0" smtClean="0"/>
              <a:t>Presentation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2611489"/>
            <a:ext cx="4114551" cy="37831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 b="0" i="0">
                <a:solidFill>
                  <a:schemeClr val="tx2"/>
                </a:solidFill>
                <a:latin typeface="AQA Chevin Pro Light"/>
                <a:cs typeface="AQA Chevin Pro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Presented by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6439" y="6458400"/>
            <a:ext cx="2678112" cy="241300"/>
          </a:xfrm>
        </p:spPr>
        <p:txBody>
          <a:bodyPr lIns="0" tIns="0" rIns="0" bIns="0" anchor="t" anchorCtr="0"/>
          <a:lstStyle>
            <a:lvl1pPr algn="r">
              <a:lnSpc>
                <a:spcPts val="1000"/>
              </a:lnSpc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191693"/>
            <a:ext cx="4645025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2433050"/>
            <a:ext cx="4645025" cy="0"/>
          </a:xfrm>
          <a:prstGeom prst="line">
            <a:avLst/>
          </a:prstGeom>
          <a:ln w="3810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0" y="6356350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7825042" y="6455753"/>
            <a:ext cx="971126" cy="402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 hasCustomPrompt="1"/>
          </p:nvPr>
        </p:nvSpPr>
        <p:spPr>
          <a:xfrm>
            <a:off x="539750" y="3058062"/>
            <a:ext cx="4114801" cy="338138"/>
          </a:xfrm>
        </p:spPr>
        <p:txBody>
          <a:bodyPr rIns="0"/>
          <a:lstStyle>
            <a:lvl1pPr marL="0" indent="0">
              <a:lnSpc>
                <a:spcPts val="2600"/>
              </a:lnSpc>
              <a:buFontTx/>
              <a:buNone/>
              <a:defRPr sz="2400" b="0" i="0">
                <a:solidFill>
                  <a:schemeClr val="tx2"/>
                </a:solidFill>
                <a:latin typeface="AQA Chevin Pro Light"/>
                <a:cs typeface="AQA Chevin Pro Light"/>
              </a:defRPr>
            </a:lvl1pPr>
          </a:lstStyle>
          <a:p>
            <a:pPr lvl="0"/>
            <a:r>
              <a:rPr lang="en-US" dirty="0" smtClean="0"/>
              <a:t>Date &lt;</a:t>
            </a:r>
            <a:r>
              <a:rPr lang="en-US" dirty="0" err="1" smtClean="0"/>
              <a:t>dd</a:t>
            </a:r>
            <a:r>
              <a:rPr lang="en-US" dirty="0" smtClean="0"/>
              <a:t>/mm/</a:t>
            </a:r>
            <a:r>
              <a:rPr lang="en-US" dirty="0" err="1" smtClean="0"/>
              <a:t>yyyy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3"/>
          </p:nvPr>
        </p:nvSpPr>
        <p:spPr>
          <a:xfrm>
            <a:off x="540000" y="6458400"/>
            <a:ext cx="1339600" cy="365125"/>
          </a:xfrm>
        </p:spPr>
        <p:txBody>
          <a:bodyPr/>
          <a:lstStyle/>
          <a:p>
            <a:r>
              <a:rPr lang="en-US" smtClean="0"/>
              <a:t>x of 28  Version 1.0</a:t>
            </a:r>
            <a:endParaRPr lang="en-US" dirty="0"/>
          </a:p>
        </p:txBody>
      </p:sp>
      <p:pic>
        <p:nvPicPr>
          <p:cNvPr id="7" name="Picture 6" descr="AQA_New_logo_no_strapline_RGB_1.5cm_dee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278675"/>
            <a:ext cx="1618488" cy="55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207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0000" y="6459079"/>
            <a:ext cx="1239373" cy="36512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000"/>
              </a:lnSpc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x of 28  Version 1.0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894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Turquois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0000" y="6459079"/>
            <a:ext cx="1239373" cy="36512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000"/>
              </a:lnSpc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x of 28  Version 1.0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778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Pi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0000" y="6459079"/>
            <a:ext cx="1239373" cy="36512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000"/>
              </a:lnSpc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x of 28  Version 1.0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877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Gre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0000" y="6459079"/>
            <a:ext cx="1239373" cy="36512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000"/>
              </a:lnSpc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x of 28  Version 1.0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785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Violet">
    <p:bg>
      <p:bgPr>
        <a:solidFill>
          <a:srgbClr val="6464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0000" y="6459079"/>
            <a:ext cx="1239373" cy="36512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000"/>
              </a:lnSpc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x of 28  Version 1.0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6464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77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Teal">
    <p:bg>
      <p:bgPr>
        <a:solidFill>
          <a:srgbClr val="325F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0000" y="6459079"/>
            <a:ext cx="1239373" cy="36512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000"/>
              </a:lnSpc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x of 28  Version 1.0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325F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06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Yellow">
    <p:bg>
      <p:bgPr>
        <a:solidFill>
          <a:srgbClr val="DC7D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0000" y="6459079"/>
            <a:ext cx="1239373" cy="36512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000"/>
              </a:lnSpc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x of 28  Version 1.0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DC7D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401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Brick">
    <p:bg>
      <p:bgPr>
        <a:solidFill>
          <a:srgbClr val="783C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0000" y="6459079"/>
            <a:ext cx="1239373" cy="36512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000"/>
              </a:lnSpc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x of 28  Version 1.0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783C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16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0000" y="6459079"/>
            <a:ext cx="1239373" cy="36512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000"/>
              </a:lnSpc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x of 28  Version 1.0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962025"/>
            <a:ext cx="8585200" cy="0"/>
          </a:xfrm>
          <a:prstGeom prst="line">
            <a:avLst/>
          </a:prstGeom>
          <a:ln w="7620" cap="rnd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0" y="6340475"/>
            <a:ext cx="8585200" cy="0"/>
          </a:xfrm>
          <a:prstGeom prst="line">
            <a:avLst/>
          </a:prstGeom>
          <a:ln w="7620" cap="rnd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0001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0000" y="6459079"/>
            <a:ext cx="1239373" cy="36512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000"/>
              </a:lnSpc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x of 28  Version 1.0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80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0000" y="6459079"/>
            <a:ext cx="1239373" cy="36512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000"/>
              </a:lnSpc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x of 28  Version 1.0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962025"/>
            <a:ext cx="8585200" cy="0"/>
          </a:xfrm>
          <a:prstGeom prst="line">
            <a:avLst/>
          </a:prstGeom>
          <a:ln w="7620" cap="rnd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6340475"/>
            <a:ext cx="8585200" cy="0"/>
          </a:xfrm>
          <a:prstGeom prst="line">
            <a:avLst/>
          </a:prstGeom>
          <a:ln w="7620" cap="rnd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3440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x of 28  Version 1.0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540000" y="1731600"/>
            <a:ext cx="8046000" cy="440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46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Insert video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>
            <a:off x="540000" y="6458400"/>
            <a:ext cx="1339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x of 28  Version 1.0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67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and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00" y="1727271"/>
            <a:ext cx="4546350" cy="4406400"/>
          </a:xfrm>
        </p:spPr>
        <p:txBody>
          <a:bodyPr rIns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94324" y="1727199"/>
            <a:ext cx="3190875" cy="4406400"/>
          </a:xfrm>
        </p:spPr>
        <p:txBody>
          <a:bodyPr rIns="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image or graphic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540000" y="6458400"/>
            <a:ext cx="1339600" cy="365125"/>
          </a:xfrm>
        </p:spPr>
        <p:txBody>
          <a:bodyPr/>
          <a:lstStyle/>
          <a:p>
            <a:r>
              <a:rPr lang="en-US" smtClean="0"/>
              <a:t>x of 28  Version 1.0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5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899455"/>
            <a:ext cx="8768155" cy="2211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666873"/>
            <a:ext cx="4028825" cy="49494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8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1191600"/>
            <a:ext cx="4645025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2309805"/>
            <a:ext cx="4645025" cy="0"/>
          </a:xfrm>
          <a:prstGeom prst="line">
            <a:avLst/>
          </a:prstGeom>
          <a:ln w="3810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540000" y="6458400"/>
            <a:ext cx="1339600" cy="365125"/>
          </a:xfrm>
        </p:spPr>
        <p:txBody>
          <a:bodyPr/>
          <a:lstStyle/>
          <a:p>
            <a:r>
              <a:rPr lang="en-US" smtClean="0"/>
              <a:t>x of 28  Version 1.0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7780867" y="6458400"/>
            <a:ext cx="829733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QA_New_logo_no_strapline_RGB_1.5cm_dee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278675"/>
            <a:ext cx="1618488" cy="55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416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 Dark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0000" y="6459079"/>
            <a:ext cx="1239373" cy="36512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000"/>
              </a:lnSpc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x of 28  Version 1.0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48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441132"/>
            <a:ext cx="8045200" cy="431181"/>
          </a:xfrm>
          <a:prstGeom prst="rect">
            <a:avLst/>
          </a:prstGeom>
        </p:spPr>
        <p:txBody>
          <a:bodyPr vert="horz" lIns="0" tIns="0" rIns="91440" bIns="0" rtlCol="0" anchor="t" anchorCtr="0">
            <a:noAutofit/>
          </a:bodyPr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731713"/>
            <a:ext cx="8045200" cy="44068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45907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6202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34047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00" y="6458400"/>
            <a:ext cx="13396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smtClean="0"/>
              <a:t>x of 28  Version 1.0</a:t>
            </a:r>
            <a:endParaRPr lang="en-US" dirty="0"/>
          </a:p>
        </p:txBody>
      </p:sp>
      <p:pic>
        <p:nvPicPr>
          <p:cNvPr id="8" name="Picture 7" descr="AQA_New_logo_20mm_no_strapline_RGB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7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77" r:id="rId3"/>
    <p:sldLayoutId id="2147483668" r:id="rId4"/>
    <p:sldLayoutId id="2147483667" r:id="rId5"/>
    <p:sldLayoutId id="2147483662" r:id="rId6"/>
    <p:sldLayoutId id="2147483664" r:id="rId7"/>
    <p:sldLayoutId id="2147483665" r:id="rId8"/>
    <p:sldLayoutId id="2147483678" r:id="rId9"/>
    <p:sldLayoutId id="2147483669" r:id="rId10"/>
    <p:sldLayoutId id="2147483670" r:id="rId11"/>
    <p:sldLayoutId id="2147483671" r:id="rId12"/>
    <p:sldLayoutId id="2147483672" r:id="rId13"/>
    <p:sldLayoutId id="2147483674" r:id="rId14"/>
    <p:sldLayoutId id="2147483673" r:id="rId15"/>
    <p:sldLayoutId id="2147483675" r:id="rId16"/>
    <p:sldLayoutId id="2147483676" r:id="rId17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600" b="0" i="0" kern="1200">
          <a:solidFill>
            <a:schemeClr val="tx2"/>
          </a:solidFill>
          <a:latin typeface="AQA Chevin Pro Light"/>
          <a:ea typeface="+mj-ea"/>
          <a:cs typeface="AQA Chevin Pro Light"/>
        </a:defRPr>
      </a:lvl1pPr>
    </p:titleStyle>
    <p:bodyStyle>
      <a:lvl1pPr marL="342900" indent="-3429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457200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qa.org.uk/subjects/scienc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gcsescience@aqa.org.uk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Summer 2017</a:t>
            </a:r>
            <a:br>
              <a:rPr lang="en-US" dirty="0" smtClean="0"/>
            </a:br>
            <a:r>
              <a:rPr lang="en-US" dirty="0" smtClean="0"/>
              <a:t>Hub meeting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</a:p>
          <a:p>
            <a:r>
              <a:rPr lang="en-US" dirty="0" smtClean="0"/>
              <a:t>					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49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structure: separate sciences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713533729"/>
              </p:ext>
            </p:extLst>
          </p:nvPr>
        </p:nvGraphicFramePr>
        <p:xfrm>
          <a:off x="539750" y="1731963"/>
          <a:ext cx="8045450" cy="373896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79488"/>
                <a:gridCol w="1480848"/>
                <a:gridCol w="3381509"/>
                <a:gridCol w="1803605"/>
              </a:tblGrid>
              <a:tr h="493246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Qualification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58" marR="91458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Papers 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58" marR="91458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Content 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58" marR="91458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Length of each paper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58" marR="91458" anchor="ctr">
                    <a:solidFill>
                      <a:schemeClr val="tx2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Biology</a:t>
                      </a:r>
                      <a:endParaRPr lang="en-GB" sz="1400" dirty="0"/>
                    </a:p>
                  </a:txBody>
                  <a:tcPr marL="91458" marR="9145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Two papers, </a:t>
                      </a:r>
                      <a:br>
                        <a:rPr lang="en-GB" sz="1400" dirty="0" smtClean="0"/>
                      </a:br>
                      <a:r>
                        <a:rPr lang="en-GB" sz="1400" dirty="0" smtClean="0"/>
                        <a:t>equal weighting.</a:t>
                      </a:r>
                      <a:endParaRPr lang="en-GB" sz="1400" dirty="0"/>
                    </a:p>
                  </a:txBody>
                  <a:tcPr marL="91458" marR="9145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Topics</a:t>
                      </a:r>
                      <a:r>
                        <a:rPr lang="en-GB" sz="1400" baseline="0" dirty="0" smtClean="0"/>
                        <a:t> 1-4 </a:t>
                      </a:r>
                      <a:br>
                        <a:rPr lang="en-GB" sz="1400" baseline="0" dirty="0" smtClean="0"/>
                      </a:br>
                      <a:r>
                        <a:rPr lang="en-GB" sz="1400" baseline="0" dirty="0" smtClean="0"/>
                        <a:t>Topics 5-7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/>
                        <a:t>(Fundamental concepts and principles </a:t>
                      </a:r>
                      <a:r>
                        <a:rPr lang="en-GB" sz="1400" dirty="0" smtClean="0"/>
                        <a:t>are on both papers)</a:t>
                      </a:r>
                    </a:p>
                  </a:txBody>
                  <a:tcPr marL="91458" marR="9145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1 hour 45 minutes</a:t>
                      </a:r>
                    </a:p>
                    <a:p>
                      <a:pPr algn="l"/>
                      <a:r>
                        <a:rPr lang="en-GB" sz="1400" dirty="0" smtClean="0"/>
                        <a:t>(3.5</a:t>
                      </a:r>
                      <a:r>
                        <a:rPr lang="en-GB" sz="1400" baseline="0" dirty="0" smtClean="0"/>
                        <a:t> hours total) </a:t>
                      </a:r>
                      <a:endParaRPr lang="en-GB" sz="1400" dirty="0" smtClean="0"/>
                    </a:p>
                  </a:txBody>
                  <a:tcPr marL="91458" marR="9145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Chemistry</a:t>
                      </a:r>
                      <a:endParaRPr lang="en-GB" sz="1400" dirty="0"/>
                    </a:p>
                  </a:txBody>
                  <a:tcPr marL="91458" marR="9145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Two papers, </a:t>
                      </a:r>
                      <a:br>
                        <a:rPr lang="en-GB" sz="1400" dirty="0" smtClean="0"/>
                      </a:br>
                      <a:r>
                        <a:rPr lang="en-GB" sz="1400" dirty="0" smtClean="0"/>
                        <a:t>equal weighting.</a:t>
                      </a:r>
                      <a:endParaRPr lang="en-GB" sz="1400" dirty="0"/>
                    </a:p>
                  </a:txBody>
                  <a:tcPr marL="91458" marR="9145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Topics</a:t>
                      </a:r>
                      <a:r>
                        <a:rPr lang="en-GB" sz="1400" baseline="0" dirty="0" smtClean="0"/>
                        <a:t> 1-5 </a:t>
                      </a:r>
                      <a:br>
                        <a:rPr lang="en-GB" sz="1400" baseline="0" dirty="0" smtClean="0"/>
                      </a:br>
                      <a:r>
                        <a:rPr lang="en-GB" sz="1400" baseline="0" dirty="0" smtClean="0"/>
                        <a:t>Topics 6-10 </a:t>
                      </a:r>
                    </a:p>
                    <a:p>
                      <a:pPr algn="l"/>
                      <a:r>
                        <a:rPr lang="en-GB" sz="1400" dirty="0" smtClean="0"/>
                        <a:t>(Topics 1-3 are common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content on both papers)</a:t>
                      </a:r>
                      <a:endParaRPr lang="en-GB" sz="1400" dirty="0"/>
                    </a:p>
                  </a:txBody>
                  <a:tcPr marL="91458" marR="9145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1 hour 45 minutes</a:t>
                      </a:r>
                    </a:p>
                    <a:p>
                      <a:pPr algn="l"/>
                      <a:r>
                        <a:rPr lang="en-GB" sz="1400" dirty="0" smtClean="0"/>
                        <a:t>(3</a:t>
                      </a:r>
                      <a:r>
                        <a:rPr lang="en-GB" sz="1400" baseline="0" dirty="0" smtClean="0"/>
                        <a:t>.5 hours total) </a:t>
                      </a:r>
                      <a:endParaRPr lang="en-GB" sz="1400" dirty="0" smtClean="0"/>
                    </a:p>
                  </a:txBody>
                  <a:tcPr marL="91458" marR="9145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Physics</a:t>
                      </a:r>
                      <a:endParaRPr lang="en-GB" sz="1400" dirty="0"/>
                    </a:p>
                  </a:txBody>
                  <a:tcPr marL="91458" marR="9145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Two papers, </a:t>
                      </a:r>
                      <a:br>
                        <a:rPr lang="en-GB" sz="1400" dirty="0" smtClean="0"/>
                      </a:br>
                      <a:r>
                        <a:rPr lang="en-GB" sz="1400" dirty="0" smtClean="0"/>
                        <a:t>equal weighting. </a:t>
                      </a:r>
                      <a:endParaRPr lang="en-GB" sz="1400" dirty="0"/>
                    </a:p>
                  </a:txBody>
                  <a:tcPr marL="91458" marR="9145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Topics</a:t>
                      </a:r>
                      <a:r>
                        <a:rPr lang="en-GB" sz="1400" baseline="0" dirty="0" smtClean="0"/>
                        <a:t> 1-4 </a:t>
                      </a:r>
                      <a:br>
                        <a:rPr lang="en-GB" sz="1400" baseline="0" dirty="0" smtClean="0"/>
                      </a:br>
                      <a:r>
                        <a:rPr lang="en-GB" sz="1400" baseline="0" dirty="0" smtClean="0"/>
                        <a:t>Topics 5-8 </a:t>
                      </a:r>
                    </a:p>
                  </a:txBody>
                  <a:tcPr marL="91458" marR="9145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1 hour 45 minutes</a:t>
                      </a:r>
                      <a:br>
                        <a:rPr lang="en-GB" sz="1400" dirty="0" smtClean="0"/>
                      </a:br>
                      <a:r>
                        <a:rPr lang="en-GB" sz="1400" dirty="0" smtClean="0"/>
                        <a:t>(3.5 hours </a:t>
                      </a:r>
                      <a:r>
                        <a:rPr lang="en-GB" sz="1400" baseline="0" dirty="0" smtClean="0"/>
                        <a:t>total</a:t>
                      </a:r>
                      <a:r>
                        <a:rPr lang="en-GB" sz="1400" dirty="0" smtClean="0"/>
                        <a:t>)</a:t>
                      </a:r>
                    </a:p>
                  </a:txBody>
                  <a:tcPr marL="91458" marR="9145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167">
                <a:tc gridSpan="3">
                  <a:txBody>
                    <a:bodyPr/>
                    <a:lstStyle/>
                    <a:p>
                      <a:pPr algn="l"/>
                      <a:r>
                        <a:rPr lang="en-GB" sz="1400" b="1" dirty="0" smtClean="0"/>
                        <a:t>Total assessment</a:t>
                      </a:r>
                      <a:r>
                        <a:rPr lang="en-GB" sz="1400" b="1" baseline="0" dirty="0" smtClean="0"/>
                        <a:t> time</a:t>
                      </a:r>
                      <a:endParaRPr lang="en-GB" sz="1400" b="1" dirty="0"/>
                    </a:p>
                  </a:txBody>
                  <a:tcPr marL="91458" marR="9145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/>
                    </a:p>
                  </a:txBody>
                  <a:tcPr marL="91458" marR="9145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600" dirty="0"/>
                    </a:p>
                  </a:txBody>
                  <a:tcPr marL="91458" marR="9145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 smtClean="0"/>
                        <a:t>10.5  hours</a:t>
                      </a:r>
                      <a:endParaRPr lang="en-GB" sz="1400" b="1" dirty="0"/>
                    </a:p>
                  </a:txBody>
                  <a:tcPr marL="91458" marR="9145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81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structure: combined sciences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750818697"/>
              </p:ext>
            </p:extLst>
          </p:nvPr>
        </p:nvGraphicFramePr>
        <p:xfrm>
          <a:off x="539751" y="1731963"/>
          <a:ext cx="8045450" cy="2407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52236"/>
                <a:gridCol w="1451593"/>
                <a:gridCol w="3533470"/>
                <a:gridCol w="1708151"/>
              </a:tblGrid>
              <a:tr h="493246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Qualification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58" marR="91458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Papers 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58" marR="91458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Content 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58" marR="91458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Length of each paper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58" marR="91458" anchor="ctr">
                    <a:solidFill>
                      <a:schemeClr val="tx2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Trilogy</a:t>
                      </a:r>
                      <a:endParaRPr lang="en-GB" sz="1400" dirty="0"/>
                    </a:p>
                  </a:txBody>
                  <a:tcPr marL="91458" marR="9145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Six papers.</a:t>
                      </a:r>
                    </a:p>
                    <a:p>
                      <a:pPr algn="l"/>
                      <a:endParaRPr lang="en-GB" sz="1400" dirty="0" smtClean="0"/>
                    </a:p>
                    <a:p>
                      <a:pPr algn="l"/>
                      <a:r>
                        <a:rPr lang="en-GB" sz="1400" dirty="0" smtClean="0"/>
                        <a:t>Two papers for each subject.</a:t>
                      </a:r>
                      <a:endParaRPr lang="en-GB" sz="1400" dirty="0"/>
                    </a:p>
                  </a:txBody>
                  <a:tcPr marL="91458" marR="9145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Assessment split by content as separates.</a:t>
                      </a:r>
                      <a:br>
                        <a:rPr lang="en-GB" sz="1400" dirty="0" smtClean="0"/>
                      </a:br>
                      <a:endParaRPr lang="en-GB" sz="1400" dirty="0" smtClean="0"/>
                    </a:p>
                    <a:p>
                      <a:r>
                        <a:rPr lang="en-GB" sz="1400" dirty="0" smtClean="0"/>
                        <a:t>Questions on practical</a:t>
                      </a:r>
                      <a:r>
                        <a:rPr lang="en-GB" sz="1400" baseline="0" dirty="0" smtClean="0"/>
                        <a:t> work in all papers.</a:t>
                      </a:r>
                      <a:endParaRPr lang="en-GB" sz="1400" dirty="0"/>
                    </a:p>
                  </a:txBody>
                  <a:tcPr marL="91458" marR="9145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1 hour 15 minutes</a:t>
                      </a:r>
                    </a:p>
                    <a:p>
                      <a:pPr algn="l"/>
                      <a:r>
                        <a:rPr lang="en-GB" sz="1400" dirty="0" smtClean="0"/>
                        <a:t>(7.5</a:t>
                      </a:r>
                      <a:r>
                        <a:rPr lang="en-GB" sz="1400" baseline="0" dirty="0" smtClean="0"/>
                        <a:t> hours total)</a:t>
                      </a:r>
                      <a:endParaRPr lang="en-GB" sz="1400" dirty="0" smtClean="0"/>
                    </a:p>
                  </a:txBody>
                  <a:tcPr marL="91458" marR="9145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Synergy</a:t>
                      </a:r>
                      <a:endParaRPr lang="en-GB" sz="1400" dirty="0"/>
                    </a:p>
                  </a:txBody>
                  <a:tcPr marL="91458" marR="9145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Four papers.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Two papers for each section.</a:t>
                      </a:r>
                      <a:endParaRPr lang="en-GB" sz="1400" dirty="0"/>
                    </a:p>
                  </a:txBody>
                  <a:tcPr marL="91458" marR="9145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Assessment split by skills.</a:t>
                      </a:r>
                      <a:br>
                        <a:rPr lang="en-GB" sz="1400" dirty="0" smtClean="0"/>
                      </a:br>
                      <a:endParaRPr lang="en-GB" sz="1400" dirty="0" smtClean="0"/>
                    </a:p>
                    <a:p>
                      <a:r>
                        <a:rPr lang="en-GB" sz="1400" dirty="0" smtClean="0"/>
                        <a:t>Most questions on practical work in Paper 2 and Paper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4.</a:t>
                      </a:r>
                      <a:endParaRPr lang="en-GB" sz="1400" dirty="0"/>
                    </a:p>
                  </a:txBody>
                  <a:tcPr marL="91458" marR="9145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1 hour 45 minutes</a:t>
                      </a:r>
                    </a:p>
                    <a:p>
                      <a:pPr algn="l"/>
                      <a:r>
                        <a:rPr lang="en-GB" sz="1400" dirty="0" smtClean="0"/>
                        <a:t>(7</a:t>
                      </a:r>
                      <a:r>
                        <a:rPr lang="en-GB" sz="1400" baseline="0" dirty="0" smtClean="0"/>
                        <a:t> hours total)</a:t>
                      </a:r>
                      <a:endParaRPr lang="en-GB" sz="1400" dirty="0" smtClean="0"/>
                    </a:p>
                  </a:txBody>
                  <a:tcPr marL="91458" marR="9145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11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Level of demand: current </a:t>
            </a:r>
            <a:r>
              <a:rPr lang="en-GB" dirty="0" err="1" smtClean="0"/>
              <a:t>vs</a:t>
            </a:r>
            <a:r>
              <a:rPr lang="en-GB" dirty="0" smtClean="0"/>
              <a:t> previous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108970160"/>
              </p:ext>
            </p:extLst>
          </p:nvPr>
        </p:nvGraphicFramePr>
        <p:xfrm>
          <a:off x="540001" y="1678259"/>
          <a:ext cx="7982900" cy="2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249"/>
                <a:gridCol w="2047217"/>
                <a:gridCol w="2047217"/>
                <a:gridCol w="204721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Qualification </a:t>
                      </a:r>
                      <a:endParaRPr lang="en-GB" sz="1400" dirty="0"/>
                    </a:p>
                  </a:txBody>
                  <a:tcPr marL="91458" marR="9145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Low demand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1-3</a:t>
                      </a:r>
                      <a:endParaRPr lang="en-GB" sz="1400" dirty="0"/>
                    </a:p>
                  </a:txBody>
                  <a:tcPr marL="91458" marR="9145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Standard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demand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4-5</a:t>
                      </a:r>
                      <a:endParaRPr lang="en-GB" sz="1400" dirty="0"/>
                    </a:p>
                  </a:txBody>
                  <a:tcPr marL="91458" marR="9145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High demand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6-9</a:t>
                      </a:r>
                      <a:endParaRPr lang="en-GB" sz="1400" dirty="0"/>
                    </a:p>
                  </a:txBody>
                  <a:tcPr marL="91458" marR="91458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Previous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Foundation</a:t>
                      </a:r>
                      <a:br>
                        <a:rPr lang="en-GB" sz="1400" dirty="0" smtClean="0"/>
                      </a:br>
                      <a:r>
                        <a:rPr lang="en-GB" sz="1400" dirty="0" smtClean="0"/>
                        <a:t>G - C</a:t>
                      </a:r>
                      <a:endParaRPr lang="en-GB" sz="1400" dirty="0"/>
                    </a:p>
                  </a:txBody>
                  <a:tcPr marL="91458" marR="9145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70%</a:t>
                      </a:r>
                      <a:endParaRPr lang="en-GB" sz="1400" dirty="0"/>
                    </a:p>
                  </a:txBody>
                  <a:tcPr marL="91458" marR="9145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30%</a:t>
                      </a:r>
                      <a:endParaRPr lang="en-GB" sz="1400" dirty="0"/>
                    </a:p>
                  </a:txBody>
                  <a:tcPr marL="91458" marR="91458" anchor="ctr"/>
                </a:tc>
                <a:tc>
                  <a:txBody>
                    <a:bodyPr/>
                    <a:lstStyle/>
                    <a:p>
                      <a:pPr algn="l"/>
                      <a:endParaRPr lang="en-GB" sz="1400" dirty="0"/>
                    </a:p>
                  </a:txBody>
                  <a:tcPr marL="91458" marR="91458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Foundation 2018</a:t>
                      </a:r>
                      <a:br>
                        <a:rPr lang="en-GB" sz="1400" dirty="0" smtClean="0"/>
                      </a:br>
                      <a:r>
                        <a:rPr lang="en-GB" sz="1400" dirty="0" smtClean="0"/>
                        <a:t>1 - 5 (4 = C)</a:t>
                      </a:r>
                      <a:endParaRPr lang="en-GB" sz="1400" dirty="0"/>
                    </a:p>
                  </a:txBody>
                  <a:tcPr marL="91458" marR="9145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60%</a:t>
                      </a:r>
                      <a:endParaRPr lang="en-GB" sz="1400" dirty="0"/>
                    </a:p>
                  </a:txBody>
                  <a:tcPr marL="91458" marR="9145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40%</a:t>
                      </a:r>
                      <a:endParaRPr lang="en-GB" sz="1400" dirty="0"/>
                    </a:p>
                  </a:txBody>
                  <a:tcPr marL="91458" marR="91458" anchor="ctr"/>
                </a:tc>
                <a:tc>
                  <a:txBody>
                    <a:bodyPr/>
                    <a:lstStyle/>
                    <a:p>
                      <a:pPr algn="l"/>
                      <a:endParaRPr lang="en-GB" sz="1400" dirty="0"/>
                    </a:p>
                  </a:txBody>
                  <a:tcPr marL="91458" marR="91458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Previous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Higher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A - C</a:t>
                      </a:r>
                      <a:endParaRPr lang="en-GB" sz="1400" dirty="0"/>
                    </a:p>
                  </a:txBody>
                  <a:tcPr marL="91458" marR="91458" anchor="ctr"/>
                </a:tc>
                <a:tc>
                  <a:txBody>
                    <a:bodyPr/>
                    <a:lstStyle/>
                    <a:p>
                      <a:pPr algn="l"/>
                      <a:endParaRPr lang="en-GB" sz="1400" dirty="0"/>
                    </a:p>
                  </a:txBody>
                  <a:tcPr marL="91458" marR="91458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50%</a:t>
                      </a:r>
                    </a:p>
                  </a:txBody>
                  <a:tcPr marL="91458" marR="9145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50%</a:t>
                      </a:r>
                      <a:endParaRPr lang="en-GB" sz="1400" dirty="0"/>
                    </a:p>
                  </a:txBody>
                  <a:tcPr marL="91458" marR="91458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Higher 2018 </a:t>
                      </a:r>
                      <a:br>
                        <a:rPr lang="en-GB" sz="1400" dirty="0" smtClean="0"/>
                      </a:br>
                      <a:r>
                        <a:rPr lang="en-GB" sz="1400" dirty="0" smtClean="0"/>
                        <a:t>9 - 4 </a:t>
                      </a:r>
                      <a:endParaRPr lang="en-GB" sz="1400" dirty="0"/>
                    </a:p>
                  </a:txBody>
                  <a:tcPr marL="91458" marR="91458" anchor="ctr"/>
                </a:tc>
                <a:tc>
                  <a:txBody>
                    <a:bodyPr/>
                    <a:lstStyle/>
                    <a:p>
                      <a:pPr algn="l"/>
                      <a:endParaRPr lang="en-GB" sz="1400" dirty="0"/>
                    </a:p>
                  </a:txBody>
                  <a:tcPr marL="91458" marR="9145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40%</a:t>
                      </a:r>
                      <a:endParaRPr lang="en-GB" sz="1400" dirty="0"/>
                    </a:p>
                  </a:txBody>
                  <a:tcPr marL="91458" marR="9145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60%</a:t>
                      </a:r>
                      <a:endParaRPr lang="en-GB" sz="1400" dirty="0"/>
                    </a:p>
                  </a:txBody>
                  <a:tcPr marL="91458" marR="9145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workshops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GB" dirty="0"/>
              <a:t>Maths assessment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>
              <a:buFont typeface="+mj-lt"/>
              <a:buAutoNum type="arabicPeriod"/>
            </a:pPr>
            <a:r>
              <a:rPr lang="en-GB" dirty="0" smtClean="0"/>
              <a:t>Teaching </a:t>
            </a:r>
            <a:r>
              <a:rPr lang="en-GB" dirty="0"/>
              <a:t>and learning of the required </a:t>
            </a:r>
            <a:r>
              <a:rPr lang="en-GB" dirty="0" err="1" smtClean="0"/>
              <a:t>practicals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>
              <a:buFont typeface="+mj-lt"/>
              <a:buAutoNum type="arabicPeriod"/>
            </a:pPr>
            <a:r>
              <a:rPr lang="en-GB" dirty="0" smtClean="0"/>
              <a:t>Meeting </a:t>
            </a:r>
            <a:r>
              <a:rPr lang="en-GB" dirty="0"/>
              <a:t>the challenge of Combined </a:t>
            </a:r>
            <a:r>
              <a:rPr lang="en-GB" dirty="0" smtClean="0"/>
              <a:t>Science</a:t>
            </a:r>
            <a:br>
              <a:rPr lang="en-GB" dirty="0" smtClean="0"/>
            </a:br>
            <a:endParaRPr lang="en-GB" dirty="0" smtClean="0"/>
          </a:p>
          <a:p>
            <a:pPr>
              <a:buFont typeface="+mj-lt"/>
              <a:buAutoNum type="arabicPeriod"/>
            </a:pPr>
            <a:r>
              <a:rPr lang="en-GB" dirty="0" smtClean="0"/>
              <a:t>Stretch </a:t>
            </a:r>
            <a:r>
              <a:rPr lang="en-GB" dirty="0"/>
              <a:t>and </a:t>
            </a:r>
            <a:r>
              <a:rPr lang="en-GB" dirty="0" smtClean="0"/>
              <a:t>challenge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400050">
              <a:buFont typeface="+mj-lt"/>
              <a:buAutoNum type="arabicPeriod"/>
            </a:pP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59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Don’t forget these useful resources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85750"/>
            <a:r>
              <a:rPr lang="en-GB" dirty="0" smtClean="0"/>
              <a:t>Transition </a:t>
            </a:r>
            <a:r>
              <a:rPr lang="en-GB" dirty="0"/>
              <a:t>guides </a:t>
            </a:r>
            <a:r>
              <a:rPr lang="en-GB" dirty="0" smtClean="0"/>
              <a:t>– </a:t>
            </a:r>
            <a:r>
              <a:rPr lang="en-GB" dirty="0"/>
              <a:t>Year 11 to Year </a:t>
            </a:r>
            <a:r>
              <a:rPr lang="en-GB" dirty="0" smtClean="0"/>
              <a:t>12</a:t>
            </a:r>
            <a:br>
              <a:rPr lang="en-GB" dirty="0" smtClean="0"/>
            </a:br>
            <a:endParaRPr lang="en-GB" dirty="0"/>
          </a:p>
          <a:p>
            <a:pPr indent="-285750"/>
            <a:r>
              <a:rPr lang="en-GB" dirty="0"/>
              <a:t>S</a:t>
            </a:r>
            <a:r>
              <a:rPr lang="en-GB" dirty="0" smtClean="0"/>
              <a:t>ix </a:t>
            </a:r>
            <a:r>
              <a:rPr lang="en-GB" dirty="0"/>
              <a:t>week teaching pack </a:t>
            </a:r>
            <a:r>
              <a:rPr lang="en-GB" dirty="0" err="1"/>
              <a:t>Biomimicry</a:t>
            </a:r>
            <a:r>
              <a:rPr lang="en-GB" dirty="0"/>
              <a:t> – ready for </a:t>
            </a:r>
            <a:r>
              <a:rPr lang="en-GB" dirty="0" smtClean="0"/>
              <a:t>GCSE</a:t>
            </a:r>
            <a:br>
              <a:rPr lang="en-GB" dirty="0" smtClean="0"/>
            </a:br>
            <a:endParaRPr lang="en-GB" dirty="0"/>
          </a:p>
          <a:p>
            <a:pPr indent="-285750"/>
            <a:r>
              <a:rPr lang="en-GB" dirty="0" smtClean="0"/>
              <a:t>Year </a:t>
            </a:r>
            <a:r>
              <a:rPr lang="en-GB" dirty="0"/>
              <a:t>7 test </a:t>
            </a:r>
            <a:r>
              <a:rPr lang="en-GB" dirty="0" smtClean="0"/>
              <a:t>and implications for teaching and learning </a:t>
            </a:r>
            <a:br>
              <a:rPr lang="en-GB" dirty="0" smtClean="0"/>
            </a:br>
            <a:endParaRPr lang="en-GB" dirty="0"/>
          </a:p>
          <a:p>
            <a:pPr indent="-285750"/>
            <a:r>
              <a:rPr lang="en-GB" dirty="0" smtClean="0"/>
              <a:t>A-level online endorsement training</a:t>
            </a:r>
            <a:br>
              <a:rPr lang="en-GB" dirty="0" smtClean="0"/>
            </a:br>
            <a:endParaRPr lang="en-GB" dirty="0"/>
          </a:p>
          <a:p>
            <a:pPr indent="-285750"/>
            <a:r>
              <a:rPr lang="en-GB" dirty="0" smtClean="0"/>
              <a:t>Executive summaries and examiner reports  </a:t>
            </a:r>
          </a:p>
          <a:p>
            <a:pPr marL="57150" indent="0">
              <a:buNone/>
            </a:pPr>
            <a:endParaRPr lang="en-GB" dirty="0" smtClean="0"/>
          </a:p>
          <a:p>
            <a:pPr marL="57150" indent="0">
              <a:buNone/>
            </a:pPr>
            <a:endParaRPr lang="en-GB" dirty="0"/>
          </a:p>
          <a:p>
            <a:pPr marL="57150" indent="0">
              <a:buNone/>
            </a:pPr>
            <a:r>
              <a:rPr lang="en-GB" dirty="0" smtClean="0"/>
              <a:t>Visit </a:t>
            </a: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www.aqa.org.uk/subjects/science</a:t>
            </a:r>
            <a:r>
              <a:rPr lang="en-GB" dirty="0" smtClean="0"/>
              <a:t> for all our resources.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630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 smtClean="0"/>
              <a:t>Make sure you fill out the evaluation form before you leave today.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Try some of the suggested activities with your department in order to disseminate the materials covered.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Ideas for Autumn 2017 meeting: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executive reports on 2017 series – implications for 2018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/>
              <a:t>c</a:t>
            </a:r>
            <a:r>
              <a:rPr lang="en-GB" sz="1800" dirty="0" smtClean="0"/>
              <a:t>andidate answers with commentaries.</a:t>
            </a:r>
            <a:br>
              <a:rPr lang="en-GB" sz="180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	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2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QA Chevin Pro Medium" pitchFamily="34" charset="0"/>
              </a:rPr>
              <a:t>Thank you </a:t>
            </a:r>
            <a:endParaRPr lang="en-US" dirty="0">
              <a:latin typeface="AQA Chevin Pro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4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QA Chevin Pro Light" panose="020F0303030000060003" pitchFamily="34" charset="0"/>
              </a:rPr>
              <a:t>Agenda</a:t>
            </a:r>
            <a:endParaRPr lang="en-GB" dirty="0">
              <a:latin typeface="AQA Chevin Pro Light" panose="020F0303030000060003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GB" dirty="0" smtClean="0"/>
              <a:t>Feedback from end of Year 10 tests</a:t>
            </a:r>
            <a:br>
              <a:rPr lang="en-GB" dirty="0" smtClean="0"/>
            </a:br>
            <a:endParaRPr lang="en-GB" dirty="0" smtClean="0"/>
          </a:p>
          <a:p>
            <a:pPr lvl="0"/>
            <a:r>
              <a:rPr lang="en-GB" dirty="0" smtClean="0"/>
              <a:t>Second </a:t>
            </a:r>
            <a:r>
              <a:rPr lang="en-GB" dirty="0"/>
              <a:t>set of </a:t>
            </a:r>
            <a:r>
              <a:rPr lang="en-GB" dirty="0" smtClean="0"/>
              <a:t>specimen assessment materials</a:t>
            </a:r>
            <a:br>
              <a:rPr lang="en-GB" dirty="0" smtClean="0"/>
            </a:br>
            <a:endParaRPr lang="en-GB" dirty="0" smtClean="0"/>
          </a:p>
          <a:p>
            <a:pPr lvl="0"/>
            <a:r>
              <a:rPr lang="en-GB" dirty="0"/>
              <a:t>D</a:t>
            </a:r>
            <a:r>
              <a:rPr lang="en-GB" dirty="0" smtClean="0"/>
              <a:t>iscussion </a:t>
            </a:r>
            <a:r>
              <a:rPr lang="en-GB" dirty="0"/>
              <a:t>groups (one or two of these topics)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dirty="0"/>
              <a:t>M</a:t>
            </a:r>
            <a:r>
              <a:rPr lang="en-GB" sz="1800" dirty="0" smtClean="0"/>
              <a:t>aths </a:t>
            </a:r>
            <a:r>
              <a:rPr lang="en-GB" sz="1800" dirty="0"/>
              <a:t>assessment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dirty="0" smtClean="0"/>
              <a:t>Teaching </a:t>
            </a:r>
            <a:r>
              <a:rPr lang="en-GB" sz="1800" dirty="0"/>
              <a:t>and learning of the required practical activities 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dirty="0"/>
              <a:t>M</a:t>
            </a:r>
            <a:r>
              <a:rPr lang="en-GB" sz="1800" dirty="0" smtClean="0"/>
              <a:t>eeting </a:t>
            </a:r>
            <a:r>
              <a:rPr lang="en-GB" sz="1800" dirty="0"/>
              <a:t>the challenge of Combined Science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dirty="0"/>
              <a:t>S</a:t>
            </a:r>
            <a:r>
              <a:rPr lang="en-GB" sz="1800" dirty="0" smtClean="0"/>
              <a:t>tretch </a:t>
            </a:r>
            <a:r>
              <a:rPr lang="en-GB" sz="1800" dirty="0"/>
              <a:t>and challenge </a:t>
            </a:r>
            <a:endParaRPr lang="en-GB" sz="1800" dirty="0" smtClean="0"/>
          </a:p>
          <a:p>
            <a:pPr marL="0" indent="0">
              <a:buNone/>
            </a:pPr>
            <a:r>
              <a:rPr lang="en-GB" sz="1400" dirty="0"/>
              <a:t> </a:t>
            </a:r>
            <a:endParaRPr lang="en-GB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dirty="0" smtClean="0"/>
              <a:t>Focus for Autumn Hub</a:t>
            </a:r>
          </a:p>
          <a:p>
            <a:pPr marL="0" lvl="0" indent="0">
              <a:buNone/>
            </a:pPr>
            <a:endParaRPr lang="en-GB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50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the most out of the end of Year 10 tests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 smtClean="0"/>
              <a:t>Why do the standardisation of mark scheme activity?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What your analysis means</a:t>
            </a:r>
            <a:endParaRPr lang="en-GB" dirty="0"/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for the pupil</a:t>
            </a:r>
            <a:endParaRPr lang="en-GB" sz="1800" dirty="0"/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for the teacher</a:t>
            </a:r>
            <a:endParaRPr lang="en-GB" sz="1800" dirty="0"/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for your Head of science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4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analysis tool – how to use it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analysers can be used to:</a:t>
            </a:r>
          </a:p>
          <a:p>
            <a:r>
              <a:rPr lang="en-GB" dirty="0" smtClean="0"/>
              <a:t>provide information to identify common strengths and weaknesses across the class/school</a:t>
            </a:r>
          </a:p>
          <a:p>
            <a:r>
              <a:rPr lang="en-GB" dirty="0" smtClean="0"/>
              <a:t>support the development of strategies to target support and development across the science curriculum in teaching and learning</a:t>
            </a:r>
          </a:p>
          <a:p>
            <a:r>
              <a:rPr lang="en-GB" dirty="0" smtClean="0"/>
              <a:t>inform planning and interventions at class/pupil levels</a:t>
            </a:r>
          </a:p>
          <a:p>
            <a:r>
              <a:rPr lang="en-GB" dirty="0" smtClean="0"/>
              <a:t>help guide decisions on tier of entry.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It is </a:t>
            </a:r>
            <a:r>
              <a:rPr lang="en-GB" b="1" dirty="0" smtClean="0"/>
              <a:t>not</a:t>
            </a:r>
            <a:r>
              <a:rPr lang="en-GB" dirty="0" smtClean="0"/>
              <a:t> designed to:</a:t>
            </a:r>
          </a:p>
          <a:p>
            <a:r>
              <a:rPr lang="en-GB" dirty="0" smtClean="0"/>
              <a:t>provide grade boundaries</a:t>
            </a:r>
          </a:p>
          <a:p>
            <a:r>
              <a:rPr lang="en-GB" dirty="0" smtClean="0"/>
              <a:t>provide more than a snapshot of student performance in Year 10</a:t>
            </a:r>
          </a:p>
          <a:p>
            <a:r>
              <a:rPr lang="en-GB" dirty="0" smtClean="0"/>
              <a:t>dictate decisions on tier of entry.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13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 on end of Year 10 tests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0000" y="1105584"/>
            <a:ext cx="80460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GB" b="1" dirty="0"/>
              <a:t>A</a:t>
            </a:r>
            <a:r>
              <a:rPr lang="en-GB" b="1" dirty="0" smtClean="0"/>
              <a:t>reas </a:t>
            </a:r>
            <a:r>
              <a:rPr lang="en-GB" b="1" dirty="0"/>
              <a:t>of challenge for students 	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855629"/>
              </p:ext>
            </p:extLst>
          </p:nvPr>
        </p:nvGraphicFramePr>
        <p:xfrm>
          <a:off x="584725" y="1689549"/>
          <a:ext cx="7956550" cy="412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78275"/>
                <a:gridCol w="3978275"/>
              </a:tblGrid>
              <a:tr h="584201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600" dirty="0" smtClean="0"/>
                        <a:t>Revision of material</a:t>
                      </a:r>
                      <a:endParaRPr lang="en-GB" sz="16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6"/>
                        <a:tabLst/>
                        <a:defRPr/>
                      </a:pPr>
                      <a:r>
                        <a:rPr lang="en-GB" sz="1600" dirty="0" smtClean="0"/>
                        <a:t>May have carried out the practical work but learning is not embedded </a:t>
                      </a:r>
                      <a:endParaRPr lang="en-GB" sz="16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45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en-GB" sz="1600" dirty="0" smtClean="0"/>
                        <a:t>Basic exam techniques:</a:t>
                      </a:r>
                    </a:p>
                    <a:p>
                      <a:pPr marL="800100" lvl="1" indent="-342900">
                        <a:buFont typeface="Arial" pitchFamily="34" charset="0"/>
                        <a:buChar char="•"/>
                      </a:pPr>
                      <a:r>
                        <a:rPr lang="en-GB" sz="1600" dirty="0" smtClean="0"/>
                        <a:t>repeating the information in </a:t>
                      </a:r>
                      <a:br>
                        <a:rPr lang="en-GB" sz="1600" dirty="0" smtClean="0"/>
                      </a:br>
                      <a:r>
                        <a:rPr lang="en-GB" sz="1600" dirty="0" smtClean="0"/>
                        <a:t>the question, not adding to it </a:t>
                      </a:r>
                    </a:p>
                    <a:p>
                      <a:pPr marL="800100" lvl="1" indent="-342900">
                        <a:buFont typeface="Arial" pitchFamily="34" charset="0"/>
                        <a:buChar char="•"/>
                      </a:pPr>
                      <a:r>
                        <a:rPr lang="en-GB" sz="1600" dirty="0" smtClean="0"/>
                        <a:t>conversion of units </a:t>
                      </a:r>
                    </a:p>
                    <a:p>
                      <a:pPr marL="800100" lvl="1" indent="-342900">
                        <a:buFont typeface="Arial" pitchFamily="34" charset="0"/>
                        <a:buChar char="•"/>
                      </a:pPr>
                      <a:r>
                        <a:rPr lang="en-GB" sz="1600" dirty="0" smtClean="0"/>
                        <a:t>not using equations given </a:t>
                      </a:r>
                      <a:endParaRPr lang="en-GB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7"/>
                        <a:tabLst/>
                        <a:defRPr/>
                      </a:pPr>
                      <a:r>
                        <a:rPr lang="en-GB" sz="1600" dirty="0" smtClean="0"/>
                        <a:t>Importance of the apparatus and techniques is being missed </a:t>
                      </a:r>
                    </a:p>
                    <a:p>
                      <a:pPr marL="342900" indent="-342900">
                        <a:buFont typeface="+mj-lt"/>
                        <a:buAutoNum type="arabicPeriod" startAt="7"/>
                      </a:pPr>
                      <a:endParaRPr lang="en-GB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83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en-GB" sz="1600" dirty="0" smtClean="0"/>
                        <a:t>Quality of written answers</a:t>
                      </a:r>
                      <a:r>
                        <a:rPr lang="en-GB" sz="1600" baseline="0" dirty="0" smtClean="0"/>
                        <a:t> and </a:t>
                      </a:r>
                      <a:r>
                        <a:rPr lang="en-GB" sz="1600" kern="1200" dirty="0" smtClean="0"/>
                        <a:t>precise use of language </a:t>
                      </a:r>
                      <a:endParaRPr lang="en-GB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8"/>
                        <a:tabLst/>
                        <a:defRPr/>
                      </a:pPr>
                      <a:r>
                        <a:rPr lang="en-GB" sz="1600" dirty="0" smtClean="0"/>
                        <a:t>Describing patterns</a:t>
                      </a:r>
                      <a:endParaRPr lang="en-GB" sz="16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en-GB" sz="1600" dirty="0" smtClean="0"/>
                        <a:t>Application of knowledge to unfamiliar context </a:t>
                      </a:r>
                      <a:endParaRPr lang="en-GB" sz="16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9"/>
                        <a:tabLst/>
                        <a:defRPr/>
                      </a:pPr>
                      <a:r>
                        <a:rPr lang="en-GB" sz="1600" dirty="0" smtClean="0"/>
                        <a:t>Lines of best fit can be a curve</a:t>
                      </a:r>
                    </a:p>
                    <a:p>
                      <a:pPr marL="342900" indent="-342900">
                        <a:buFont typeface="+mj-lt"/>
                        <a:buAutoNum type="arabicPeriod" startAt="9"/>
                      </a:pPr>
                      <a:endParaRPr lang="en-GB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455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5"/>
                        <a:tabLst/>
                        <a:defRPr/>
                      </a:pPr>
                      <a:r>
                        <a:rPr lang="en-GB" sz="1600" dirty="0" smtClean="0"/>
                        <a:t>Linking information given in a question to what they know and </a:t>
                      </a:r>
                      <a:br>
                        <a:rPr lang="en-GB" sz="1600" dirty="0" smtClean="0"/>
                      </a:br>
                      <a:r>
                        <a:rPr lang="en-GB" sz="1600" dirty="0" smtClean="0"/>
                        <a:t>then constructing an answer </a:t>
                      </a:r>
                      <a:endParaRPr lang="en-GB" sz="16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10"/>
                      </a:pPr>
                      <a:r>
                        <a:rPr lang="en-GB" sz="1600" dirty="0" smtClean="0"/>
                        <a:t>Maths skills:</a:t>
                      </a:r>
                    </a:p>
                    <a:p>
                      <a:pPr marL="800100" lvl="1" indent="-342900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1600" kern="1200" dirty="0" smtClean="0"/>
                        <a:t>not familiar with some of new applications of maths</a:t>
                      </a:r>
                    </a:p>
                    <a:p>
                      <a:pPr marL="800100" lvl="1" indent="-342900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GB" sz="1600" kern="1200" dirty="0" smtClean="0"/>
                        <a:t>not showing working out clearly</a:t>
                      </a:r>
                      <a:endParaRPr lang="en-GB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4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sample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If you would like to be included in our data sample, please enter your students’ marks to the detailed analysers and send a copy to us at </a:t>
            </a:r>
            <a:r>
              <a:rPr lang="en-GB" b="1" dirty="0">
                <a:hlinkClick r:id="rId2"/>
              </a:rPr>
              <a:t>gcsescience@aqa.org.uk</a:t>
            </a:r>
            <a:r>
              <a:rPr lang="en-GB" b="1" dirty="0"/>
              <a:t> by Friday 23 June.</a:t>
            </a: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We </a:t>
            </a:r>
            <a:r>
              <a:rPr lang="en-GB" dirty="0"/>
              <a:t>will </a:t>
            </a:r>
            <a:r>
              <a:rPr lang="en-GB" dirty="0" smtClean="0"/>
              <a:t>publish </a:t>
            </a:r>
            <a:r>
              <a:rPr lang="en-GB" dirty="0"/>
              <a:t>the updated analysers with the expanded data sample on Friday 30 </a:t>
            </a:r>
            <a:r>
              <a:rPr lang="en-GB" dirty="0" smtClean="0"/>
              <a:t>June.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85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steps: setting curriculum targets 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540000" y="1428750"/>
            <a:ext cx="8046000" cy="4709250"/>
          </a:xfrm>
        </p:spPr>
        <p:txBody>
          <a:bodyPr/>
          <a:lstStyle/>
          <a:p>
            <a:r>
              <a:rPr lang="en-GB" dirty="0" smtClean="0"/>
              <a:t>At this stage, departments are looking to address teaching and learning gaps for next year, as well as revisiting their approach with Years 9 and 10.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It is not about revisiting content knowledge, </a:t>
            </a:r>
            <a:r>
              <a:rPr lang="en-GB" dirty="0"/>
              <a:t>but as a department identifying </a:t>
            </a:r>
            <a:r>
              <a:rPr lang="en-GB" dirty="0" smtClean="0"/>
              <a:t>teaching strategies to target the areas your pupils performed less well in.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Considering your school’s analysis, are there any obvious concerns? 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sz="1800" dirty="0" smtClean="0"/>
              <a:t>Group analysis)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Are there any areas to share good practice on? (</a:t>
            </a:r>
            <a:r>
              <a:rPr lang="en-GB" sz="1800" dirty="0" smtClean="0"/>
              <a:t>Group analysis)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Are there any overarching changes to make to teaching?</a:t>
            </a:r>
            <a:endParaRPr lang="en-GB" dirty="0"/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use </a:t>
            </a:r>
            <a:r>
              <a:rPr lang="en-GB" sz="1800" dirty="0"/>
              <a:t>of command words in planned questioning </a:t>
            </a:r>
            <a:endParaRPr lang="en-GB" sz="1800" dirty="0" smtClean="0"/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unfamiliar context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revision </a:t>
            </a:r>
            <a:r>
              <a:rPr lang="en-GB" sz="1800" dirty="0"/>
              <a:t>techniques </a:t>
            </a:r>
            <a:r>
              <a:rPr lang="en-GB" sz="1800" dirty="0" smtClean="0"/>
              <a:t>revisited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exam </a:t>
            </a:r>
            <a:r>
              <a:rPr lang="en-GB" sz="1800" dirty="0"/>
              <a:t>techniques – really read the question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5277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Effective use of the second set of specimen assessments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Will be on </a:t>
            </a:r>
            <a:r>
              <a:rPr lang="en-GB" dirty="0" smtClean="0"/>
              <a:t>Secure Key Materials only.   </a:t>
            </a:r>
          </a:p>
          <a:p>
            <a:endParaRPr lang="en-GB" dirty="0"/>
          </a:p>
          <a:p>
            <a:r>
              <a:rPr lang="en-GB" dirty="0" smtClean="0"/>
              <a:t>Mirrors the papers of 2018 award – 32 papers.</a:t>
            </a:r>
          </a:p>
          <a:p>
            <a:endParaRPr lang="en-GB" dirty="0" smtClean="0"/>
          </a:p>
          <a:p>
            <a:r>
              <a:rPr lang="en-GB" dirty="0" smtClean="0"/>
              <a:t>Allows multiple usage between specifications.</a:t>
            </a:r>
          </a:p>
          <a:p>
            <a:endParaRPr lang="en-GB" dirty="0"/>
          </a:p>
          <a:p>
            <a:r>
              <a:rPr lang="en-GB" dirty="0"/>
              <a:t>Simple grid to show metadata – AOs, maths, required </a:t>
            </a:r>
            <a:r>
              <a:rPr lang="en-GB" dirty="0" err="1" smtClean="0"/>
              <a:t>practicals</a:t>
            </a:r>
            <a:r>
              <a:rPr lang="en-GB" dirty="0" smtClean="0"/>
              <a:t>, </a:t>
            </a:r>
            <a:r>
              <a:rPr lang="en-GB" dirty="0"/>
              <a:t>working scientifically, level of </a:t>
            </a:r>
            <a:r>
              <a:rPr lang="en-GB" dirty="0" smtClean="0"/>
              <a:t>demand.</a:t>
            </a:r>
          </a:p>
          <a:p>
            <a:endParaRPr lang="en-GB" dirty="0"/>
          </a:p>
          <a:p>
            <a:r>
              <a:rPr lang="en-GB" dirty="0"/>
              <a:t>Simple analysis tool for </a:t>
            </a:r>
            <a:r>
              <a:rPr lang="en-GB" b="1" dirty="0"/>
              <a:t>common questions </a:t>
            </a:r>
            <a:r>
              <a:rPr lang="en-GB" b="1" dirty="0" smtClean="0"/>
              <a:t>only</a:t>
            </a:r>
            <a:r>
              <a:rPr lang="en-GB" dirty="0" smtClean="0"/>
              <a:t>. </a:t>
            </a:r>
            <a:r>
              <a:rPr lang="en-GB" b="1" dirty="0"/>
              <a:t/>
            </a:r>
            <a:br>
              <a:rPr lang="en-GB" b="1" dirty="0"/>
            </a:b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08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Effective use of the second set of specimen assessments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539200" y="1350600"/>
            <a:ext cx="8046000" cy="44064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b="1" dirty="0" smtClean="0"/>
              <a:t>Things to consider: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he length </a:t>
            </a:r>
            <a:r>
              <a:rPr lang="en-GB" dirty="0"/>
              <a:t>of the </a:t>
            </a:r>
            <a:r>
              <a:rPr lang="en-GB" dirty="0" smtClean="0"/>
              <a:t>papers has increased</a:t>
            </a:r>
            <a:endParaRPr lang="en-GB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smtClean="0"/>
              <a:t>common content and skills  </a:t>
            </a:r>
            <a:r>
              <a:rPr lang="en-GB" dirty="0"/>
              <a:t>assessed between </a:t>
            </a:r>
            <a:r>
              <a:rPr lang="en-GB" dirty="0" smtClean="0"/>
              <a:t>specifications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smtClean="0"/>
              <a:t>each award has their own unique questions – no common questions </a:t>
            </a:r>
            <a:br>
              <a:rPr lang="en-GB" dirty="0" smtClean="0"/>
            </a:br>
            <a:r>
              <a:rPr lang="en-GB" dirty="0" smtClean="0"/>
              <a:t>between different awards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smtClean="0"/>
              <a:t>when to schedule mocks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smtClean="0"/>
              <a:t>how to analyse performance, plan intervention and consider entry level.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06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QA Presentation">
  <a:themeElements>
    <a:clrScheme name="AQA PowerPoint1">
      <a:dk1>
        <a:srgbClr val="4B4B4B"/>
      </a:dk1>
      <a:lt1>
        <a:srgbClr val="FFFFFF"/>
      </a:lt1>
      <a:dk2>
        <a:srgbClr val="412878"/>
      </a:dk2>
      <a:lt2>
        <a:srgbClr val="FFFFFE"/>
      </a:lt2>
      <a:accent1>
        <a:srgbClr val="C8194B"/>
      </a:accent1>
      <a:accent2>
        <a:srgbClr val="3273AF"/>
      </a:accent2>
      <a:accent3>
        <a:srgbClr val="C84B32"/>
      </a:accent3>
      <a:accent4>
        <a:srgbClr val="418C87"/>
      </a:accent4>
      <a:accent5>
        <a:srgbClr val="AF64A0"/>
      </a:accent5>
      <a:accent6>
        <a:srgbClr val="4B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AQA Presentation</Template>
  <TotalTime>3006</TotalTime>
  <Words>815</Words>
  <Application>Microsoft Office PowerPoint</Application>
  <PresentationFormat>On-screen Show (4:3)</PresentationFormat>
  <Paragraphs>194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AQA Presentation</vt:lpstr>
      <vt:lpstr>Summer 2017 Hub meeting </vt:lpstr>
      <vt:lpstr>Agenda</vt:lpstr>
      <vt:lpstr>Getting the most out of the end of Year 10 tests </vt:lpstr>
      <vt:lpstr>The analysis tool – how to use it</vt:lpstr>
      <vt:lpstr>Feedback on end of Year 10 tests </vt:lpstr>
      <vt:lpstr>Data sample</vt:lpstr>
      <vt:lpstr>Next steps: setting curriculum targets  </vt:lpstr>
      <vt:lpstr>Effective use of the second set of specimen assessments</vt:lpstr>
      <vt:lpstr>Effective use of the second set of specimen assessments</vt:lpstr>
      <vt:lpstr>Assessment structure: separate sciences</vt:lpstr>
      <vt:lpstr>Assessment structure: combined sciences</vt:lpstr>
      <vt:lpstr>Level of demand: current vs previous  </vt:lpstr>
      <vt:lpstr>Discussion workshops </vt:lpstr>
      <vt:lpstr>Don’t forget these useful resources </vt:lpstr>
      <vt:lpstr>Next steps 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2017 Science Hub meeting</dc:title>
  <dc:creator>AQA</dc:creator>
  <cp:lastPrinted>2013-10-09T12:42:38Z</cp:lastPrinted>
  <dcterms:created xsi:type="dcterms:W3CDTF">2013-09-09T14:47:03Z</dcterms:created>
  <dcterms:modified xsi:type="dcterms:W3CDTF">2019-09-10T08:52:28Z</dcterms:modified>
</cp:coreProperties>
</file>