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3" r:id="rId2"/>
    <p:sldId id="275" r:id="rId3"/>
    <p:sldId id="294" r:id="rId4"/>
    <p:sldId id="291" r:id="rId5"/>
    <p:sldId id="274" r:id="rId6"/>
    <p:sldId id="276" r:id="rId7"/>
    <p:sldId id="283" r:id="rId8"/>
    <p:sldId id="284" r:id="rId9"/>
    <p:sldId id="278" r:id="rId10"/>
    <p:sldId id="285" r:id="rId11"/>
    <p:sldId id="277" r:id="rId12"/>
    <p:sldId id="286" r:id="rId13"/>
    <p:sldId id="287" r:id="rId14"/>
    <p:sldId id="279" r:id="rId15"/>
    <p:sldId id="288" r:id="rId16"/>
    <p:sldId id="289" r:id="rId17"/>
    <p:sldId id="290" r:id="rId18"/>
    <p:sldId id="280" r:id="rId19"/>
    <p:sldId id="281" r:id="rId20"/>
    <p:sldId id="282" r:id="rId21"/>
    <p:sldId id="292" r:id="rId22"/>
    <p:sldId id="293" r:id="rId23"/>
  </p:sldIdLst>
  <p:sldSz cx="9144000" cy="6858000" type="screen4x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A0"/>
    <a:srgbClr val="3273AF"/>
    <a:srgbClr val="783C2D"/>
    <a:srgbClr val="DC7D28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70" autoAdjust="0"/>
  </p:normalViewPr>
  <p:slideViewPr>
    <p:cSldViewPr snapToGrid="0" snapToObjects="1" showGuides="1">
      <p:cViewPr>
        <p:scale>
          <a:sx n="80" d="100"/>
          <a:sy n="80" d="100"/>
        </p:scale>
        <p:origin x="-2514" y="-1086"/>
      </p:cViewPr>
      <p:guideLst>
        <p:guide orient="horz" pos="2157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6"/>
          </a:xfrm>
          <a:prstGeom prst="rect">
            <a:avLst/>
          </a:prstGeom>
        </p:spPr>
        <p:txBody>
          <a:bodyPr vert="horz" lIns="92263" tIns="46131" rIns="92263" bIns="461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6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9" y="278675"/>
            <a:ext cx="1240249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86" y="6487200"/>
            <a:ext cx="548980" cy="2468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303334"/>
            <a:ext cx="7345216" cy="968675"/>
          </a:xfrm>
        </p:spPr>
        <p:txBody>
          <a:bodyPr/>
          <a:lstStyle/>
          <a:p>
            <a:r>
              <a:rPr lang="en-GB" smtClean="0"/>
              <a:t>Role-play </a:t>
            </a:r>
            <a:r>
              <a:rPr lang="en-GB" dirty="0"/>
              <a:t>p</a:t>
            </a:r>
            <a:r>
              <a:rPr lang="en-GB" smtClean="0"/>
              <a:t>ractice</a:t>
            </a:r>
            <a:r>
              <a:rPr lang="en-GB" dirty="0" smtClean="0"/>
              <a:t>: GCSE Spanish, paper 2, Speaking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Specimen assessment materials (first set)</a:t>
            </a:r>
          </a:p>
          <a:p>
            <a:r>
              <a:rPr lang="en-US" smtClean="0"/>
              <a:t>for the 2018 examination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6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empleo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 – </a:t>
            </a:r>
            <a:r>
              <a:rPr lang="en-US" dirty="0" err="1" smtClean="0"/>
              <a:t>dónde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Trabajo</a:t>
            </a:r>
            <a:r>
              <a:rPr lang="en-US" b="1" dirty="0" smtClean="0">
                <a:solidFill>
                  <a:srgbClr val="0070C0"/>
                </a:solidFill>
              </a:rPr>
              <a:t> en un café.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 (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Sirvo</a:t>
            </a:r>
            <a:r>
              <a:rPr lang="en-US" b="1" dirty="0" smtClean="0">
                <a:solidFill>
                  <a:srgbClr val="0070C0"/>
                </a:solidFill>
              </a:rPr>
              <a:t> a los </a:t>
            </a:r>
            <a:r>
              <a:rPr lang="en-US" b="1" dirty="0" err="1" smtClean="0">
                <a:solidFill>
                  <a:srgbClr val="0070C0"/>
                </a:solidFill>
              </a:rPr>
              <a:t>clientes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compañeros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Son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divertidos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importante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El </a:t>
            </a:r>
            <a:r>
              <a:rPr lang="en-US" dirty="0" err="1" smtClean="0"/>
              <a:t>futuro</a:t>
            </a:r>
            <a:r>
              <a:rPr lang="en-US" dirty="0" smtClean="0"/>
              <a:t> – </a:t>
            </a:r>
            <a:r>
              <a:rPr lang="en-US" dirty="0" err="1" smtClean="0"/>
              <a:t>qué</a:t>
            </a:r>
            <a:r>
              <a:rPr lang="en-US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Quieres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trabajar</a:t>
            </a:r>
            <a:r>
              <a:rPr lang="en-US" b="1" dirty="0" smtClean="0">
                <a:solidFill>
                  <a:srgbClr val="0070C0"/>
                </a:solidFill>
              </a:rPr>
              <a:t> en </a:t>
            </a:r>
            <a:r>
              <a:rPr lang="en-US" b="1" dirty="0" err="1" smtClean="0">
                <a:solidFill>
                  <a:srgbClr val="0070C0"/>
                </a:solidFill>
              </a:rPr>
              <a:t>España</a:t>
            </a:r>
            <a:r>
              <a:rPr lang="en-US" b="1" dirty="0" smtClean="0">
                <a:solidFill>
                  <a:srgbClr val="0070C0"/>
                </a:solidFill>
              </a:rPr>
              <a:t> en el </a:t>
            </a:r>
            <a:r>
              <a:rPr lang="en-US" b="1" dirty="0" err="1" smtClean="0">
                <a:solidFill>
                  <a:srgbClr val="0070C0"/>
                </a:solidFill>
              </a:rPr>
              <a:t>futuro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trabajar</a:t>
            </a:r>
            <a:r>
              <a:rPr lang="en-US" dirty="0" smtClean="0">
                <a:solidFill>
                  <a:srgbClr val="FF0000"/>
                </a:solidFill>
              </a:rPr>
              <a:t> y el </a:t>
            </a:r>
            <a:r>
              <a:rPr lang="en-US" dirty="0" err="1" smtClean="0">
                <a:solidFill>
                  <a:srgbClr val="FF0000"/>
                </a:solidFill>
              </a:rPr>
              <a:t>futuro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7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Una</a:t>
            </a:r>
            <a:r>
              <a:rPr lang="en-US" dirty="0" smtClean="0"/>
              <a:t> mesa – </a:t>
            </a:r>
            <a:r>
              <a:rPr lang="en-US" dirty="0" err="1" smtClean="0"/>
              <a:t>cuántas</a:t>
            </a:r>
            <a:r>
              <a:rPr lang="en-US" dirty="0" smtClean="0"/>
              <a:t> personas.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Quisiera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mesa </a:t>
            </a:r>
            <a:r>
              <a:rPr lang="en-US" b="1" dirty="0" err="1" smtClean="0">
                <a:solidFill>
                  <a:srgbClr val="0070C0"/>
                </a:solidFill>
              </a:rPr>
              <a:t>para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cuatro</a:t>
            </a:r>
            <a:r>
              <a:rPr lang="en-US" b="1" dirty="0" smtClean="0">
                <a:solidFill>
                  <a:srgbClr val="0070C0"/>
                </a:solidFill>
              </a:rPr>
              <a:t> personas,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favor.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Una</a:t>
            </a:r>
            <a:r>
              <a:rPr lang="en-US" dirty="0" smtClean="0"/>
              <a:t> mesa – </a:t>
            </a:r>
            <a:r>
              <a:rPr lang="en-US" dirty="0" err="1" smtClean="0"/>
              <a:t>dónde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lejos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puerta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Limonada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Precio</a:t>
            </a:r>
            <a:r>
              <a:rPr lang="en-US" dirty="0" smtClean="0"/>
              <a:t> de la comida.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Cuánto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comida </a:t>
            </a:r>
            <a:r>
              <a:rPr lang="en-US" dirty="0" err="1" smtClean="0"/>
              <a:t>española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sabrosa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un </a:t>
            </a:r>
            <a:r>
              <a:rPr lang="en-US" dirty="0" err="1" smtClean="0">
                <a:solidFill>
                  <a:srgbClr val="FF0000"/>
                </a:solidFill>
              </a:rPr>
              <a:t>camarero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camarera</a:t>
            </a:r>
            <a:r>
              <a:rPr lang="en-US" dirty="0" smtClean="0">
                <a:solidFill>
                  <a:srgbClr val="FF0000"/>
                </a:solidFill>
              </a:rPr>
              <a:t> en un </a:t>
            </a:r>
            <a:r>
              <a:rPr lang="en-US" dirty="0" err="1" smtClean="0">
                <a:solidFill>
                  <a:srgbClr val="FF0000"/>
                </a:solidFill>
              </a:rPr>
              <a:t>restaurante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España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8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Habitación</a:t>
            </a:r>
            <a:r>
              <a:rPr lang="en-US" dirty="0" smtClean="0"/>
              <a:t> – </a:t>
            </a:r>
            <a:r>
              <a:rPr lang="en-US" dirty="0" err="1" smtClean="0"/>
              <a:t>cuántas</a:t>
            </a:r>
            <a:r>
              <a:rPr lang="en-US" dirty="0" smtClean="0"/>
              <a:t> personas.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habitación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para</a:t>
            </a:r>
            <a:r>
              <a:rPr lang="en-US" b="1" dirty="0" smtClean="0">
                <a:solidFill>
                  <a:srgbClr val="0070C0"/>
                </a:solidFill>
              </a:rPr>
              <a:t> dos,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favor.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Para </a:t>
            </a:r>
            <a:r>
              <a:rPr lang="en-US" b="1" dirty="0" err="1" smtClean="0">
                <a:solidFill>
                  <a:srgbClr val="0070C0"/>
                </a:solidFill>
              </a:rPr>
              <a:t>tres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noches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habitación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Prefiero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habitación</a:t>
            </a:r>
            <a:r>
              <a:rPr lang="en-US" b="1" dirty="0" smtClean="0">
                <a:solidFill>
                  <a:srgbClr val="0070C0"/>
                </a:solidFill>
              </a:rPr>
              <a:t> con </a:t>
            </a:r>
            <a:r>
              <a:rPr lang="en-US" b="1" dirty="0" err="1" smtClean="0">
                <a:solidFill>
                  <a:srgbClr val="0070C0"/>
                </a:solidFill>
              </a:rPr>
              <a:t>balcón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ducha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Comer – </a:t>
            </a:r>
            <a:r>
              <a:rPr lang="en-US" dirty="0" err="1" smtClean="0"/>
              <a:t>dónde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Dónde</a:t>
            </a:r>
            <a:r>
              <a:rPr lang="en-US" b="1" dirty="0" smtClean="0">
                <a:solidFill>
                  <a:srgbClr val="0070C0"/>
                </a:solidFill>
              </a:rPr>
              <a:t> se come?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Desayuno</a:t>
            </a:r>
            <a:r>
              <a:rPr lang="en-US" dirty="0" smtClean="0"/>
              <a:t> – 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desayunar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las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ocho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el </a:t>
            </a:r>
            <a:r>
              <a:rPr lang="en-US" dirty="0" err="1" smtClean="0">
                <a:solidFill>
                  <a:srgbClr val="FF0000"/>
                </a:solidFill>
              </a:rPr>
              <a:t>recepcionista</a:t>
            </a:r>
            <a:r>
              <a:rPr lang="en-US" dirty="0" smtClean="0">
                <a:solidFill>
                  <a:srgbClr val="FF0000"/>
                </a:solidFill>
              </a:rPr>
              <a:t>/la </a:t>
            </a:r>
            <a:r>
              <a:rPr lang="en-US" dirty="0" err="1" smtClean="0">
                <a:solidFill>
                  <a:srgbClr val="FF0000"/>
                </a:solidFill>
              </a:rPr>
              <a:t>recepcionista</a:t>
            </a:r>
            <a:r>
              <a:rPr lang="en-US" dirty="0" smtClean="0">
                <a:solidFill>
                  <a:srgbClr val="FF0000"/>
                </a:solidFill>
              </a:rPr>
              <a:t> en un hotel en </a:t>
            </a:r>
            <a:r>
              <a:rPr lang="en-US" dirty="0" err="1" smtClean="0">
                <a:solidFill>
                  <a:srgbClr val="FF0000"/>
                </a:solidFill>
              </a:rPr>
              <a:t>España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9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regalo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Quisiera</a:t>
            </a:r>
            <a:r>
              <a:rPr lang="en-US" b="1" dirty="0" smtClean="0">
                <a:solidFill>
                  <a:srgbClr val="0070C0"/>
                </a:solidFill>
              </a:rPr>
              <a:t> un </a:t>
            </a:r>
            <a:r>
              <a:rPr lang="en-US" b="1" dirty="0" err="1" smtClean="0">
                <a:solidFill>
                  <a:srgbClr val="0070C0"/>
                </a:solidFill>
              </a:rPr>
              <a:t>reloj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favor.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Para </a:t>
            </a:r>
            <a:r>
              <a:rPr lang="en-US" dirty="0" err="1" smtClean="0"/>
              <a:t>quién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para</a:t>
            </a:r>
            <a:r>
              <a:rPr lang="en-US" b="1" dirty="0" smtClean="0">
                <a:solidFill>
                  <a:srgbClr val="0070C0"/>
                </a:solidFill>
              </a:rPr>
              <a:t> mi padre.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Precio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Cuánto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vacaciones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España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Lo </a:t>
            </a:r>
            <a:r>
              <a:rPr lang="en-US" b="1" dirty="0" err="1" smtClean="0">
                <a:solidFill>
                  <a:srgbClr val="0070C0"/>
                </a:solidFill>
              </a:rPr>
              <a:t>paso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bien</a:t>
            </a:r>
            <a:r>
              <a:rPr lang="en-US" b="1" dirty="0" smtClean="0">
                <a:solidFill>
                  <a:srgbClr val="0070C0"/>
                </a:solidFill>
              </a:rPr>
              <a:t>, gracias.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Ocho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días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e</a:t>
            </a:r>
            <a:r>
              <a:rPr lang="en-US" noProof="0" dirty="0" err="1" smtClean="0">
                <a:solidFill>
                  <a:srgbClr val="FF0000"/>
                </a:solidFill>
              </a:rPr>
              <a:t>stá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hablando</a:t>
            </a:r>
            <a:r>
              <a:rPr lang="en-US" noProof="0" dirty="0" smtClean="0">
                <a:solidFill>
                  <a:srgbClr val="FF0000"/>
                </a:solidFill>
              </a:rPr>
              <a:t> con el </a:t>
            </a:r>
            <a:r>
              <a:rPr lang="en-US" noProof="0" dirty="0" err="1" smtClean="0">
                <a:solidFill>
                  <a:srgbClr val="FF0000"/>
                </a:solidFill>
              </a:rPr>
              <a:t>empleado</a:t>
            </a:r>
            <a:r>
              <a:rPr lang="en-US" noProof="0" dirty="0" smtClean="0">
                <a:solidFill>
                  <a:srgbClr val="FF0000"/>
                </a:solidFill>
              </a:rPr>
              <a:t>/la </a:t>
            </a:r>
            <a:r>
              <a:rPr lang="en-US" noProof="0" dirty="0" err="1" smtClean="0">
                <a:solidFill>
                  <a:srgbClr val="FF0000"/>
                </a:solidFill>
              </a:rPr>
              <a:t>empleada</a:t>
            </a:r>
            <a:r>
              <a:rPr lang="en-US" noProof="0" dirty="0" smtClean="0">
                <a:solidFill>
                  <a:srgbClr val="FF0000"/>
                </a:solidFill>
              </a:rPr>
              <a:t> en </a:t>
            </a:r>
            <a:r>
              <a:rPr lang="en-US" noProof="0" dirty="0" err="1" smtClean="0">
                <a:solidFill>
                  <a:srgbClr val="FF0000"/>
                </a:solidFill>
              </a:rPr>
              <a:t>una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tienda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regalos</a:t>
            </a:r>
            <a:r>
              <a:rPr lang="en-US" noProof="0" dirty="0" smtClean="0">
                <a:solidFill>
                  <a:srgbClr val="FF0000"/>
                </a:solidFill>
              </a:rPr>
              <a:t> en </a:t>
            </a:r>
            <a:r>
              <a:rPr lang="en-US" noProof="0" dirty="0" err="1" smtClean="0">
                <a:solidFill>
                  <a:srgbClr val="FF0000"/>
                </a:solidFill>
              </a:rPr>
              <a:t>España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10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655782"/>
            <a:ext cx="8045200" cy="47819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Tus</a:t>
            </a:r>
            <a:r>
              <a:rPr lang="en-US" dirty="0" smtClean="0"/>
              <a:t> planes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estudios</a:t>
            </a:r>
            <a:r>
              <a:rPr lang="en-US" dirty="0" smtClean="0"/>
              <a:t> en </a:t>
            </a:r>
            <a:r>
              <a:rPr lang="en-US" dirty="0" err="1" smtClean="0"/>
              <a:t>septiembre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Voy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estudiar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ciencias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español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Para </a:t>
            </a:r>
            <a:r>
              <a:rPr lang="en-US" b="1" dirty="0" err="1" smtClean="0">
                <a:solidFill>
                  <a:srgbClr val="0070C0"/>
                </a:solidFill>
              </a:rPr>
              <a:t>estudiar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ciencias</a:t>
            </a:r>
            <a:r>
              <a:rPr lang="en-US" b="1" dirty="0" smtClean="0">
                <a:solidFill>
                  <a:srgbClr val="0070C0"/>
                </a:solidFill>
              </a:rPr>
              <a:t> en la </a:t>
            </a:r>
            <a:r>
              <a:rPr lang="en-US" b="1" dirty="0" err="1" smtClean="0">
                <a:solidFill>
                  <a:srgbClr val="0070C0"/>
                </a:solidFill>
              </a:rPr>
              <a:t>universidad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 en el </a:t>
            </a:r>
            <a:r>
              <a:rPr lang="en-US" dirty="0" err="1" smtClean="0"/>
              <a:t>futuro</a:t>
            </a:r>
            <a:r>
              <a:rPr lang="en-US" dirty="0" smtClean="0"/>
              <a:t> y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 </a:t>
            </a:r>
            <a:r>
              <a:rPr lang="en-US" b="1" dirty="0" err="1" smtClean="0">
                <a:solidFill>
                  <a:srgbClr val="0070C0"/>
                </a:solidFill>
              </a:rPr>
              <a:t>gustaría</a:t>
            </a:r>
            <a:r>
              <a:rPr lang="en-US" b="1" dirty="0" smtClean="0">
                <a:solidFill>
                  <a:srgbClr val="0070C0"/>
                </a:solidFill>
              </a:rPr>
              <a:t> ser </a:t>
            </a:r>
            <a:r>
              <a:rPr lang="en-US" b="1" dirty="0" err="1" smtClean="0">
                <a:solidFill>
                  <a:srgbClr val="0070C0"/>
                </a:solidFill>
              </a:rPr>
              <a:t>policía</a:t>
            </a:r>
            <a:r>
              <a:rPr lang="en-US" b="1" dirty="0" smtClean="0">
                <a:solidFill>
                  <a:srgbClr val="0070C0"/>
                </a:solidFill>
              </a:rPr>
              <a:t> … Es un </a:t>
            </a:r>
            <a:r>
              <a:rPr lang="en-US" b="1" dirty="0" err="1" smtClean="0">
                <a:solidFill>
                  <a:srgbClr val="0070C0"/>
                </a:solidFill>
              </a:rPr>
              <a:t>trabajo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interesante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 –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importante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La </a:t>
            </a:r>
            <a:r>
              <a:rPr lang="en-US" dirty="0" err="1" smtClean="0"/>
              <a:t>universidad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¿Te </a:t>
            </a:r>
            <a:r>
              <a:rPr lang="en-US" b="1" dirty="0" err="1" smtClean="0">
                <a:solidFill>
                  <a:srgbClr val="0070C0"/>
                </a:solidFill>
              </a:rPr>
              <a:t>gustaría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ir</a:t>
            </a:r>
            <a:r>
              <a:rPr lang="en-US" b="1" dirty="0" smtClean="0">
                <a:solidFill>
                  <a:srgbClr val="0070C0"/>
                </a:solidFill>
              </a:rPr>
              <a:t> a la </a:t>
            </a:r>
            <a:r>
              <a:rPr lang="en-US" b="1" dirty="0" err="1" smtClean="0">
                <a:solidFill>
                  <a:srgbClr val="0070C0"/>
                </a:solidFill>
              </a:rPr>
              <a:t>universidad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Estás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hablando</a:t>
            </a:r>
            <a:r>
              <a:rPr lang="en-US" noProof="0" dirty="0" smtClean="0">
                <a:solidFill>
                  <a:srgbClr val="FF0000"/>
                </a:solidFill>
              </a:rPr>
              <a:t> con </a:t>
            </a:r>
            <a:r>
              <a:rPr lang="en-US" noProof="0" dirty="0" err="1" smtClean="0">
                <a:solidFill>
                  <a:srgbClr val="FF0000"/>
                </a:solidFill>
              </a:rPr>
              <a:t>tu</a:t>
            </a:r>
            <a:r>
              <a:rPr lang="en-US" noProof="0" dirty="0" smtClean="0">
                <a:solidFill>
                  <a:srgbClr val="FF0000"/>
                </a:solidFill>
              </a:rPr>
              <a:t> amigo </a:t>
            </a:r>
            <a:r>
              <a:rPr lang="en-US" noProof="0" dirty="0" err="1" smtClean="0">
                <a:solidFill>
                  <a:srgbClr val="FF0000"/>
                </a:solidFill>
              </a:rPr>
              <a:t>español</a:t>
            </a:r>
            <a:r>
              <a:rPr lang="en-US" noProof="0" dirty="0" smtClean="0">
                <a:solidFill>
                  <a:srgbClr val="FF0000"/>
                </a:solidFill>
              </a:rPr>
              <a:t>/</a:t>
            </a:r>
            <a:r>
              <a:rPr lang="en-US" noProof="0" dirty="0" err="1" smtClean="0">
                <a:solidFill>
                  <a:srgbClr val="FF0000"/>
                </a:solidFill>
              </a:rPr>
              <a:t>tu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amiga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española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sobre</a:t>
            </a:r>
            <a:r>
              <a:rPr lang="en-US" noProof="0" dirty="0" smtClean="0">
                <a:solidFill>
                  <a:srgbClr val="FF0000"/>
                </a:solidFill>
              </a:rPr>
              <a:t> el </a:t>
            </a:r>
            <a:r>
              <a:rPr lang="en-US" noProof="0" dirty="0" err="1" smtClean="0">
                <a:solidFill>
                  <a:srgbClr val="FF0000"/>
                </a:solidFill>
              </a:rPr>
              <a:t>futuro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11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Tú</a:t>
            </a:r>
            <a:r>
              <a:rPr lang="en-US" dirty="0" smtClean="0"/>
              <a:t> – persona </a:t>
            </a:r>
            <a:r>
              <a:rPr lang="en-US" dirty="0" err="1" smtClean="0"/>
              <a:t>sana</a:t>
            </a:r>
            <a:r>
              <a:rPr lang="en-US" dirty="0" smtClean="0"/>
              <a:t> o no.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Soy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persona </a:t>
            </a:r>
            <a:r>
              <a:rPr lang="en-US" b="1" dirty="0" err="1" smtClean="0">
                <a:solidFill>
                  <a:srgbClr val="0070C0"/>
                </a:solidFill>
              </a:rPr>
              <a:t>bastante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sana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No …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me </a:t>
            </a:r>
            <a:r>
              <a:rPr lang="en-US" b="1" dirty="0" err="1" smtClean="0">
                <a:solidFill>
                  <a:srgbClr val="0070C0"/>
                </a:solidFill>
              </a:rPr>
              <a:t>gusta</a:t>
            </a:r>
            <a:r>
              <a:rPr lang="en-US" b="1" dirty="0" smtClean="0">
                <a:solidFill>
                  <a:srgbClr val="0070C0"/>
                </a:solidFill>
              </a:rPr>
              <a:t> mucho el chocolate.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comida </a:t>
            </a:r>
            <a:r>
              <a:rPr lang="en-US" dirty="0" err="1" smtClean="0"/>
              <a:t>preferida</a:t>
            </a:r>
            <a:r>
              <a:rPr lang="en-US" dirty="0" smtClean="0"/>
              <a:t> y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Prefiero</a:t>
            </a:r>
            <a:r>
              <a:rPr lang="en-US" b="1" dirty="0" smtClean="0">
                <a:solidFill>
                  <a:srgbClr val="0070C0"/>
                </a:solidFill>
              </a:rPr>
              <a:t> la pasta … Es </a:t>
            </a:r>
            <a:r>
              <a:rPr lang="en-US" b="1" dirty="0" err="1" smtClean="0">
                <a:solidFill>
                  <a:srgbClr val="0070C0"/>
                </a:solidFill>
              </a:rPr>
              <a:t>deliciosa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en un </a:t>
            </a:r>
            <a:r>
              <a:rPr lang="en-US" dirty="0" err="1" smtClean="0"/>
              <a:t>restaurante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Fui</a:t>
            </a:r>
            <a:r>
              <a:rPr lang="en-US" b="1" dirty="0" smtClean="0">
                <a:solidFill>
                  <a:srgbClr val="0070C0"/>
                </a:solidFill>
              </a:rPr>
              <a:t> a un </a:t>
            </a:r>
            <a:r>
              <a:rPr lang="en-US" b="1" dirty="0" err="1" smtClean="0">
                <a:solidFill>
                  <a:srgbClr val="0070C0"/>
                </a:solidFill>
              </a:rPr>
              <a:t>restaurante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italiano</a:t>
            </a:r>
            <a:r>
              <a:rPr lang="en-US" b="1" dirty="0" smtClean="0">
                <a:solidFill>
                  <a:srgbClr val="0070C0"/>
                </a:solidFill>
              </a:rPr>
              <a:t> con mi </a:t>
            </a:r>
            <a:r>
              <a:rPr lang="en-US" b="1" dirty="0" err="1" smtClean="0">
                <a:solidFill>
                  <a:srgbClr val="0070C0"/>
                </a:solidFill>
              </a:rPr>
              <a:t>familia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El </a:t>
            </a:r>
            <a:r>
              <a:rPr lang="en-US" dirty="0" err="1" smtClean="0"/>
              <a:t>gimnasio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¿Vas al </a:t>
            </a:r>
            <a:r>
              <a:rPr lang="en-US" b="1" dirty="0" err="1" smtClean="0">
                <a:solidFill>
                  <a:srgbClr val="0070C0"/>
                </a:solidFill>
              </a:rPr>
              <a:t>gimnasio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salud</a:t>
            </a:r>
            <a:r>
              <a:rPr lang="en-US" dirty="0" smtClean="0">
                <a:solidFill>
                  <a:srgbClr val="FF0000"/>
                </a:solidFill>
              </a:rPr>
              <a:t> y la comida.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12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701209"/>
            <a:ext cx="8045200" cy="460389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uso</a:t>
            </a:r>
            <a:r>
              <a:rPr lang="en-US" dirty="0" smtClean="0"/>
              <a:t> de la </a:t>
            </a:r>
            <a:r>
              <a:rPr lang="en-US" dirty="0" err="1" smtClean="0"/>
              <a:t>tecnología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Mandé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mensajes</a:t>
            </a:r>
            <a:r>
              <a:rPr lang="en-US" b="1" dirty="0" smtClean="0">
                <a:solidFill>
                  <a:srgbClr val="0070C0"/>
                </a:solidFill>
              </a:rPr>
              <a:t> en Twitter y </a:t>
            </a:r>
            <a:r>
              <a:rPr lang="en-US" b="1" dirty="0" err="1" smtClean="0">
                <a:solidFill>
                  <a:srgbClr val="0070C0"/>
                </a:solidFill>
              </a:rPr>
              <a:t>descargué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música</a:t>
            </a:r>
            <a:r>
              <a:rPr lang="en-US" b="1" dirty="0" smtClean="0">
                <a:solidFill>
                  <a:srgbClr val="0070C0"/>
                </a:solidFill>
              </a:rPr>
              <a:t> en mi </a:t>
            </a:r>
            <a:r>
              <a:rPr lang="en-US" b="1" dirty="0" err="1" smtClean="0">
                <a:solidFill>
                  <a:srgbClr val="0070C0"/>
                </a:solidFill>
              </a:rPr>
              <a:t>móvil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móvil</a:t>
            </a:r>
            <a:r>
              <a:rPr lang="en-US" dirty="0" smtClean="0"/>
              <a:t> y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El </a:t>
            </a:r>
            <a:r>
              <a:rPr lang="en-US" b="1" dirty="0" err="1" smtClean="0">
                <a:solidFill>
                  <a:srgbClr val="0070C0"/>
                </a:solidFill>
              </a:rPr>
              <a:t>iphone</a:t>
            </a:r>
            <a:r>
              <a:rPr lang="en-US" b="1" dirty="0" smtClean="0">
                <a:solidFill>
                  <a:srgbClr val="0070C0"/>
                </a:solidFill>
              </a:rPr>
              <a:t> …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fácil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usar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Las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–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desventaja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Son </a:t>
            </a:r>
            <a:r>
              <a:rPr lang="en-US" b="1" dirty="0" err="1" smtClean="0">
                <a:solidFill>
                  <a:srgbClr val="0070C0"/>
                </a:solidFill>
              </a:rPr>
              <a:t>adictivas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Todos</a:t>
            </a:r>
            <a:r>
              <a:rPr lang="en-US" b="1" dirty="0" smtClean="0">
                <a:solidFill>
                  <a:srgbClr val="0070C0"/>
                </a:solidFill>
              </a:rPr>
              <a:t> los </a:t>
            </a:r>
            <a:r>
              <a:rPr lang="en-US" b="1" dirty="0" err="1" smtClean="0">
                <a:solidFill>
                  <a:srgbClr val="0070C0"/>
                </a:solidFill>
              </a:rPr>
              <a:t>días</a:t>
            </a:r>
            <a:r>
              <a:rPr lang="en-US" b="1" dirty="0" smtClean="0">
                <a:solidFill>
                  <a:srgbClr val="0070C0"/>
                </a:solidFill>
              </a:rPr>
              <a:t> … Dos o </a:t>
            </a:r>
            <a:r>
              <a:rPr lang="en-US" b="1" dirty="0" err="1" smtClean="0">
                <a:solidFill>
                  <a:srgbClr val="0070C0"/>
                </a:solidFill>
              </a:rPr>
              <a:t>tres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horas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cada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día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Un </a:t>
            </a:r>
            <a:r>
              <a:rPr lang="en-US" dirty="0" err="1" smtClean="0"/>
              <a:t>móvil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 – </a:t>
            </a:r>
            <a:r>
              <a:rPr lang="en-US" dirty="0" err="1" smtClean="0"/>
              <a:t>cuándo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Cuándo</a:t>
            </a:r>
            <a:r>
              <a:rPr lang="en-US" b="1" dirty="0" smtClean="0">
                <a:solidFill>
                  <a:srgbClr val="0070C0"/>
                </a:solidFill>
              </a:rPr>
              <a:t> vas a </a:t>
            </a:r>
            <a:r>
              <a:rPr lang="en-US" b="1" dirty="0" err="1" smtClean="0">
                <a:solidFill>
                  <a:srgbClr val="0070C0"/>
                </a:solidFill>
              </a:rPr>
              <a:t>comprar</a:t>
            </a:r>
            <a:r>
              <a:rPr lang="en-US" b="1" dirty="0" smtClean="0">
                <a:solidFill>
                  <a:srgbClr val="0070C0"/>
                </a:solidFill>
              </a:rPr>
              <a:t> un </a:t>
            </a:r>
            <a:r>
              <a:rPr lang="en-US" b="1" dirty="0" err="1" smtClean="0">
                <a:solidFill>
                  <a:srgbClr val="0070C0"/>
                </a:solidFill>
              </a:rPr>
              <a:t>móvil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nuevo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563525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tecnología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redes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sociales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13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60183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relaciones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 </a:t>
            </a:r>
            <a:r>
              <a:rPr lang="en-US" b="1" dirty="0" err="1" smtClean="0">
                <a:solidFill>
                  <a:srgbClr val="0070C0"/>
                </a:solidFill>
              </a:rPr>
              <a:t>llevo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bien</a:t>
            </a:r>
            <a:r>
              <a:rPr lang="en-US" b="1" dirty="0" smtClean="0">
                <a:solidFill>
                  <a:srgbClr val="0070C0"/>
                </a:solidFill>
              </a:rPr>
              <a:t> con mi </a:t>
            </a:r>
            <a:r>
              <a:rPr lang="en-US" b="1" dirty="0" err="1" smtClean="0">
                <a:solidFill>
                  <a:srgbClr val="0070C0"/>
                </a:solidFill>
              </a:rPr>
              <a:t>madre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graciosa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 </a:t>
            </a:r>
            <a:r>
              <a:rPr lang="en-US" b="1" dirty="0" err="1" smtClean="0">
                <a:solidFill>
                  <a:srgbClr val="0070C0"/>
                </a:solidFill>
              </a:rPr>
              <a:t>gusta</a:t>
            </a:r>
            <a:r>
              <a:rPr lang="en-US" b="1" dirty="0" smtClean="0">
                <a:solidFill>
                  <a:srgbClr val="0070C0"/>
                </a:solidFill>
              </a:rPr>
              <a:t> … </a:t>
            </a:r>
            <a:r>
              <a:rPr lang="en-US" b="1" dirty="0" err="1" smtClean="0">
                <a:solidFill>
                  <a:srgbClr val="0070C0"/>
                </a:solidFill>
              </a:rPr>
              <a:t>Todos</a:t>
            </a:r>
            <a:r>
              <a:rPr lang="en-US" b="1" dirty="0" smtClean="0">
                <a:solidFill>
                  <a:srgbClr val="0070C0"/>
                </a:solidFill>
              </a:rPr>
              <a:t> son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simpáticos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Actividades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Fuimos</a:t>
            </a:r>
            <a:r>
              <a:rPr lang="en-US" b="1" dirty="0" smtClean="0">
                <a:solidFill>
                  <a:srgbClr val="0070C0"/>
                </a:solidFill>
              </a:rPr>
              <a:t> a un zoo y </a:t>
            </a:r>
            <a:r>
              <a:rPr lang="en-US" b="1" dirty="0" err="1" smtClean="0">
                <a:solidFill>
                  <a:srgbClr val="0070C0"/>
                </a:solidFill>
              </a:rPr>
              <a:t>vimos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película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El </a:t>
            </a:r>
            <a:r>
              <a:rPr lang="en-US" dirty="0" err="1" smtClean="0"/>
              <a:t>tráfico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pueblo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No hay mucho </a:t>
            </a:r>
            <a:r>
              <a:rPr lang="en-US" b="1" dirty="0" err="1" smtClean="0">
                <a:solidFill>
                  <a:srgbClr val="0070C0"/>
                </a:solidFill>
              </a:rPr>
              <a:t>tráfico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Acciones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Haces</a:t>
            </a:r>
            <a:r>
              <a:rPr lang="en-US" b="1" dirty="0" smtClean="0">
                <a:solidFill>
                  <a:srgbClr val="0070C0"/>
                </a:solidFill>
              </a:rPr>
              <a:t> mucho </a:t>
            </a:r>
            <a:r>
              <a:rPr lang="en-US" b="1" dirty="0" err="1" smtClean="0">
                <a:solidFill>
                  <a:srgbClr val="0070C0"/>
                </a:solidFill>
              </a:rPr>
              <a:t>para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proteger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medio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ambiente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boliviano/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boliviana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familia</a:t>
            </a:r>
            <a:r>
              <a:rPr lang="en-US" dirty="0" smtClean="0">
                <a:solidFill>
                  <a:srgbClr val="FF0000"/>
                </a:solidFill>
              </a:rPr>
              <a:t> y el </a:t>
            </a:r>
            <a:r>
              <a:rPr lang="en-US" dirty="0" err="1" smtClean="0">
                <a:solidFill>
                  <a:srgbClr val="FF0000"/>
                </a:solidFill>
              </a:rPr>
              <a:t>medio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ambiente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14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voluntario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Vale la </a:t>
            </a:r>
            <a:r>
              <a:rPr lang="en-US" b="1" dirty="0" err="1" smtClean="0">
                <a:solidFill>
                  <a:srgbClr val="0070C0"/>
                </a:solidFill>
              </a:rPr>
              <a:t>pena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experiencia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voluntario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No he </a:t>
            </a:r>
            <a:r>
              <a:rPr lang="en-US" b="1" dirty="0" err="1" smtClean="0">
                <a:solidFill>
                  <a:srgbClr val="0070C0"/>
                </a:solidFill>
              </a:rPr>
              <a:t>tenido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experiencia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año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Voy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buscar</a:t>
            </a:r>
            <a:r>
              <a:rPr lang="en-US" b="1" dirty="0" smtClean="0">
                <a:solidFill>
                  <a:srgbClr val="0070C0"/>
                </a:solidFill>
              </a:rPr>
              <a:t> un </a:t>
            </a:r>
            <a:r>
              <a:rPr lang="en-US" b="1" dirty="0" err="1" smtClean="0">
                <a:solidFill>
                  <a:srgbClr val="0070C0"/>
                </a:solidFill>
              </a:rPr>
              <a:t>trabajo</a:t>
            </a:r>
            <a:r>
              <a:rPr lang="en-US" b="1" dirty="0" smtClean="0">
                <a:solidFill>
                  <a:srgbClr val="0070C0"/>
                </a:solidFill>
              </a:rPr>
              <a:t> en un </a:t>
            </a:r>
            <a:r>
              <a:rPr lang="en-US" b="1" dirty="0" err="1" smtClean="0">
                <a:solidFill>
                  <a:srgbClr val="0070C0"/>
                </a:solidFill>
              </a:rPr>
              <a:t>supermercado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Paro</a:t>
            </a:r>
            <a:r>
              <a:rPr lang="en-US" dirty="0" smtClean="0"/>
              <a:t> en </a:t>
            </a:r>
            <a:r>
              <a:rPr lang="en-US" dirty="0" err="1" smtClean="0"/>
              <a:t>España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¿Hay mucho </a:t>
            </a:r>
            <a:r>
              <a:rPr lang="en-US" b="1" dirty="0" err="1" smtClean="0">
                <a:solidFill>
                  <a:srgbClr val="0070C0"/>
                </a:solidFill>
              </a:rPr>
              <a:t>paro</a:t>
            </a:r>
            <a:r>
              <a:rPr lang="en-US" b="1" dirty="0" smtClean="0">
                <a:solidFill>
                  <a:srgbClr val="0070C0"/>
                </a:solidFill>
              </a:rPr>
              <a:t> en </a:t>
            </a:r>
            <a:r>
              <a:rPr lang="en-US" b="1" dirty="0" err="1" smtClean="0">
                <a:solidFill>
                  <a:srgbClr val="0070C0"/>
                </a:solidFill>
              </a:rPr>
              <a:t>España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Tenis</a:t>
            </a:r>
            <a:r>
              <a:rPr lang="en-US" b="1" dirty="0" smtClean="0">
                <a:solidFill>
                  <a:srgbClr val="0070C0"/>
                </a:solidFill>
              </a:rPr>
              <a:t> … Es </a:t>
            </a:r>
            <a:r>
              <a:rPr lang="en-US" b="1" dirty="0" err="1" smtClean="0">
                <a:solidFill>
                  <a:srgbClr val="0070C0"/>
                </a:solidFill>
              </a:rPr>
              <a:t>divertido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trabajo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15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Viaje</a:t>
            </a:r>
            <a:r>
              <a:rPr lang="en-US" dirty="0" smtClean="0"/>
              <a:t> en </a:t>
            </a:r>
            <a:r>
              <a:rPr lang="en-US" dirty="0" err="1" smtClean="0"/>
              <a:t>autocar</a:t>
            </a:r>
            <a:r>
              <a:rPr lang="en-US" dirty="0" smtClean="0"/>
              <a:t> – </a:t>
            </a:r>
            <a:r>
              <a:rPr lang="en-US" dirty="0" err="1" smtClean="0"/>
              <a:t>adónde</a:t>
            </a:r>
            <a:r>
              <a:rPr lang="en-US" dirty="0" smtClean="0"/>
              <a:t> y </a:t>
            </a:r>
            <a:r>
              <a:rPr lang="en-US" dirty="0" err="1" smtClean="0"/>
              <a:t>cuándo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Quisiera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ir</a:t>
            </a:r>
            <a:r>
              <a:rPr lang="en-US" b="1" dirty="0" smtClean="0">
                <a:solidFill>
                  <a:srgbClr val="0070C0"/>
                </a:solidFill>
              </a:rPr>
              <a:t> en </a:t>
            </a:r>
            <a:r>
              <a:rPr lang="en-US" b="1" dirty="0" err="1" smtClean="0">
                <a:solidFill>
                  <a:srgbClr val="0070C0"/>
                </a:solidFill>
              </a:rPr>
              <a:t>autocar</a:t>
            </a:r>
            <a:r>
              <a:rPr lang="en-US" b="1" dirty="0" smtClean="0">
                <a:solidFill>
                  <a:srgbClr val="0070C0"/>
                </a:solidFill>
              </a:rPr>
              <a:t> a Toledo </a:t>
            </a:r>
            <a:r>
              <a:rPr lang="en-US" b="1" dirty="0" err="1" smtClean="0">
                <a:solidFill>
                  <a:srgbClr val="0070C0"/>
                </a:solidFill>
              </a:rPr>
              <a:t>este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domingo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Viajar</a:t>
            </a:r>
            <a:r>
              <a:rPr lang="en-US" dirty="0" smtClean="0"/>
              <a:t> en </a:t>
            </a:r>
            <a:r>
              <a:rPr lang="en-US" dirty="0" err="1" smtClean="0"/>
              <a:t>autocar</a:t>
            </a:r>
            <a:r>
              <a:rPr lang="en-US" dirty="0" smtClean="0"/>
              <a:t> –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bastante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cómodo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Fiestas – </a:t>
            </a:r>
            <a:r>
              <a:rPr lang="en-US" dirty="0" err="1" smtClean="0"/>
              <a:t>cuándo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Cuándo</a:t>
            </a:r>
            <a:r>
              <a:rPr lang="en-US" b="1" dirty="0" smtClean="0">
                <a:solidFill>
                  <a:srgbClr val="0070C0"/>
                </a:solidFill>
              </a:rPr>
              <a:t> hay fiestas </a:t>
            </a:r>
            <a:r>
              <a:rPr lang="en-US" b="1" dirty="0" err="1" smtClean="0">
                <a:solidFill>
                  <a:srgbClr val="0070C0"/>
                </a:solidFill>
              </a:rPr>
              <a:t>aquí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Entretenidas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actividades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Fui</a:t>
            </a:r>
            <a:r>
              <a:rPr lang="en-US" b="1" dirty="0" smtClean="0">
                <a:solidFill>
                  <a:srgbClr val="0070C0"/>
                </a:solidFill>
              </a:rPr>
              <a:t> a un </a:t>
            </a:r>
            <a:r>
              <a:rPr lang="en-US" b="1" dirty="0" err="1" smtClean="0">
                <a:solidFill>
                  <a:srgbClr val="0070C0"/>
                </a:solidFill>
              </a:rPr>
              <a:t>museo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saqué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muchas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fotos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el </a:t>
            </a:r>
            <a:r>
              <a:rPr lang="en-US" dirty="0" err="1" smtClean="0">
                <a:solidFill>
                  <a:srgbClr val="FF0000"/>
                </a:solidFill>
              </a:rPr>
              <a:t>empleado</a:t>
            </a:r>
            <a:r>
              <a:rPr lang="en-US" dirty="0" smtClean="0">
                <a:solidFill>
                  <a:srgbClr val="FF0000"/>
                </a:solidFill>
              </a:rPr>
              <a:t>/la </a:t>
            </a:r>
            <a:r>
              <a:rPr lang="en-US" dirty="0" err="1" smtClean="0">
                <a:solidFill>
                  <a:srgbClr val="FF0000"/>
                </a:solidFill>
              </a:rPr>
              <a:t>empleada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oficina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turismo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España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Role-play assessment criteria (1)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11163"/>
              </p:ext>
            </p:extLst>
          </p:nvPr>
        </p:nvGraphicFramePr>
        <p:xfrm>
          <a:off x="850603" y="1233377"/>
          <a:ext cx="698711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780"/>
                <a:gridCol w="620733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Mark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Communication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message is conveyed without ambiguity.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message is partially conveyed or with some ambiguity.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part of the message is conveyed.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30058"/>
              </p:ext>
            </p:extLst>
          </p:nvPr>
        </p:nvGraphicFramePr>
        <p:xfrm>
          <a:off x="850603" y="3040912"/>
          <a:ext cx="7006857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98"/>
                <a:gridCol w="605855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Mark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Knowledge and use of language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good knowledge and use of language.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Good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Reasonable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Poor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language produced is worthy of credit.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16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excursión</a:t>
            </a:r>
            <a:r>
              <a:rPr lang="en-US" dirty="0" smtClean="0"/>
              <a:t> – </a:t>
            </a:r>
            <a:r>
              <a:rPr lang="en-US" dirty="0" err="1" smtClean="0"/>
              <a:t>adónde</a:t>
            </a:r>
            <a:r>
              <a:rPr lang="en-US" dirty="0" smtClean="0"/>
              <a:t> y </a:t>
            </a:r>
            <a:r>
              <a:rPr lang="en-US" dirty="0" err="1" smtClean="0"/>
              <a:t>cuándo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Quisiera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reservar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excusión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Sevilla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día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diez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destino</a:t>
            </a:r>
            <a:r>
              <a:rPr lang="en-US" dirty="0" smtClean="0"/>
              <a:t> (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me </a:t>
            </a:r>
            <a:r>
              <a:rPr lang="en-US" b="1" dirty="0" err="1" smtClean="0">
                <a:solidFill>
                  <a:srgbClr val="0070C0"/>
                </a:solidFill>
              </a:rPr>
              <a:t>encanta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Sevilla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En </a:t>
            </a:r>
            <a:r>
              <a:rPr lang="en-US" b="1" dirty="0" err="1" smtClean="0">
                <a:solidFill>
                  <a:srgbClr val="0070C0"/>
                </a:solidFill>
              </a:rPr>
              <a:t>autocar</a:t>
            </a:r>
            <a:r>
              <a:rPr lang="en-US" b="1" dirty="0" smtClean="0">
                <a:solidFill>
                  <a:srgbClr val="0070C0"/>
                </a:solidFill>
              </a:rPr>
              <a:t> … </a:t>
            </a:r>
            <a:r>
              <a:rPr lang="en-US" b="1" dirty="0" err="1" smtClean="0">
                <a:solidFill>
                  <a:srgbClr val="0070C0"/>
                </a:solidFill>
              </a:rPr>
              <a:t>Cuatro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Volver</a:t>
            </a:r>
            <a:r>
              <a:rPr lang="en-US" dirty="0" smtClean="0"/>
              <a:t> – 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¿A </a:t>
            </a:r>
            <a:r>
              <a:rPr lang="en-US" b="1" dirty="0" err="1" smtClean="0">
                <a:solidFill>
                  <a:srgbClr val="0070C0"/>
                </a:solidFill>
              </a:rPr>
              <a:t>qué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hora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vuelve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autocar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excursión</a:t>
            </a:r>
            <a:r>
              <a:rPr lang="en-US" dirty="0" smtClean="0"/>
              <a:t> 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Fuimos</a:t>
            </a:r>
            <a:r>
              <a:rPr lang="en-US" b="1" dirty="0" smtClean="0">
                <a:solidFill>
                  <a:srgbClr val="0070C0"/>
                </a:solidFill>
              </a:rPr>
              <a:t> en </a:t>
            </a:r>
            <a:r>
              <a:rPr lang="en-US" b="1" dirty="0" err="1" smtClean="0">
                <a:solidFill>
                  <a:srgbClr val="0070C0"/>
                </a:solidFill>
              </a:rPr>
              <a:t>tren</a:t>
            </a:r>
            <a:r>
              <a:rPr lang="en-US" b="1" dirty="0" smtClean="0">
                <a:solidFill>
                  <a:srgbClr val="0070C0"/>
                </a:solidFill>
              </a:rPr>
              <a:t> a Granada.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el </a:t>
            </a:r>
            <a:r>
              <a:rPr lang="en-US" dirty="0" err="1" smtClean="0">
                <a:solidFill>
                  <a:srgbClr val="FF0000"/>
                </a:solidFill>
              </a:rPr>
              <a:t>empleado</a:t>
            </a:r>
            <a:r>
              <a:rPr lang="en-US" dirty="0" smtClean="0">
                <a:solidFill>
                  <a:srgbClr val="FF0000"/>
                </a:solidFill>
              </a:rPr>
              <a:t>/la </a:t>
            </a:r>
            <a:r>
              <a:rPr lang="en-US" dirty="0" err="1" smtClean="0">
                <a:solidFill>
                  <a:srgbClr val="FF0000"/>
                </a:solidFill>
              </a:rPr>
              <a:t>empleada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agencia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viajes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España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17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camiseta</a:t>
            </a:r>
            <a:r>
              <a:rPr lang="en-US" dirty="0" smtClean="0"/>
              <a:t> – 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comprada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Compré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camiseta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ayer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Problema</a:t>
            </a:r>
            <a:r>
              <a:rPr lang="en-US" dirty="0" smtClean="0"/>
              <a:t> con la </a:t>
            </a:r>
            <a:r>
              <a:rPr lang="en-US" dirty="0" err="1" smtClean="0"/>
              <a:t>camiseta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demasiado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pequeña</a:t>
            </a:r>
            <a:r>
              <a:rPr lang="en-US" b="1" dirty="0" smtClean="0">
                <a:solidFill>
                  <a:srgbClr val="0070C0"/>
                </a:solidFill>
              </a:rPr>
              <a:t> y no me </a:t>
            </a:r>
            <a:r>
              <a:rPr lang="en-US" b="1" dirty="0" err="1" smtClean="0">
                <a:solidFill>
                  <a:srgbClr val="0070C0"/>
                </a:solidFill>
              </a:rPr>
              <a:t>gusta</a:t>
            </a:r>
            <a:r>
              <a:rPr lang="en-US" b="1" dirty="0" smtClean="0">
                <a:solidFill>
                  <a:srgbClr val="0070C0"/>
                </a:solidFill>
              </a:rPr>
              <a:t> el color.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Solución</a:t>
            </a:r>
            <a:r>
              <a:rPr lang="en-US" dirty="0" smtClean="0"/>
              <a:t> –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camiseta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Puedo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cambiar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camiseta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otra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Roja</a:t>
            </a:r>
            <a:r>
              <a:rPr lang="en-US" b="1" dirty="0" smtClean="0">
                <a:solidFill>
                  <a:srgbClr val="0070C0"/>
                </a:solidFill>
              </a:rPr>
              <a:t> … </a:t>
            </a:r>
            <a:r>
              <a:rPr lang="en-US" b="1" dirty="0" err="1" smtClean="0">
                <a:solidFill>
                  <a:srgbClr val="0070C0"/>
                </a:solidFill>
              </a:rPr>
              <a:t>mediana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favor.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rebajas</a:t>
            </a:r>
            <a:r>
              <a:rPr lang="en-US" dirty="0" smtClean="0"/>
              <a:t> en la </a:t>
            </a:r>
            <a:r>
              <a:rPr lang="en-US" dirty="0" err="1" smtClean="0"/>
              <a:t>tienda</a:t>
            </a:r>
            <a:r>
              <a:rPr lang="en-US" dirty="0" smtClean="0"/>
              <a:t> –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y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razón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Son </a:t>
            </a:r>
            <a:r>
              <a:rPr lang="en-US" b="1" dirty="0" err="1" smtClean="0">
                <a:solidFill>
                  <a:srgbClr val="0070C0"/>
                </a:solidFill>
              </a:rPr>
              <a:t>buenas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porque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todo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barato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el </a:t>
            </a:r>
            <a:r>
              <a:rPr lang="en-US" dirty="0" err="1" smtClean="0">
                <a:solidFill>
                  <a:srgbClr val="FF0000"/>
                </a:solidFill>
              </a:rPr>
              <a:t>empleado</a:t>
            </a:r>
            <a:r>
              <a:rPr lang="en-US" dirty="0" smtClean="0">
                <a:solidFill>
                  <a:srgbClr val="FF0000"/>
                </a:solidFill>
              </a:rPr>
              <a:t>/la </a:t>
            </a:r>
            <a:r>
              <a:rPr lang="en-US" dirty="0" err="1" smtClean="0">
                <a:solidFill>
                  <a:srgbClr val="FF0000"/>
                </a:solidFill>
              </a:rPr>
              <a:t>empleada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tienda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España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18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988288"/>
            <a:ext cx="8045200" cy="42955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Plato principal –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pedido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Pedí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bistec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para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plato</a:t>
            </a:r>
            <a:r>
              <a:rPr lang="en-US" b="1" dirty="0" smtClean="0">
                <a:solidFill>
                  <a:srgbClr val="0070C0"/>
                </a:solidFill>
              </a:rPr>
              <a:t> principal.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Problema</a:t>
            </a:r>
            <a:r>
              <a:rPr lang="en-US" dirty="0" smtClean="0"/>
              <a:t> con la comida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El </a:t>
            </a:r>
            <a:r>
              <a:rPr lang="en-US" b="1" dirty="0" err="1" smtClean="0">
                <a:solidFill>
                  <a:srgbClr val="0070C0"/>
                </a:solidFill>
              </a:rPr>
              <a:t>bistec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hecho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las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patatas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fritas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frías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solución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Quisiera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otro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bistec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favor.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Bastante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bueno</a:t>
            </a:r>
            <a:r>
              <a:rPr lang="en-US" b="1" dirty="0" smtClean="0">
                <a:solidFill>
                  <a:srgbClr val="0070C0"/>
                </a:solidFill>
              </a:rPr>
              <a:t> … Me </a:t>
            </a:r>
            <a:r>
              <a:rPr lang="en-US" b="1" dirty="0" err="1" smtClean="0">
                <a:solidFill>
                  <a:srgbClr val="0070C0"/>
                </a:solidFill>
              </a:rPr>
              <a:t>gusta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ambiente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Postre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Qué</a:t>
            </a:r>
            <a:r>
              <a:rPr lang="en-US" b="1" dirty="0" smtClean="0">
                <a:solidFill>
                  <a:srgbClr val="0070C0"/>
                </a:solidFill>
              </a:rPr>
              <a:t> hay de </a:t>
            </a:r>
            <a:r>
              <a:rPr lang="en-US" b="1" dirty="0" err="1" smtClean="0">
                <a:solidFill>
                  <a:srgbClr val="0070C0"/>
                </a:solidFill>
              </a:rPr>
              <a:t>postre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un </a:t>
            </a:r>
            <a:r>
              <a:rPr lang="en-US" dirty="0" err="1" smtClean="0">
                <a:solidFill>
                  <a:srgbClr val="FF0000"/>
                </a:solidFill>
              </a:rPr>
              <a:t>camarero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camarera</a:t>
            </a:r>
            <a:r>
              <a:rPr lang="en-US" dirty="0" smtClean="0">
                <a:solidFill>
                  <a:srgbClr val="FF0000"/>
                </a:solidFill>
              </a:rPr>
              <a:t> en un </a:t>
            </a:r>
            <a:r>
              <a:rPr lang="en-US" dirty="0" err="1" smtClean="0">
                <a:solidFill>
                  <a:srgbClr val="FF0000"/>
                </a:solidFill>
              </a:rPr>
              <a:t>restaurante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España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Role-play assessment criteria (2)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0000" y="1382233"/>
            <a:ext cx="8045200" cy="4756284"/>
          </a:xfrm>
        </p:spPr>
        <p:txBody>
          <a:bodyPr/>
          <a:lstStyle/>
          <a:p>
            <a:pPr marL="0" indent="0">
              <a:buNone/>
              <a:tabLst>
                <a:tab pos="542925" algn="l"/>
              </a:tabLst>
            </a:pPr>
            <a:r>
              <a:rPr lang="en-GB" dirty="0" smtClean="0"/>
              <a:t>(a) Students </a:t>
            </a:r>
            <a:r>
              <a:rPr lang="en-GB" dirty="0"/>
              <a:t>who do not understand a question may </a:t>
            </a:r>
            <a:r>
              <a:rPr lang="en-GB" dirty="0" smtClean="0"/>
              <a:t>show repair strategies </a:t>
            </a:r>
            <a:r>
              <a:rPr lang="en-GB" dirty="0"/>
              <a:t>in </a:t>
            </a:r>
            <a:r>
              <a:rPr lang="en-GB" dirty="0" smtClean="0"/>
              <a:t>seeking clarification. If </a:t>
            </a:r>
            <a:r>
              <a:rPr lang="en-GB" dirty="0"/>
              <a:t>they are then able to respond </a:t>
            </a:r>
            <a:r>
              <a:rPr lang="en-GB" dirty="0" smtClean="0"/>
              <a:t>to </a:t>
            </a:r>
            <a:r>
              <a:rPr lang="en-GB" dirty="0"/>
              <a:t>the question successfully, they should be awarded the same </a:t>
            </a:r>
            <a:r>
              <a:rPr lang="en-GB" dirty="0" smtClean="0"/>
              <a:t>mark </a:t>
            </a:r>
            <a:r>
              <a:rPr lang="en-GB" dirty="0"/>
              <a:t>as if they had understood it originally.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GB" dirty="0"/>
              <a:t>(</a:t>
            </a:r>
            <a:r>
              <a:rPr lang="en-GB" dirty="0" smtClean="0"/>
              <a:t>b) Where </a:t>
            </a:r>
            <a:r>
              <a:rPr lang="en-GB" dirty="0"/>
              <a:t>students are required to give two responses or details </a:t>
            </a:r>
            <a:r>
              <a:rPr lang="en-GB" dirty="0" smtClean="0"/>
              <a:t>in one task, failure to convey an unambiguous message in reply to one of them means that the message is partially conveyed and one mark is awarded.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GB" dirty="0"/>
              <a:t>(c) </a:t>
            </a:r>
            <a:r>
              <a:rPr lang="en-GB" dirty="0" smtClean="0"/>
              <a:t>The </a:t>
            </a:r>
            <a:r>
              <a:rPr lang="en-GB" dirty="0"/>
              <a:t>tasks on the Candidate’s card and the notes in the </a:t>
            </a:r>
            <a:r>
              <a:rPr lang="en-GB" dirty="0" smtClean="0"/>
              <a:t>Teacher’s Booklet </a:t>
            </a:r>
            <a:r>
              <a:rPr lang="en-GB" dirty="0"/>
              <a:t>clearly explain how much </a:t>
            </a:r>
            <a:r>
              <a:rPr lang="en-GB" dirty="0" smtClean="0"/>
              <a:t>detail </a:t>
            </a:r>
            <a:r>
              <a:rPr lang="en-GB" dirty="0"/>
              <a:t>the student is expected </a:t>
            </a:r>
            <a:r>
              <a:rPr lang="en-GB" dirty="0" smtClean="0"/>
              <a:t>to </a:t>
            </a:r>
            <a:r>
              <a:rPr lang="en-GB" dirty="0"/>
              <a:t>give per task.  However, some students may still go beyond </a:t>
            </a:r>
            <a:r>
              <a:rPr lang="en-GB" dirty="0" smtClean="0"/>
              <a:t>the minimum </a:t>
            </a:r>
            <a:r>
              <a:rPr lang="en-GB" dirty="0"/>
              <a:t>requirement of the task.  When this happens, as soon </a:t>
            </a:r>
            <a:r>
              <a:rPr lang="en-GB" dirty="0" smtClean="0"/>
              <a:t>as </a:t>
            </a:r>
            <a:r>
              <a:rPr lang="en-GB" dirty="0"/>
              <a:t>the task is accomplished, any further incorrect information </a:t>
            </a:r>
            <a:r>
              <a:rPr lang="en-GB" dirty="0" smtClean="0"/>
              <a:t>given </a:t>
            </a:r>
            <a:r>
              <a:rPr lang="en-GB" dirty="0"/>
              <a:t>by the student is ignored for assessment purposes, for </a:t>
            </a:r>
            <a:r>
              <a:rPr lang="en-GB" dirty="0" smtClean="0"/>
              <a:t>both Communication and </a:t>
            </a:r>
            <a:r>
              <a:rPr lang="en-GB" dirty="0"/>
              <a:t>for Knowledge and use of language.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Instructions to candidates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Your teacher will play the part of (your Spanish friend/the</a:t>
            </a:r>
          </a:p>
          <a:p>
            <a:pPr>
              <a:buNone/>
            </a:pPr>
            <a:r>
              <a:rPr lang="en-GB" dirty="0" smtClean="0"/>
              <a:t>sales assistant) and will speak first.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You should address (your Spanish friend/the sales</a:t>
            </a:r>
          </a:p>
          <a:p>
            <a:pPr>
              <a:buNone/>
            </a:pPr>
            <a:r>
              <a:rPr lang="en-GB" dirty="0" smtClean="0"/>
              <a:t>assistant) as </a:t>
            </a:r>
            <a:r>
              <a:rPr lang="en-GB" i="1" dirty="0" err="1" smtClean="0"/>
              <a:t>tú</a:t>
            </a:r>
            <a:r>
              <a:rPr lang="en-GB" dirty="0" smtClean="0"/>
              <a:t> / </a:t>
            </a:r>
            <a:r>
              <a:rPr lang="en-GB" i="1" dirty="0" err="1" smtClean="0"/>
              <a:t>usted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When you see this – </a:t>
            </a:r>
            <a:r>
              <a:rPr lang="en-GB" b="1" dirty="0" smtClean="0"/>
              <a:t>!</a:t>
            </a:r>
            <a:r>
              <a:rPr lang="en-GB" dirty="0" smtClean="0"/>
              <a:t> – you will have to respond to</a:t>
            </a:r>
          </a:p>
          <a:p>
            <a:pPr>
              <a:buNone/>
            </a:pPr>
            <a:r>
              <a:rPr lang="en-GB" dirty="0" smtClean="0"/>
              <a:t>something you have not prepared.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When you see this – </a:t>
            </a:r>
            <a:r>
              <a:rPr lang="en-GB" b="1" dirty="0" smtClean="0"/>
              <a:t>? </a:t>
            </a:r>
            <a:r>
              <a:rPr lang="en-GB" dirty="0" smtClean="0"/>
              <a:t>– you will have to ask a question.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1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Descripción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persona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Mi </a:t>
            </a:r>
            <a:r>
              <a:rPr lang="en-US" b="1" dirty="0" err="1" smtClean="0">
                <a:solidFill>
                  <a:srgbClr val="0070C0"/>
                </a:solidFill>
              </a:rPr>
              <a:t>madre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alta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simpática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 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 </a:t>
            </a:r>
            <a:r>
              <a:rPr lang="en-US" b="1" dirty="0" err="1" smtClean="0">
                <a:solidFill>
                  <a:srgbClr val="0070C0"/>
                </a:solidFill>
              </a:rPr>
              <a:t>gusta</a:t>
            </a:r>
            <a:r>
              <a:rPr lang="en-US" b="1" dirty="0" smtClean="0">
                <a:solidFill>
                  <a:srgbClr val="0070C0"/>
                </a:solidFill>
              </a:rPr>
              <a:t> mucho.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Voy</a:t>
            </a:r>
            <a:r>
              <a:rPr lang="en-US" b="1" dirty="0" smtClean="0">
                <a:solidFill>
                  <a:srgbClr val="0070C0"/>
                </a:solidFill>
              </a:rPr>
              <a:t> al cine.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Genial.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amigo /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Cuántos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años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tiene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mejor</a:t>
            </a:r>
            <a:r>
              <a:rPr lang="en-US" b="1" dirty="0" smtClean="0">
                <a:solidFill>
                  <a:srgbClr val="0070C0"/>
                </a:solidFill>
              </a:rPr>
              <a:t> amigo?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familia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tus</a:t>
            </a:r>
            <a:r>
              <a:rPr lang="en-US" dirty="0" smtClean="0">
                <a:solidFill>
                  <a:srgbClr val="FF0000"/>
                </a:solidFill>
              </a:rPr>
              <a:t> amigos.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2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Entradas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concierto</a:t>
            </a:r>
            <a:r>
              <a:rPr lang="en-US" dirty="0" smtClean="0"/>
              <a:t> - </a:t>
            </a:r>
            <a:r>
              <a:rPr lang="en-US" dirty="0" err="1" smtClean="0"/>
              <a:t>cuántas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Quiero</a:t>
            </a:r>
            <a:r>
              <a:rPr lang="en-US" b="1" dirty="0" smtClean="0">
                <a:solidFill>
                  <a:srgbClr val="0070C0"/>
                </a:solidFill>
              </a:rPr>
              <a:t> dos </a:t>
            </a:r>
            <a:r>
              <a:rPr lang="en-US" b="1" dirty="0" err="1" smtClean="0">
                <a:solidFill>
                  <a:srgbClr val="0070C0"/>
                </a:solidFill>
              </a:rPr>
              <a:t>entradas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por</a:t>
            </a:r>
            <a:r>
              <a:rPr lang="en-US" b="1" dirty="0" smtClean="0">
                <a:solidFill>
                  <a:srgbClr val="0070C0"/>
                </a:solidFill>
              </a:rPr>
              <a:t> favor.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Para </a:t>
            </a:r>
            <a:r>
              <a:rPr lang="en-US" dirty="0" err="1" smtClean="0"/>
              <a:t>cuándo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Son </a:t>
            </a:r>
            <a:r>
              <a:rPr lang="en-US" b="1" dirty="0" err="1" smtClean="0">
                <a:solidFill>
                  <a:srgbClr val="0070C0"/>
                </a:solidFill>
              </a:rPr>
              <a:t>para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día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treinta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Dieciséis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años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El </a:t>
            </a:r>
            <a:r>
              <a:rPr lang="en-US" dirty="0" err="1" smtClean="0"/>
              <a:t>concierto</a:t>
            </a:r>
            <a:r>
              <a:rPr lang="en-US" dirty="0" smtClean="0"/>
              <a:t> – 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¿A </a:t>
            </a:r>
            <a:r>
              <a:rPr lang="en-US" b="1" dirty="0" err="1" smtClean="0">
                <a:solidFill>
                  <a:srgbClr val="0070C0"/>
                </a:solidFill>
              </a:rPr>
              <a:t>qué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hora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concierto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</a:t>
            </a:r>
            <a:r>
              <a:rPr lang="en-US" dirty="0" err="1" smtClean="0"/>
              <a:t>música</a:t>
            </a:r>
            <a:r>
              <a:rPr lang="en-US" dirty="0" smtClean="0"/>
              <a:t> en </a:t>
            </a:r>
            <a:r>
              <a:rPr lang="en-US" dirty="0" err="1" smtClean="0"/>
              <a:t>directo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emocionante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Usted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un </a:t>
            </a:r>
            <a:r>
              <a:rPr lang="en-US" dirty="0" err="1" smtClean="0">
                <a:solidFill>
                  <a:srgbClr val="FF0000"/>
                </a:solidFill>
              </a:rPr>
              <a:t>empleado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empleada</a:t>
            </a:r>
            <a:r>
              <a:rPr lang="en-US" dirty="0" smtClean="0">
                <a:solidFill>
                  <a:srgbClr val="FF0000"/>
                </a:solidFill>
              </a:rPr>
              <a:t> en la </a:t>
            </a:r>
            <a:r>
              <a:rPr lang="en-US" dirty="0" err="1" smtClean="0">
                <a:solidFill>
                  <a:srgbClr val="FF0000"/>
                </a:solidFill>
              </a:rPr>
              <a:t>taquilla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sala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conciertos</a:t>
            </a:r>
            <a:r>
              <a:rPr lang="en-US" dirty="0" smtClean="0">
                <a:solidFill>
                  <a:srgbClr val="FF0000"/>
                </a:solidFill>
              </a:rPr>
              <a:t> en </a:t>
            </a:r>
            <a:r>
              <a:rPr lang="en-US" dirty="0" err="1" smtClean="0">
                <a:solidFill>
                  <a:srgbClr val="FF0000"/>
                </a:solidFill>
              </a:rPr>
              <a:t>España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3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colegio</a:t>
            </a:r>
            <a:r>
              <a:rPr lang="en-US" dirty="0" smtClean="0"/>
              <a:t> – </a:t>
            </a: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 </a:t>
            </a:r>
            <a:r>
              <a:rPr lang="en-US" b="1" dirty="0" err="1" smtClean="0">
                <a:solidFill>
                  <a:srgbClr val="0070C0"/>
                </a:solidFill>
              </a:rPr>
              <a:t>gusta</a:t>
            </a:r>
            <a:r>
              <a:rPr lang="en-US" b="1" dirty="0" smtClean="0">
                <a:solidFill>
                  <a:srgbClr val="0070C0"/>
                </a:solidFill>
              </a:rPr>
              <a:t> mucho.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- </a:t>
            </a:r>
            <a:r>
              <a:rPr lang="en-US" dirty="0" err="1" smtClean="0"/>
              <a:t>cuándo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Las </a:t>
            </a:r>
            <a:r>
              <a:rPr lang="en-US" b="1" dirty="0" err="1" smtClean="0">
                <a:solidFill>
                  <a:srgbClr val="0070C0"/>
                </a:solidFill>
              </a:rPr>
              <a:t>clases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empiezan</a:t>
            </a:r>
            <a:r>
              <a:rPr lang="en-US" b="1" dirty="0" smtClean="0">
                <a:solidFill>
                  <a:srgbClr val="0070C0"/>
                </a:solidFill>
              </a:rPr>
              <a:t> a </a:t>
            </a:r>
            <a:r>
              <a:rPr lang="en-US" b="1" dirty="0" err="1" smtClean="0">
                <a:solidFill>
                  <a:srgbClr val="0070C0"/>
                </a:solidFill>
              </a:rPr>
              <a:t>las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nueve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cuarto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Viernes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profesores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Son </a:t>
            </a:r>
            <a:r>
              <a:rPr lang="en-US" b="1" dirty="0" err="1" smtClean="0">
                <a:solidFill>
                  <a:srgbClr val="0070C0"/>
                </a:solidFill>
              </a:rPr>
              <a:t>muy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inteligentes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La </a:t>
            </a:r>
            <a:r>
              <a:rPr lang="en-US" dirty="0" err="1" smtClean="0"/>
              <a:t>hora</a:t>
            </a:r>
            <a:r>
              <a:rPr lang="en-US" dirty="0" smtClean="0"/>
              <a:t> de comer.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¿A </a:t>
            </a:r>
            <a:r>
              <a:rPr lang="en-US" b="1" dirty="0" err="1" smtClean="0">
                <a:solidFill>
                  <a:srgbClr val="0070C0"/>
                </a:solidFill>
              </a:rPr>
              <a:t>qué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hora</a:t>
            </a:r>
            <a:r>
              <a:rPr lang="en-US" b="1" dirty="0" smtClean="0">
                <a:solidFill>
                  <a:srgbClr val="0070C0"/>
                </a:solidFill>
              </a:rPr>
              <a:t> comes?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Estás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hablando</a:t>
            </a:r>
            <a:r>
              <a:rPr lang="en-US" noProof="0" dirty="0" smtClean="0">
                <a:solidFill>
                  <a:srgbClr val="FF0000"/>
                </a:solidFill>
              </a:rPr>
              <a:t> con </a:t>
            </a:r>
            <a:r>
              <a:rPr lang="en-US" noProof="0" dirty="0" err="1" smtClean="0">
                <a:solidFill>
                  <a:srgbClr val="FF0000"/>
                </a:solidFill>
              </a:rPr>
              <a:t>tu</a:t>
            </a:r>
            <a:r>
              <a:rPr lang="en-US" noProof="0" dirty="0" smtClean="0">
                <a:solidFill>
                  <a:srgbClr val="FF0000"/>
                </a:solidFill>
              </a:rPr>
              <a:t> amigo </a:t>
            </a:r>
            <a:r>
              <a:rPr lang="en-US" noProof="0" dirty="0" err="1" smtClean="0">
                <a:solidFill>
                  <a:srgbClr val="FF0000"/>
                </a:solidFill>
              </a:rPr>
              <a:t>colombiano</a:t>
            </a:r>
            <a:r>
              <a:rPr lang="en-US" noProof="0" dirty="0" smtClean="0">
                <a:solidFill>
                  <a:srgbClr val="FF0000"/>
                </a:solidFill>
              </a:rPr>
              <a:t>/</a:t>
            </a:r>
            <a:r>
              <a:rPr lang="en-US" noProof="0" dirty="0" err="1" smtClean="0">
                <a:solidFill>
                  <a:srgbClr val="FF0000"/>
                </a:solidFill>
              </a:rPr>
              <a:t>tu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amiga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colombiana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sobre</a:t>
            </a:r>
            <a:r>
              <a:rPr lang="en-US" noProof="0" dirty="0" smtClean="0">
                <a:solidFill>
                  <a:srgbClr val="FF0000"/>
                </a:solidFill>
              </a:rPr>
              <a:t> el </a:t>
            </a:r>
            <a:r>
              <a:rPr lang="en-US" noProof="0" dirty="0" err="1" smtClean="0">
                <a:solidFill>
                  <a:srgbClr val="FF0000"/>
                </a:solidFill>
              </a:rPr>
              <a:t>colegio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4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uniforme</a:t>
            </a:r>
            <a:r>
              <a:rPr lang="en-US" dirty="0" smtClean="0"/>
              <a:t> (</a:t>
            </a:r>
            <a:r>
              <a:rPr lang="en-US" b="1" dirty="0" smtClean="0"/>
              <a:t>dos</a:t>
            </a:r>
            <a:r>
              <a:rPr lang="en-US" dirty="0" smtClean="0"/>
              <a:t> </a:t>
            </a:r>
            <a:r>
              <a:rPr lang="en-US" dirty="0" err="1" smtClean="0"/>
              <a:t>detalles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Llevo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camisa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blanca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opinión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reglas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Son </a:t>
            </a:r>
            <a:r>
              <a:rPr lang="en-US" b="1" dirty="0" err="1" smtClean="0">
                <a:solidFill>
                  <a:srgbClr val="0070C0"/>
                </a:solidFill>
              </a:rPr>
              <a:t>justas</a:t>
            </a:r>
            <a:r>
              <a:rPr lang="en-US" b="1" dirty="0" smtClean="0">
                <a:solidFill>
                  <a:srgbClr val="0070C0"/>
                </a:solidFill>
              </a:rPr>
              <a:t> en mi </a:t>
            </a:r>
            <a:r>
              <a:rPr lang="en-US" b="1" dirty="0" err="1" smtClean="0">
                <a:solidFill>
                  <a:srgbClr val="0070C0"/>
                </a:solidFill>
              </a:rPr>
              <a:t>opinión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 en el </a:t>
            </a:r>
            <a:r>
              <a:rPr lang="en-US" dirty="0" err="1" smtClean="0"/>
              <a:t>recreo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Voy</a:t>
            </a:r>
            <a:r>
              <a:rPr lang="en-US" b="1" dirty="0" smtClean="0">
                <a:solidFill>
                  <a:srgbClr val="0070C0"/>
                </a:solidFill>
              </a:rPr>
              <a:t> al patio. 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Demasiado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antiguas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Asignatura</a:t>
            </a:r>
            <a:r>
              <a:rPr lang="en-US" dirty="0" smtClean="0"/>
              <a:t> </a:t>
            </a:r>
            <a:r>
              <a:rPr lang="en-US" dirty="0" err="1" smtClean="0"/>
              <a:t>favorita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Cuál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asignatura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favorita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colegio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5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vacaciones</a:t>
            </a:r>
            <a:r>
              <a:rPr lang="en-US" dirty="0" smtClean="0"/>
              <a:t> – </a:t>
            </a:r>
            <a:r>
              <a:rPr lang="en-US" dirty="0" err="1" smtClean="0"/>
              <a:t>dónde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Voy</a:t>
            </a:r>
            <a:r>
              <a:rPr lang="en-US" b="1" dirty="0" smtClean="0">
                <a:solidFill>
                  <a:srgbClr val="0070C0"/>
                </a:solidFill>
              </a:rPr>
              <a:t> a Valencia.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Quince </a:t>
            </a:r>
            <a:r>
              <a:rPr lang="en-US" b="1" dirty="0" err="1" smtClean="0">
                <a:solidFill>
                  <a:srgbClr val="0070C0"/>
                </a:solidFill>
              </a:rPr>
              <a:t>días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actividad</a:t>
            </a:r>
            <a:r>
              <a:rPr lang="en-US" dirty="0" smtClean="0"/>
              <a:t> </a:t>
            </a:r>
            <a:r>
              <a:rPr lang="en-US" dirty="0" err="1" smtClean="0"/>
              <a:t>preferida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 </a:t>
            </a:r>
            <a:r>
              <a:rPr lang="en-US" b="1" dirty="0" err="1" smtClean="0">
                <a:solidFill>
                  <a:srgbClr val="0070C0"/>
                </a:solidFill>
              </a:rPr>
              <a:t>encanta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tomar</a:t>
            </a:r>
            <a:r>
              <a:rPr lang="en-US" b="1" dirty="0" smtClean="0">
                <a:solidFill>
                  <a:srgbClr val="0070C0"/>
                </a:solidFill>
              </a:rPr>
              <a:t> el sol.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La comida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vacaciones</a:t>
            </a:r>
            <a:r>
              <a:rPr lang="en-US" dirty="0" smtClean="0"/>
              <a:t> (</a:t>
            </a:r>
            <a:r>
              <a:rPr lang="en-US" b="1" dirty="0" smtClean="0"/>
              <a:t>un</a:t>
            </a:r>
            <a:r>
              <a:rPr lang="en-US" dirty="0" smtClean="0"/>
              <a:t> </a:t>
            </a:r>
            <a:r>
              <a:rPr lang="en-US" dirty="0" err="1" smtClean="0"/>
              <a:t>detalle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Como </a:t>
            </a:r>
            <a:r>
              <a:rPr lang="en-US" b="1" dirty="0" err="1" smtClean="0">
                <a:solidFill>
                  <a:srgbClr val="0070C0"/>
                </a:solidFill>
              </a:rPr>
              <a:t>muchas</a:t>
            </a:r>
            <a:r>
              <a:rPr lang="en-US" b="1" dirty="0" smtClean="0">
                <a:solidFill>
                  <a:srgbClr val="0070C0"/>
                </a:solidFill>
              </a:rPr>
              <a:t> tapas.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Opinión</a:t>
            </a:r>
            <a:r>
              <a:rPr lang="en-US" dirty="0" smtClean="0"/>
              <a:t> de </a:t>
            </a:r>
            <a:r>
              <a:rPr lang="en-US" dirty="0" err="1" smtClean="0"/>
              <a:t>hoteles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¿</a:t>
            </a:r>
            <a:r>
              <a:rPr lang="en-US" b="1" dirty="0" err="1" smtClean="0">
                <a:solidFill>
                  <a:srgbClr val="0070C0"/>
                </a:solidFill>
              </a:rPr>
              <a:t>Qué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piensas</a:t>
            </a:r>
            <a:r>
              <a:rPr lang="en-US" b="1" dirty="0" smtClean="0">
                <a:solidFill>
                  <a:srgbClr val="0070C0"/>
                </a:solidFill>
              </a:rPr>
              <a:t> de los </a:t>
            </a:r>
            <a:r>
              <a:rPr lang="en-US" b="1" dirty="0" err="1" smtClean="0">
                <a:solidFill>
                  <a:srgbClr val="0070C0"/>
                </a:solidFill>
              </a:rPr>
              <a:t>hoteles</a:t>
            </a:r>
            <a:r>
              <a:rPr lang="en-US" b="1" dirty="0" smtClean="0">
                <a:solidFill>
                  <a:srgbClr val="0070C0"/>
                </a:solidFill>
              </a:rPr>
              <a:t> en general?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Estás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hablando</a:t>
            </a:r>
            <a:r>
              <a:rPr lang="en-US" dirty="0" smtClean="0">
                <a:solidFill>
                  <a:srgbClr val="FF0000"/>
                </a:solidFill>
              </a:rPr>
              <a:t> con 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amigo </a:t>
            </a:r>
            <a:r>
              <a:rPr lang="en-US" dirty="0" err="1" smtClean="0">
                <a:solidFill>
                  <a:srgbClr val="FF0000"/>
                </a:solidFill>
              </a:rPr>
              <a:t>español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amiga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española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sobre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vacaciones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Branded If clauses future plans after GCSEs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Branded If clauses future plans after GCSEs</Template>
  <TotalTime>2406</TotalTime>
  <Words>1888</Words>
  <Application>Microsoft Office PowerPoint</Application>
  <PresentationFormat>On-screen Show (4:3)</PresentationFormat>
  <Paragraphs>301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Branded If clauses future plans after GCSEs</vt:lpstr>
      <vt:lpstr>Role-play practice: GCSE Spanish, paper 2, Speaking </vt:lpstr>
      <vt:lpstr>Role-play assessment criteria (1)</vt:lpstr>
      <vt:lpstr>Role-play assessment criteria (2)</vt:lpstr>
      <vt:lpstr>Instructions to candidates</vt:lpstr>
      <vt:lpstr>Foundation role-play 1</vt:lpstr>
      <vt:lpstr>Foundation role-play 2</vt:lpstr>
      <vt:lpstr>Foundation role-play 3 </vt:lpstr>
      <vt:lpstr>Foundation role-play 4 </vt:lpstr>
      <vt:lpstr>Foundation role-play 5</vt:lpstr>
      <vt:lpstr>Foundation role-play 6 </vt:lpstr>
      <vt:lpstr>Foundation role-play 7</vt:lpstr>
      <vt:lpstr>Foundation role-play 8</vt:lpstr>
      <vt:lpstr>Foundation role-play 9 </vt:lpstr>
      <vt:lpstr>Higher role-play 10</vt:lpstr>
      <vt:lpstr>Higher role-play 11</vt:lpstr>
      <vt:lpstr>Higher role-play 12</vt:lpstr>
      <vt:lpstr>Higher role-play 13</vt:lpstr>
      <vt:lpstr>Higher role-play 14</vt:lpstr>
      <vt:lpstr>Higher role-play 15</vt:lpstr>
      <vt:lpstr>Higher role-play 16</vt:lpstr>
      <vt:lpstr>Higher role-play 17</vt:lpstr>
      <vt:lpstr>Higher role-play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2016-08-17T09:21:27Z</cp:lastPrinted>
  <dcterms:created xsi:type="dcterms:W3CDTF">2016-02-04T12:22:16Z</dcterms:created>
  <dcterms:modified xsi:type="dcterms:W3CDTF">2017-02-15T10:16:58Z</dcterms:modified>
</cp:coreProperties>
</file>