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2"/>
  </p:notesMasterIdLst>
  <p:handoutMasterIdLst>
    <p:handoutMasterId r:id="rId23"/>
  </p:handoutMasterIdLst>
  <p:sldIdLst>
    <p:sldId id="263" r:id="rId2"/>
    <p:sldId id="281" r:id="rId3"/>
    <p:sldId id="292" r:id="rId4"/>
    <p:sldId id="319" r:id="rId5"/>
    <p:sldId id="304" r:id="rId6"/>
    <p:sldId id="297" r:id="rId7"/>
    <p:sldId id="305" r:id="rId8"/>
    <p:sldId id="306" r:id="rId9"/>
    <p:sldId id="318" r:id="rId10"/>
    <p:sldId id="287" r:id="rId11"/>
    <p:sldId id="309" r:id="rId12"/>
    <p:sldId id="321" r:id="rId13"/>
    <p:sldId id="310" r:id="rId14"/>
    <p:sldId id="322" r:id="rId15"/>
    <p:sldId id="311" r:id="rId16"/>
    <p:sldId id="323" r:id="rId17"/>
    <p:sldId id="312" r:id="rId18"/>
    <p:sldId id="313" r:id="rId19"/>
    <p:sldId id="320" r:id="rId20"/>
    <p:sldId id="316" r:id="rId21"/>
  </p:sldIdLst>
  <p:sldSz cx="9144000" cy="6858000" type="screen4x3"/>
  <p:notesSz cx="6858000" cy="9144000"/>
  <p:embeddedFontLst>
    <p:embeddedFont>
      <p:font typeface="AQA Chevin Pro DemiBold" panose="020F0703030000060003" pitchFamily="34" charset="0"/>
      <p:bold r:id="rId24"/>
      <p:boldItalic r:id="rId25"/>
    </p:embeddedFont>
    <p:embeddedFont>
      <p:font typeface="AQA Chevin Pro Light" panose="020F0303030000060003" pitchFamily="34" charset="0"/>
      <p:regular r:id="rId26"/>
      <p:italic r:id="rId27"/>
    </p:embeddedFont>
    <p:embeddedFont>
      <p:font typeface="AQA Chevin Pro Medium" panose="020F0603030000060003" pitchFamily="34" charset="0"/>
      <p:regular r:id="rId28"/>
      <p: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A1277E-EE90-465D-B6B5-0D7198C0D3F9}">
          <p14:sldIdLst>
            <p14:sldId id="263"/>
            <p14:sldId id="281"/>
            <p14:sldId id="292"/>
            <p14:sldId id="319"/>
            <p14:sldId id="304"/>
            <p14:sldId id="297"/>
            <p14:sldId id="305"/>
            <p14:sldId id="306"/>
            <p14:sldId id="318"/>
          </p14:sldIdLst>
        </p14:section>
        <p14:section name="Untitled Section" id="{96A02001-81B7-4E80-8823-6EADFA59AA0F}">
          <p14:sldIdLst>
            <p14:sldId id="287"/>
            <p14:sldId id="309"/>
            <p14:sldId id="321"/>
            <p14:sldId id="310"/>
            <p14:sldId id="322"/>
            <p14:sldId id="311"/>
            <p14:sldId id="323"/>
            <p14:sldId id="312"/>
            <p14:sldId id="313"/>
            <p14:sldId id="320"/>
            <p14:sldId id="316"/>
          </p14:sldIdLst>
        </p14:section>
      </p14:sectionLst>
    </p:ext>
    <p:ext uri="{EFAFB233-063F-42B5-8137-9DF3F51BA10A}">
      <p15:sldGuideLst xmlns:p15="http://schemas.microsoft.com/office/powerpoint/2012/main">
        <p15:guide id="1" orient="horz" pos="2183" userDrawn="1">
          <p15:clr>
            <a:srgbClr val="A4A3A4"/>
          </p15:clr>
        </p15:guide>
        <p15:guide id="2" pos="30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Emma" initials="JE" lastIdx="7" clrIdx="0">
    <p:extLst/>
  </p:cmAuthor>
  <p:cmAuthor id="2" name="Muncey, Stacey" initials="MS" lastIdx="2" clrIdx="1"/>
  <p:cmAuthor id="3" name="Neville, Deb" initials="ND" lastIdx="25" clrIdx="2">
    <p:extLst>
      <p:ext uri="{19B8F6BF-5375-455C-9EA6-DF929625EA0E}">
        <p15:presenceInfo xmlns:p15="http://schemas.microsoft.com/office/powerpoint/2012/main" userId="S-1-5-21-1757981266-1078081533-725345543-961762" providerId="AD"/>
      </p:ext>
    </p:extLst>
  </p:cmAuthor>
  <p:cmAuthor id="4" name="Bird, Kathryn" initials="BK" lastIdx="7" clrIdx="3">
    <p:extLst>
      <p:ext uri="{19B8F6BF-5375-455C-9EA6-DF929625EA0E}">
        <p15:presenceInfo xmlns:p15="http://schemas.microsoft.com/office/powerpoint/2012/main" userId="S-1-5-21-1757981266-1078081533-725345543-88405" providerId="AD"/>
      </p:ext>
    </p:extLst>
  </p:cmAuthor>
  <p:cmAuthor id="5" name="Jennifer Obaditch" initials="JO" lastIdx="8" clrIdx="4">
    <p:extLst>
      <p:ext uri="{19B8F6BF-5375-455C-9EA6-DF929625EA0E}">
        <p15:presenceInfo xmlns:p15="http://schemas.microsoft.com/office/powerpoint/2012/main" userId="S-1-5-21-1757981266-1078081533-725345543-109400" providerId="AD"/>
      </p:ext>
    </p:extLst>
  </p:cmAuthor>
  <p:cmAuthor id="6" name="Woodbridge, Zoe" initials="WZ" lastIdx="4" clrIdx="5">
    <p:extLst>
      <p:ext uri="{19B8F6BF-5375-455C-9EA6-DF929625EA0E}">
        <p15:presenceInfo xmlns:p15="http://schemas.microsoft.com/office/powerpoint/2012/main" userId="S-1-5-21-1757981266-1078081533-725345543-121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BCD7"/>
    <a:srgbClr val="EB962D"/>
    <a:srgbClr val="6464A0"/>
    <a:srgbClr val="72AACC"/>
    <a:srgbClr val="B0CFE2"/>
    <a:srgbClr val="326889"/>
    <a:srgbClr val="EDF7F6"/>
    <a:srgbClr val="6B71A9"/>
    <a:srgbClr val="E6E6E6"/>
    <a:srgbClr val="F7D5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298" autoAdjust="0"/>
  </p:normalViewPr>
  <p:slideViewPr>
    <p:cSldViewPr snapToGrid="0" snapToObjects="1" showGuides="1">
      <p:cViewPr varScale="1">
        <p:scale>
          <a:sx n="75" d="100"/>
          <a:sy n="75" d="100"/>
        </p:scale>
        <p:origin x="1666" y="62"/>
      </p:cViewPr>
      <p:guideLst>
        <p:guide orient="horz" pos="2183"/>
        <p:guide pos="30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sz="1600" b="0" dirty="0">
                <a:solidFill>
                  <a:schemeClr val="tx1"/>
                </a:solidFill>
              </a:rPr>
              <a:t>Students that progress</a:t>
            </a:r>
            <a:r>
              <a:rPr lang="en-GB" sz="1600" b="0" baseline="0" dirty="0">
                <a:solidFill>
                  <a:schemeClr val="tx1"/>
                </a:solidFill>
              </a:rPr>
              <a:t> from first year</a:t>
            </a:r>
            <a:br>
              <a:rPr lang="en-GB" sz="1600" b="0" baseline="0" dirty="0">
                <a:solidFill>
                  <a:schemeClr val="tx1"/>
                </a:solidFill>
              </a:rPr>
            </a:br>
            <a:r>
              <a:rPr lang="en-GB" sz="1600" b="0" baseline="0" dirty="0">
                <a:solidFill>
                  <a:schemeClr val="tx1"/>
                </a:solidFill>
              </a:rPr>
              <a:t>to second year at University of Southampton</a:t>
            </a:r>
            <a:endParaRPr lang="en-GB" sz="1600" b="0" dirty="0">
              <a:solidFill>
                <a:schemeClr val="tx1"/>
              </a:solidFill>
            </a:endParaRPr>
          </a:p>
        </c:rich>
      </c:tx>
      <c:layout>
        <c:manualLayout>
          <c:xMode val="edge"/>
          <c:yMode val="edge"/>
          <c:x val="0.20558373550034967"/>
          <c:y val="5.3865649762130541E-2"/>
        </c:manualLayout>
      </c:layout>
      <c:overlay val="0"/>
      <c:spPr>
        <a:noFill/>
        <a:ln>
          <a:noFill/>
        </a:ln>
        <a:effectLst/>
      </c:spPr>
    </c:title>
    <c:autoTitleDeleted val="0"/>
    <c:plotArea>
      <c:layout>
        <c:manualLayout>
          <c:layoutTarget val="inner"/>
          <c:xMode val="edge"/>
          <c:yMode val="edge"/>
          <c:x val="0.11270456140580228"/>
          <c:y val="0.16066284707442272"/>
          <c:w val="0.76536854756805917"/>
          <c:h val="0.69677905443586363"/>
        </c:manualLayout>
      </c:layout>
      <c:barChart>
        <c:barDir val="col"/>
        <c:grouping val="clustered"/>
        <c:varyColors val="0"/>
        <c:ser>
          <c:idx val="0"/>
          <c:order val="0"/>
          <c:tx>
            <c:strRef>
              <c:f>Sheet1!$B$1</c:f>
              <c:strCache>
                <c:ptCount val="1"/>
                <c:pt idx="0">
                  <c:v>EPQ</c:v>
                </c:pt>
              </c:strCache>
            </c:strRef>
          </c:tx>
          <c:spPr>
            <a:solidFill>
              <a:schemeClr val="accent2"/>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Sheet1!$B$2:$B$6</c:f>
              <c:numCache>
                <c:formatCode>0.00%</c:formatCode>
                <c:ptCount val="5"/>
                <c:pt idx="0">
                  <c:v>0.95</c:v>
                </c:pt>
                <c:pt idx="1">
                  <c:v>0.94</c:v>
                </c:pt>
                <c:pt idx="2">
                  <c:v>0.93</c:v>
                </c:pt>
                <c:pt idx="3">
                  <c:v>0.94</c:v>
                </c:pt>
                <c:pt idx="4">
                  <c:v>0.93</c:v>
                </c:pt>
              </c:numCache>
            </c:numRef>
          </c:val>
          <c:extLst>
            <c:ext xmlns:c16="http://schemas.microsoft.com/office/drawing/2014/chart" uri="{C3380CC4-5D6E-409C-BE32-E72D297353CC}">
              <c16:uniqueId val="{00000000-9EDB-41C8-992B-188EE79514E8}"/>
            </c:ext>
          </c:extLst>
        </c:ser>
        <c:ser>
          <c:idx val="1"/>
          <c:order val="1"/>
          <c:tx>
            <c:strRef>
              <c:f>Sheet1!$C$1</c:f>
              <c:strCache>
                <c:ptCount val="1"/>
                <c:pt idx="0">
                  <c:v>No EPQ</c:v>
                </c:pt>
              </c:strCache>
            </c:strRef>
          </c:tx>
          <c:spPr>
            <a:solidFill>
              <a:schemeClr val="accent5"/>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Sheet1!$C$2:$C$6</c:f>
              <c:numCache>
                <c:formatCode>0.00%</c:formatCode>
                <c:ptCount val="5"/>
                <c:pt idx="0">
                  <c:v>0.89</c:v>
                </c:pt>
                <c:pt idx="1">
                  <c:v>0.88</c:v>
                </c:pt>
                <c:pt idx="2">
                  <c:v>0.86</c:v>
                </c:pt>
                <c:pt idx="3">
                  <c:v>0.88</c:v>
                </c:pt>
                <c:pt idx="4">
                  <c:v>0.88</c:v>
                </c:pt>
              </c:numCache>
            </c:numRef>
          </c:val>
          <c:extLst>
            <c:ext xmlns:c16="http://schemas.microsoft.com/office/drawing/2014/chart" uri="{C3380CC4-5D6E-409C-BE32-E72D297353CC}">
              <c16:uniqueId val="{00000001-9EDB-41C8-992B-188EE79514E8}"/>
            </c:ext>
          </c:extLst>
        </c:ser>
        <c:dLbls>
          <c:showLegendKey val="0"/>
          <c:showVal val="0"/>
          <c:showCatName val="0"/>
          <c:showSerName val="0"/>
          <c:showPercent val="0"/>
          <c:showBubbleSize val="0"/>
        </c:dLbls>
        <c:gapWidth val="100"/>
        <c:overlap val="34"/>
        <c:axId val="169220736"/>
        <c:axId val="169231104"/>
      </c:barChart>
      <c:catAx>
        <c:axId val="16922073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dirty="0">
                    <a:solidFill>
                      <a:schemeClr val="tx1"/>
                    </a:solidFill>
                  </a:rPr>
                  <a:t>Year</a:t>
                </a:r>
              </a:p>
            </c:rich>
          </c:tx>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231104"/>
        <c:crosses val="autoZero"/>
        <c:auto val="1"/>
        <c:lblAlgn val="ctr"/>
        <c:lblOffset val="100"/>
        <c:noMultiLvlLbl val="0"/>
      </c:catAx>
      <c:valAx>
        <c:axId val="169231104"/>
        <c:scaling>
          <c:orientation val="minMax"/>
          <c:min val="0.70000000000000007"/>
        </c:scaling>
        <c:delete val="0"/>
        <c:axPos val="l"/>
        <c:majorGridlines>
          <c:spPr>
            <a:ln w="9525" cap="flat" cmpd="sng" algn="ctr">
              <a:solidFill>
                <a:schemeClr val="tx1">
                  <a:alpha val="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a:solidFill>
                      <a:schemeClr val="tx1"/>
                    </a:solidFill>
                  </a:rPr>
                  <a:t>Percentage</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220736"/>
        <c:crosses val="autoZero"/>
        <c:crossBetween val="between"/>
      </c:valAx>
      <c:spPr>
        <a:noFill/>
        <a:ln>
          <a:solidFill>
            <a:schemeClr val="tx1">
              <a:alpha val="0"/>
            </a:schemeClr>
          </a:solidFill>
        </a:ln>
        <a:effectLst/>
      </c:spPr>
    </c:plotArea>
    <c:legend>
      <c:legendPos val="r"/>
      <c:layout>
        <c:manualLayout>
          <c:xMode val="edge"/>
          <c:yMode val="edge"/>
          <c:x val="0.88571785743758269"/>
          <c:y val="0.23256096095917941"/>
          <c:w val="0.11428213582431551"/>
          <c:h val="0.162290602402879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sz="1600" b="0" baseline="0" dirty="0">
                <a:solidFill>
                  <a:schemeClr val="tx1"/>
                </a:solidFill>
              </a:rPr>
              <a:t>University of Southampton student achieving</a:t>
            </a:r>
          </a:p>
          <a:p>
            <a:pPr>
              <a:defRPr sz="2128" b="1" i="0" u="none" strike="noStrike" kern="1200" baseline="0">
                <a:solidFill>
                  <a:schemeClr val="tx2"/>
                </a:solidFill>
                <a:latin typeface="+mn-lt"/>
                <a:ea typeface="+mn-ea"/>
                <a:cs typeface="+mn-cs"/>
              </a:defRPr>
            </a:pPr>
            <a:r>
              <a:rPr lang="en-GB" sz="1600" b="0" baseline="0" dirty="0">
                <a:solidFill>
                  <a:schemeClr val="tx1"/>
                </a:solidFill>
              </a:rPr>
              <a:t>First Class Honours or Upper</a:t>
            </a:r>
          </a:p>
          <a:p>
            <a:pPr>
              <a:defRPr sz="2128" b="1" i="0" u="none" strike="noStrike" kern="1200" baseline="0">
                <a:solidFill>
                  <a:schemeClr val="tx2"/>
                </a:solidFill>
                <a:latin typeface="+mn-lt"/>
                <a:ea typeface="+mn-ea"/>
                <a:cs typeface="+mn-cs"/>
              </a:defRPr>
            </a:pPr>
            <a:r>
              <a:rPr lang="en-GB" sz="1600" b="0" baseline="0" dirty="0">
                <a:solidFill>
                  <a:schemeClr val="tx1"/>
                </a:solidFill>
              </a:rPr>
              <a:t>Second Class Honours</a:t>
            </a:r>
          </a:p>
        </c:rich>
      </c:tx>
      <c:layout>
        <c:manualLayout>
          <c:xMode val="edge"/>
          <c:yMode val="edge"/>
          <c:x val="0.15187160681225997"/>
          <c:y val="0.10855708175878466"/>
        </c:manualLayout>
      </c:layout>
      <c:overlay val="1"/>
      <c:spPr>
        <a:noFill/>
        <a:ln>
          <a:noFill/>
        </a:ln>
        <a:effectLst/>
      </c:spPr>
    </c:title>
    <c:autoTitleDeleted val="0"/>
    <c:plotArea>
      <c:layout>
        <c:manualLayout>
          <c:layoutTarget val="inner"/>
          <c:xMode val="edge"/>
          <c:yMode val="edge"/>
          <c:x val="0.10040959262161341"/>
          <c:y val="0.22476535153602695"/>
          <c:w val="0.76280248615286061"/>
          <c:h val="0.65591319718575547"/>
        </c:manualLayout>
      </c:layout>
      <c:barChart>
        <c:barDir val="col"/>
        <c:grouping val="clustered"/>
        <c:varyColors val="0"/>
        <c:ser>
          <c:idx val="0"/>
          <c:order val="0"/>
          <c:tx>
            <c:strRef>
              <c:f>Sheet1!$B$1</c:f>
              <c:strCache>
                <c:ptCount val="1"/>
                <c:pt idx="0">
                  <c:v>EPQ</c:v>
                </c:pt>
              </c:strCache>
            </c:strRef>
          </c:tx>
          <c:spPr>
            <a:solidFill>
              <a:schemeClr val="accent2"/>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Sheet1!$B$2:$B$6</c:f>
              <c:numCache>
                <c:formatCode>0%</c:formatCode>
                <c:ptCount val="5"/>
                <c:pt idx="0">
                  <c:v>0.89</c:v>
                </c:pt>
                <c:pt idx="1">
                  <c:v>0.89</c:v>
                </c:pt>
                <c:pt idx="2">
                  <c:v>0.85</c:v>
                </c:pt>
                <c:pt idx="3">
                  <c:v>0.89</c:v>
                </c:pt>
                <c:pt idx="4">
                  <c:v>0.89</c:v>
                </c:pt>
              </c:numCache>
            </c:numRef>
          </c:val>
          <c:extLst>
            <c:ext xmlns:c16="http://schemas.microsoft.com/office/drawing/2014/chart" uri="{C3380CC4-5D6E-409C-BE32-E72D297353CC}">
              <c16:uniqueId val="{00000000-CEB5-4C9A-9FBA-B2677868D2D3}"/>
            </c:ext>
          </c:extLst>
        </c:ser>
        <c:ser>
          <c:idx val="1"/>
          <c:order val="1"/>
          <c:tx>
            <c:strRef>
              <c:f>Sheet1!$C$1</c:f>
              <c:strCache>
                <c:ptCount val="1"/>
                <c:pt idx="0">
                  <c:v>No EPQ</c:v>
                </c:pt>
              </c:strCache>
            </c:strRef>
          </c:tx>
          <c:spPr>
            <a:solidFill>
              <a:srgbClr val="EB962D"/>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Sheet1!$C$2:$C$6</c:f>
              <c:numCache>
                <c:formatCode>0%</c:formatCode>
                <c:ptCount val="5"/>
                <c:pt idx="0">
                  <c:v>0.83</c:v>
                </c:pt>
                <c:pt idx="1">
                  <c:v>0.82</c:v>
                </c:pt>
                <c:pt idx="2">
                  <c:v>0.8</c:v>
                </c:pt>
                <c:pt idx="3">
                  <c:v>0.83</c:v>
                </c:pt>
                <c:pt idx="4">
                  <c:v>0.84</c:v>
                </c:pt>
              </c:numCache>
            </c:numRef>
          </c:val>
          <c:extLst>
            <c:ext xmlns:c16="http://schemas.microsoft.com/office/drawing/2014/chart" uri="{C3380CC4-5D6E-409C-BE32-E72D297353CC}">
              <c16:uniqueId val="{00000001-CEB5-4C9A-9FBA-B2677868D2D3}"/>
            </c:ext>
          </c:extLst>
        </c:ser>
        <c:dLbls>
          <c:showLegendKey val="0"/>
          <c:showVal val="0"/>
          <c:showCatName val="0"/>
          <c:showSerName val="0"/>
          <c:showPercent val="0"/>
          <c:showBubbleSize val="0"/>
        </c:dLbls>
        <c:gapWidth val="100"/>
        <c:overlap val="34"/>
        <c:axId val="169985536"/>
        <c:axId val="169987456"/>
      </c:barChart>
      <c:catAx>
        <c:axId val="16998553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987456"/>
        <c:crosses val="autoZero"/>
        <c:auto val="1"/>
        <c:lblAlgn val="ctr"/>
        <c:lblOffset val="100"/>
        <c:noMultiLvlLbl val="0"/>
      </c:catAx>
      <c:valAx>
        <c:axId val="169987456"/>
        <c:scaling>
          <c:orientation val="minMax"/>
          <c:max val="1"/>
          <c:min val="0.60000000000000009"/>
        </c:scaling>
        <c:delete val="0"/>
        <c:axPos val="l"/>
        <c:majorGridlines>
          <c:spPr>
            <a:ln w="9525" cap="flat" cmpd="sng" algn="ctr">
              <a:solidFill>
                <a:schemeClr val="bg1">
                  <a:lumMod val="85000"/>
                  <a:alpha val="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dirty="0">
                    <a:solidFill>
                      <a:schemeClr val="tx1"/>
                    </a:solidFill>
                  </a:rPr>
                  <a:t>Percentage</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985536"/>
        <c:crosses val="autoZero"/>
        <c:crossBetween val="between"/>
      </c:valAx>
      <c:spPr>
        <a:noFill/>
        <a:ln>
          <a:noFill/>
        </a:ln>
        <a:effectLst/>
      </c:spPr>
    </c:plotArea>
    <c:legend>
      <c:legendPos val="r"/>
      <c:layout>
        <c:manualLayout>
          <c:xMode val="edge"/>
          <c:yMode val="edge"/>
          <c:x val="0.87326589221190398"/>
          <c:y val="0.4349122239235898"/>
          <c:w val="0.1267341170375911"/>
          <c:h val="0.1384447854177884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457E0-B7E6-E24E-BA12-0ABEC3185120}" type="datetimeFigureOut">
              <a:rPr lang="en-US" smtClean="0"/>
              <a:t>9/9/2021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your ordinary A-level. You really can do an EPQ in anything. What are you passionate about? What annoys you? What have you always wanted to know more about?</a:t>
            </a:r>
          </a:p>
          <a:p>
            <a:endParaRPr lang="en-GB" dirty="0"/>
          </a:p>
          <a:p>
            <a:r>
              <a:rPr lang="en-GB" dirty="0"/>
              <a:t>Take a look at some of these examples of past EPQs.</a:t>
            </a:r>
          </a:p>
          <a:p>
            <a:endParaRPr lang="en-GB" dirty="0"/>
          </a:p>
        </p:txBody>
      </p:sp>
      <p:sp>
        <p:nvSpPr>
          <p:cNvPr id="4" name="Date Placeholder 3"/>
          <p:cNvSpPr>
            <a:spLocks noGrp="1"/>
          </p:cNvSpPr>
          <p:nvPr>
            <p:ph type="dt" idx="1"/>
          </p:nvPr>
        </p:nvSpPr>
        <p:spPr/>
        <p:txBody>
          <a:bodyPr/>
          <a:lstStyle/>
          <a:p>
            <a:fld id="{72B2DE57-4635-4307-92A0-5541C22BE82F}"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295101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want to stand out from the crowd when applying to University? Studies have shown that you’re a-level results can improve by up to 29% when studying for an EPQ at the same time.</a:t>
            </a:r>
          </a:p>
          <a:p>
            <a:endParaRPr lang="en-GB" dirty="0"/>
          </a:p>
          <a:p>
            <a:r>
              <a:rPr lang="en-GB" dirty="0"/>
              <a:t>Gain an extra half an A-level in UCAS points if you choose EPQ as your fourth option.</a:t>
            </a:r>
          </a:p>
          <a:p>
            <a:endParaRPr lang="en-GB" dirty="0"/>
          </a:p>
          <a:p>
            <a:r>
              <a:rPr lang="en-GB" dirty="0"/>
              <a:t>Make a strong first impression in your university interviews with your EPQ as a discussion point.</a:t>
            </a:r>
          </a:p>
          <a:p>
            <a:endParaRPr lang="en-GB" dirty="0"/>
          </a:p>
          <a:p>
            <a:r>
              <a:rPr lang="en-GB" dirty="0"/>
              <a:t>Impress your professors and get ahead of the class by learning how to reference before you’ve even attended your first seminar.</a:t>
            </a:r>
          </a:p>
          <a:p>
            <a:endParaRPr lang="en-GB" dirty="0"/>
          </a:p>
          <a:p>
            <a:r>
              <a:rPr lang="en-GB" dirty="0"/>
              <a:t>(Increase chance of achieving A-level grades A*-B by up to 29% - B Jones 2015 aqa.org.uk/about-us/our-research/research-library/</a:t>
            </a:r>
            <a:r>
              <a:rPr lang="en-GB" dirty="0" err="1"/>
              <a:t>paper?path</a:t>
            </a:r>
            <a:r>
              <a:rPr lang="en-GB" dirty="0"/>
              <a:t>=does-extended-project-qualification-enhance-students-gce-level-performance )</a:t>
            </a:r>
          </a:p>
        </p:txBody>
      </p:sp>
      <p:sp>
        <p:nvSpPr>
          <p:cNvPr id="4" name="Date Placeholder 3"/>
          <p:cNvSpPr>
            <a:spLocks noGrp="1"/>
          </p:cNvSpPr>
          <p:nvPr>
            <p:ph type="dt" idx="1"/>
          </p:nvPr>
        </p:nvSpPr>
        <p:spPr/>
        <p:txBody>
          <a:bodyPr/>
          <a:lstStyle/>
          <a:p>
            <a:fld id="{E6709994-A39E-4A32-A03E-061639CFF833}"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354507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Studies have shown that you’re more likely to progress to second year with an EPQ under your belt. This graph shows students from Southampton university and the difference in those that stayed in with an EPQ, to those that didn’t</a:t>
            </a:r>
          </a:p>
          <a:p>
            <a:endParaRPr lang="en-GB" dirty="0"/>
          </a:p>
        </p:txBody>
      </p:sp>
      <p:sp>
        <p:nvSpPr>
          <p:cNvPr id="4" name="Date Placeholder 3"/>
          <p:cNvSpPr>
            <a:spLocks noGrp="1"/>
          </p:cNvSpPr>
          <p:nvPr>
            <p:ph type="dt" idx="1"/>
          </p:nvPr>
        </p:nvSpPr>
        <p:spPr/>
        <p:txBody>
          <a:bodyPr/>
          <a:lstStyle/>
          <a:p>
            <a:fld id="{CA41C56D-8A57-4179-AF17-99041E2584B3}"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4679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Studies also show that students who completed an EPQ went on to get better results in their degrees.</a:t>
            </a:r>
          </a:p>
          <a:p>
            <a:endParaRPr lang="en-GB" dirty="0"/>
          </a:p>
        </p:txBody>
      </p:sp>
      <p:sp>
        <p:nvSpPr>
          <p:cNvPr id="4" name="Date Placeholder 3"/>
          <p:cNvSpPr>
            <a:spLocks noGrp="1"/>
          </p:cNvSpPr>
          <p:nvPr>
            <p:ph type="dt" idx="1"/>
          </p:nvPr>
        </p:nvSpPr>
        <p:spPr/>
        <p:txBody>
          <a:bodyPr/>
          <a:lstStyle/>
          <a:p>
            <a:fld id="{CA41C56D-8A57-4179-AF17-99041E2584B3}"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111953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Even if Higher Education isn’t your end goal, or you’re looking beyond Higher Education, completing an EPQ will set you up with some key skills for the workplace, including interviewing, conducting research, time management and planning.</a:t>
            </a:r>
          </a:p>
          <a:p>
            <a:endParaRPr lang="en-GB" dirty="0"/>
          </a:p>
        </p:txBody>
      </p:sp>
      <p:sp>
        <p:nvSpPr>
          <p:cNvPr id="4" name="Date Placeholder 3"/>
          <p:cNvSpPr>
            <a:spLocks noGrp="1"/>
          </p:cNvSpPr>
          <p:nvPr>
            <p:ph type="dt" idx="1"/>
          </p:nvPr>
        </p:nvSpPr>
        <p:spPr/>
        <p:txBody>
          <a:bodyPr/>
          <a:lstStyle/>
          <a:p>
            <a:fld id="{CE03BF79-3C03-4D00-9E56-6BBE5E4BD281}"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27321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makes an EPQ? </a:t>
            </a:r>
          </a:p>
          <a:p>
            <a:endParaRPr lang="en-GB" dirty="0"/>
          </a:p>
          <a:p>
            <a:r>
              <a:rPr lang="en-GB" dirty="0"/>
              <a:t>An EPQ can take two formats: written or practical.</a:t>
            </a:r>
          </a:p>
          <a:p>
            <a:endParaRPr lang="en-GB" dirty="0"/>
          </a:p>
          <a:p>
            <a:r>
              <a:rPr lang="en-GB" dirty="0"/>
              <a:t>Your final piece will be either a written report, or you might take a more practical route, creating a piece called an artefact alongside a report.</a:t>
            </a:r>
          </a:p>
          <a:p>
            <a:r>
              <a:rPr lang="en-GB" dirty="0"/>
              <a:t>The process is simple: choose your interest, decide your title and aims, create your project, then present it to an audience.</a:t>
            </a:r>
          </a:p>
          <a:p>
            <a:endParaRPr lang="en-GB" dirty="0"/>
          </a:p>
          <a:p>
            <a:r>
              <a:rPr lang="en-GB" dirty="0"/>
              <a:t>This is all underpinned by lots of independent research and completing a production log, to track your progress throughout the project.</a:t>
            </a:r>
          </a:p>
          <a:p>
            <a:endParaRPr lang="en-GB" dirty="0"/>
          </a:p>
        </p:txBody>
      </p:sp>
      <p:sp>
        <p:nvSpPr>
          <p:cNvPr id="4" name="Date Placeholder 3"/>
          <p:cNvSpPr>
            <a:spLocks noGrp="1"/>
          </p:cNvSpPr>
          <p:nvPr>
            <p:ph type="dt" idx="1"/>
          </p:nvPr>
        </p:nvSpPr>
        <p:spPr/>
        <p:txBody>
          <a:bodyPr/>
          <a:lstStyle/>
          <a:p>
            <a:fld id="{ED719DE6-9545-4134-B312-2AC0154FD436}"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264745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7DF2486E-805C-4B73-8075-3BCE6229C4E1}"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376848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add your school or college’s method of delivery.</a:t>
            </a:r>
          </a:p>
        </p:txBody>
      </p:sp>
      <p:sp>
        <p:nvSpPr>
          <p:cNvPr id="4" name="Date Placeholder 3"/>
          <p:cNvSpPr>
            <a:spLocks noGrp="1"/>
          </p:cNvSpPr>
          <p:nvPr>
            <p:ph type="dt" idx="1"/>
          </p:nvPr>
        </p:nvSpPr>
        <p:spPr/>
        <p:txBody>
          <a:bodyPr/>
          <a:lstStyle/>
          <a:p>
            <a:fld id="{A17237DC-1B8D-4131-A537-21DB26305A79}"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321803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add your coordinator and supervisor details.</a:t>
            </a:r>
          </a:p>
        </p:txBody>
      </p:sp>
      <p:sp>
        <p:nvSpPr>
          <p:cNvPr id="4" name="Date Placeholder 3"/>
          <p:cNvSpPr>
            <a:spLocks noGrp="1"/>
          </p:cNvSpPr>
          <p:nvPr>
            <p:ph type="dt" idx="1"/>
          </p:nvPr>
        </p:nvSpPr>
        <p:spPr/>
        <p:txBody>
          <a:bodyPr/>
          <a:lstStyle/>
          <a:p>
            <a:fld id="{10411C96-8E63-4AA7-B458-34967908580D}" type="datetime1">
              <a:rPr lang="en-US" smtClean="0"/>
              <a:t>9/9/2021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1487183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rgbClr val="3273A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4318E518-4FB3-4FBE-9043-595F2810CB1F}"/>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4344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Section titl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9FF20289-3C98-4497-BEAB-A42FEBC762D6}"/>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QA_New_logo_20mm_no_strapline_WHITEOUT_RGB.png">
            <a:extLst>
              <a:ext uri="{FF2B5EF4-FFF2-40B4-BE49-F238E27FC236}">
                <a16:creationId xmlns:a16="http://schemas.microsoft.com/office/drawing/2014/main" id="{DE69303D-2315-4BBF-866B-7A0881F1AB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A5BE5885-138D-465A-87A6-28BC70770EA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61695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D85E20C6-0A66-4976-99B6-7966E9A59F7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0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rgbClr val="E164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E164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A81168CA-8D82-4000-917D-361437A39466}"/>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Section titl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9FF20289-3C98-4497-BEAB-A42FEBC762D6}"/>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QA_New_logo_20mm_no_strapline_WHITEOUT_RGB.png">
            <a:extLst>
              <a:ext uri="{FF2B5EF4-FFF2-40B4-BE49-F238E27FC236}">
                <a16:creationId xmlns:a16="http://schemas.microsoft.com/office/drawing/2014/main" id="{DE69303D-2315-4BBF-866B-7A0881F1AB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A5BE5885-138D-465A-87A6-28BC70770EA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883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9A7C3778-CA99-4FCA-AFEA-147B88D8D3A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08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C267A66F-16B3-40FA-89B0-3C7CB7396E6D}"/>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8747FE7A-CD5D-4EB5-BA24-5B70F4B77BE6}"/>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7" name="Straight Connector 16">
            <a:extLst>
              <a:ext uri="{FF2B5EF4-FFF2-40B4-BE49-F238E27FC236}">
                <a16:creationId xmlns:a16="http://schemas.microsoft.com/office/drawing/2014/main" id="{51D8E477-AA99-4239-AB57-FAD6C916B3E6}"/>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2182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9A7C3778-CA99-4FCA-AFEA-147B88D8D3A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19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rgbClr val="C873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C8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8E683C7F-8052-488C-9E81-53F4600E9A84}"/>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825042" y="6455753"/>
            <a:ext cx="971126" cy="402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bg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94323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8747FE7A-CD5D-4EB5-BA24-5B70F4B77BE6}"/>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7" name="Straight Connector 16">
            <a:extLst>
              <a:ext uri="{FF2B5EF4-FFF2-40B4-BE49-F238E27FC236}">
                <a16:creationId xmlns:a16="http://schemas.microsoft.com/office/drawing/2014/main" id="{51D8E477-AA99-4239-AB57-FAD6C916B3E6}"/>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84503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A6B81B4A-A1CA-4D1E-A91E-E520198E6CC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24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2451F05E-FFA4-4CB9-BA4F-2B86B828D99D}"/>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38C2633D-A6A7-4D84-88D5-6B316BD04714}"/>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54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085E4EA5-E3D5-40DC-81B5-C5335F236743}"/>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4D2B4C3B-DD4F-4A4F-8A6B-ECD7893CC58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D3F58F2-0328-428D-86D2-53C347B3FCB5}"/>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3925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770BE2B4-E6D0-4275-AB1E-94C3DA8D784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743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C3189A21-A8EE-45CB-ABBF-C88AB9B8E819}"/>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4D2B4C3B-DD4F-4A4F-8A6B-ECD7893CC58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B2E4749-27BA-491C-9444-AB85C32EFD8C}"/>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6136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770BE2B4-E6D0-4275-AB1E-94C3DA8D784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825042" y="6455753"/>
            <a:ext cx="971126" cy="402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bg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562948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9" cy="6857999"/>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02066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9" cy="6857998"/>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475268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8" cy="6857998"/>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13057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8" cy="6857997"/>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70546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1" y="0"/>
            <a:ext cx="9143996" cy="6857997"/>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526573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1" y="0"/>
            <a:ext cx="9143996" cy="6857996"/>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4010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183587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20F16076-A148-4F25-9081-951247FB5D00}"/>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7" name="Content Placeholder 2">
            <a:extLst>
              <a:ext uri="{FF2B5EF4-FFF2-40B4-BE49-F238E27FC236}">
                <a16:creationId xmlns:a16="http://schemas.microsoft.com/office/drawing/2014/main" id="{679EE175-B2E6-444E-B5C1-E278F909E5E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a:xfrm>
            <a:off x="540000" y="1459617"/>
            <a:ext cx="8045200" cy="4847484"/>
          </a:xfrm>
        </p:spPr>
        <p:txBody>
          <a:bodyPr/>
          <a:lstStyle/>
          <a:p>
            <a:pPr lvl="0"/>
            <a:r>
              <a:rPr lang="en-US" dirty="0"/>
              <a:t>Insert video</a:t>
            </a:r>
          </a:p>
        </p:txBody>
      </p:sp>
      <p:sp>
        <p:nvSpPr>
          <p:cNvPr id="5" name="Footer Placeholder 4"/>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118346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492298"/>
            <a:ext cx="3190875" cy="4641301"/>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4" name="Content Placeholder 2">
            <a:extLst>
              <a:ext uri="{FF2B5EF4-FFF2-40B4-BE49-F238E27FC236}">
                <a16:creationId xmlns:a16="http://schemas.microsoft.com/office/drawing/2014/main" id="{89113F9F-6A92-4A0C-BC1C-C016601D1C7F}"/>
              </a:ext>
            </a:extLst>
          </p:cNvPr>
          <p:cNvSpPr>
            <a:spLocks noGrp="1"/>
          </p:cNvSpPr>
          <p:nvPr>
            <p:ph idx="1"/>
          </p:nvPr>
        </p:nvSpPr>
        <p:spPr>
          <a:xfrm>
            <a:off x="540001" y="1458671"/>
            <a:ext cx="4592716" cy="46749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45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502747"/>
            <a:ext cx="8045200" cy="484748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93" r:id="rId3"/>
    <p:sldLayoutId id="2147483679" r:id="rId4"/>
    <p:sldLayoutId id="2147483677" r:id="rId5"/>
    <p:sldLayoutId id="2147483680" r:id="rId6"/>
    <p:sldLayoutId id="2147483662" r:id="rId7"/>
    <p:sldLayoutId id="2147483664" r:id="rId8"/>
    <p:sldLayoutId id="2147483665" r:id="rId9"/>
    <p:sldLayoutId id="2147483684" r:id="rId10"/>
    <p:sldLayoutId id="2147483689" r:id="rId11"/>
    <p:sldLayoutId id="2147483697" r:id="rId12"/>
    <p:sldLayoutId id="2147483669" r:id="rId13"/>
    <p:sldLayoutId id="2147483705" r:id="rId14"/>
    <p:sldLayoutId id="2147483706" r:id="rId15"/>
    <p:sldLayoutId id="2147483670" r:id="rId16"/>
    <p:sldLayoutId id="2147483690" r:id="rId17"/>
    <p:sldLayoutId id="2147483694" r:id="rId18"/>
    <p:sldLayoutId id="2147483671" r:id="rId19"/>
    <p:sldLayoutId id="2147483704" r:id="rId20"/>
    <p:sldLayoutId id="2147483692" r:id="rId21"/>
    <p:sldLayoutId id="2147483674" r:id="rId22"/>
    <p:sldLayoutId id="2147483698" r:id="rId23"/>
    <p:sldLayoutId id="2147483673" r:id="rId24"/>
    <p:sldLayoutId id="2147483695" r:id="rId25"/>
    <p:sldLayoutId id="2147483696" r:id="rId26"/>
    <p:sldLayoutId id="2147483675" r:id="rId27"/>
    <p:sldLayoutId id="2147483707" r:id="rId28"/>
    <p:sldLayoutId id="2147483708" r:id="rId29"/>
    <p:sldLayoutId id="2147483676" r:id="rId30"/>
    <p:sldLayoutId id="2147483699" r:id="rId31"/>
    <p:sldLayoutId id="2147483700" r:id="rId32"/>
    <p:sldLayoutId id="2147483701" r:id="rId33"/>
    <p:sldLayoutId id="2147483702" r:id="rId34"/>
    <p:sldLayoutId id="2147483703" r:id="rId35"/>
    <p:sldLayoutId id="2147483709" r:id="rId36"/>
  </p:sldLayoutIdLst>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ts val="6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ts val="6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ts val="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ts val="6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ts val="6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3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064616" y="5585700"/>
            <a:ext cx="1819992" cy="232626"/>
          </a:xfrm>
        </p:spPr>
        <p:txBody>
          <a:bodyPr/>
          <a:lstStyle/>
          <a:p>
            <a:pPr marL="0" indent="0">
              <a:buNone/>
            </a:pPr>
            <a:r>
              <a:rPr lang="en-US" sz="1200" dirty="0">
                <a:solidFill>
                  <a:schemeClr val="bg1"/>
                </a:solidFill>
              </a:rPr>
              <a:t>September 2021</a:t>
            </a:r>
          </a:p>
        </p:txBody>
      </p:sp>
      <p:cxnSp>
        <p:nvCxnSpPr>
          <p:cNvPr id="4" name="Straight Connector 3">
            <a:extLst>
              <a:ext uri="{FF2B5EF4-FFF2-40B4-BE49-F238E27FC236}">
                <a16:creationId xmlns:a16="http://schemas.microsoft.com/office/drawing/2014/main" id="{FBC79898-D610-4796-BA4C-88126D6FB202}"/>
              </a:ext>
            </a:extLst>
          </p:cNvPr>
          <p:cNvCxnSpPr>
            <a:cxnSpLocks/>
          </p:cNvCxnSpPr>
          <p:nvPr/>
        </p:nvCxnSpPr>
        <p:spPr>
          <a:xfrm>
            <a:off x="4079364" y="5538019"/>
            <a:ext cx="2247694"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AQA Chevin Pro Light" panose="020F0303030000060003" pitchFamily="34" charset="0"/>
              </a:rPr>
              <a:t>Where your journey starts: what’s in an EPQ?</a:t>
            </a:r>
            <a:endParaRPr lang="en-US" dirty="0">
              <a:latin typeface="AQA Chevin Pro Light" panose="020F0303030000060003" pitchFamily="34" charset="0"/>
            </a:endParaRPr>
          </a:p>
        </p:txBody>
      </p:sp>
      <p:sp>
        <p:nvSpPr>
          <p:cNvPr id="9" name="Footer Placeholder 8"/>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t>10</a:t>
            </a:fld>
            <a:endParaRPr lang="en-GB"/>
          </a:p>
        </p:txBody>
      </p:sp>
      <p:sp>
        <p:nvSpPr>
          <p:cNvPr id="6" name="Content Placeholder 5"/>
          <p:cNvSpPr>
            <a:spLocks noGrp="1"/>
          </p:cNvSpPr>
          <p:nvPr>
            <p:ph idx="12"/>
          </p:nvPr>
        </p:nvSpPr>
        <p:spPr/>
        <p:txBody>
          <a:bodyPr/>
          <a:lstStyle/>
          <a:p>
            <a:pPr marL="0" lvl="0" indent="0" defTabSz="914400">
              <a:spcBef>
                <a:spcPts val="0"/>
              </a:spcBef>
              <a:buClrTx/>
              <a:buNone/>
            </a:pPr>
            <a:endParaRPr lang="en-GB" dirty="0">
              <a:solidFill>
                <a:srgbClr val="3273AF"/>
              </a:solidFill>
              <a:latin typeface="Calibri" panose="020F0502020204030204" pitchFamily="34" charset="0"/>
              <a:cs typeface="Calibri" panose="020F050202020403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7" name="Picture 6">
            <a:extLst>
              <a:ext uri="{FF2B5EF4-FFF2-40B4-BE49-F238E27FC236}">
                <a16:creationId xmlns:a16="http://schemas.microsoft.com/office/drawing/2014/main" id="{2E1B1428-A7BD-4A02-B344-4B4CE6C8D360}"/>
              </a:ext>
            </a:extLst>
          </p:cNvPr>
          <p:cNvPicPr>
            <a:picLocks/>
          </p:cNvPicPr>
          <p:nvPr/>
        </p:nvPicPr>
        <p:blipFill>
          <a:blip r:embed="rId3"/>
          <a:stretch>
            <a:fillRect/>
          </a:stretch>
        </p:blipFill>
        <p:spPr>
          <a:xfrm>
            <a:off x="1" y="1580076"/>
            <a:ext cx="9143879" cy="3793870"/>
          </a:xfrm>
          <a:prstGeom prst="rect">
            <a:avLst/>
          </a:prstGeom>
          <a:effectLst/>
        </p:spPr>
      </p:pic>
    </p:spTree>
    <p:extLst>
      <p:ext uri="{BB962C8B-B14F-4D97-AF65-F5344CB8AC3E}">
        <p14:creationId xmlns:p14="http://schemas.microsoft.com/office/powerpoint/2010/main" val="366966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227E4D0-533F-473F-970F-15698CF89720}"/>
              </a:ext>
            </a:extLst>
          </p:cNvPr>
          <p:cNvSpPr/>
          <p:nvPr/>
        </p:nvSpPr>
        <p:spPr>
          <a:xfrm>
            <a:off x="0" y="5151872"/>
            <a:ext cx="9144000" cy="1465958"/>
          </a:xfrm>
          <a:prstGeom prst="rect">
            <a:avLst/>
          </a:prstGeom>
          <a:gradFill>
            <a:gsLst>
              <a:gs pos="65000">
                <a:schemeClr val="bg2">
                  <a:alpha val="0"/>
                </a:schemeClr>
              </a:gs>
              <a:gs pos="0">
                <a:schemeClr val="bg1">
                  <a:lumMod val="9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solidFill>
                  <a:srgbClr val="6464A0"/>
                </a:solidFill>
                <a:latin typeface="AQA Chevin Pro Light" panose="020F0303030000060003" pitchFamily="34" charset="0"/>
              </a:rPr>
              <a:t>Presenting your passion</a:t>
            </a:r>
            <a:endParaRPr lang="en-GB" dirty="0">
              <a:solidFill>
                <a:srgbClr val="6464A0"/>
              </a:solidFill>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0"/>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11</a:t>
            </a:fld>
            <a:endParaRPr lang="en-GB"/>
          </a:p>
        </p:txBody>
      </p:sp>
      <p:sp>
        <p:nvSpPr>
          <p:cNvPr id="39" name="Rectangle 38">
            <a:extLst>
              <a:ext uri="{FF2B5EF4-FFF2-40B4-BE49-F238E27FC236}">
                <a16:creationId xmlns:a16="http://schemas.microsoft.com/office/drawing/2014/main" id="{E7ED77B2-77A3-461A-BFBA-259C568AE6DB}"/>
              </a:ext>
            </a:extLst>
          </p:cNvPr>
          <p:cNvSpPr/>
          <p:nvPr/>
        </p:nvSpPr>
        <p:spPr>
          <a:xfrm>
            <a:off x="377718" y="5454436"/>
            <a:ext cx="5938050" cy="697627"/>
          </a:xfrm>
          <a:prstGeom prst="rect">
            <a:avLst/>
          </a:prstGeom>
        </p:spPr>
        <p:txBody>
          <a:bodyPr wrap="square">
            <a:spAutoFit/>
          </a:bodyPr>
          <a:lstStyle/>
          <a:p>
            <a:pPr marR="8500"/>
            <a:r>
              <a:rPr lang="en-GB" sz="3200" baseline="30000" dirty="0">
                <a:solidFill>
                  <a:srgbClr val="6464A0"/>
                </a:solidFill>
                <a:latin typeface="AQA Chevin Pro Medium" panose="020F0603030000060003" pitchFamily="34" charset="0"/>
              </a:rPr>
              <a:t>“You’re really only limited by your imagination.”</a:t>
            </a:r>
          </a:p>
          <a:p>
            <a:pPr marR="8500"/>
            <a:r>
              <a:rPr lang="en-GB" baseline="30000" dirty="0">
                <a:solidFill>
                  <a:schemeClr val="accent4"/>
                </a:solidFill>
                <a:latin typeface="AQA Chevin Pro Medium" panose="020F0603030000060003" pitchFamily="34" charset="0"/>
              </a:rPr>
              <a:t>Jen Obaditch, AQA Head of Curriculum and former teacher</a:t>
            </a:r>
            <a:endParaRPr lang="en-GB" dirty="0">
              <a:solidFill>
                <a:schemeClr val="accent4"/>
              </a:solidFill>
              <a:latin typeface="AQA Chevin Pro Medium" panose="020F0603030000060003" pitchFamily="34" charset="0"/>
            </a:endParaRPr>
          </a:p>
        </p:txBody>
      </p:sp>
      <p:grpSp>
        <p:nvGrpSpPr>
          <p:cNvPr id="9" name="Group 8">
            <a:extLst>
              <a:ext uri="{FF2B5EF4-FFF2-40B4-BE49-F238E27FC236}">
                <a16:creationId xmlns:a16="http://schemas.microsoft.com/office/drawing/2014/main" id="{90D224C9-4CA3-4B1D-8096-CD667DE74801}"/>
              </a:ext>
            </a:extLst>
          </p:cNvPr>
          <p:cNvGrpSpPr/>
          <p:nvPr/>
        </p:nvGrpSpPr>
        <p:grpSpPr>
          <a:xfrm>
            <a:off x="480616" y="1434544"/>
            <a:ext cx="2553330" cy="3533696"/>
            <a:chOff x="480616" y="2035648"/>
            <a:chExt cx="2553330" cy="3408224"/>
          </a:xfrm>
        </p:grpSpPr>
        <p:grpSp>
          <p:nvGrpSpPr>
            <p:cNvPr id="41" name="Group 40">
              <a:extLst>
                <a:ext uri="{FF2B5EF4-FFF2-40B4-BE49-F238E27FC236}">
                  <a16:creationId xmlns:a16="http://schemas.microsoft.com/office/drawing/2014/main" id="{E7A2104E-3613-4C8F-8D04-B91CC97204D7}"/>
                </a:ext>
              </a:extLst>
            </p:cNvPr>
            <p:cNvGrpSpPr/>
            <p:nvPr/>
          </p:nvGrpSpPr>
          <p:grpSpPr>
            <a:xfrm>
              <a:off x="480616" y="2035648"/>
              <a:ext cx="2553330" cy="3408224"/>
              <a:chOff x="608211" y="2386528"/>
              <a:chExt cx="1519200" cy="2027851"/>
            </a:xfrm>
          </p:grpSpPr>
          <p:sp>
            <p:nvSpPr>
              <p:cNvPr id="58" name="Freeform: Shape 57">
                <a:extLst>
                  <a:ext uri="{FF2B5EF4-FFF2-40B4-BE49-F238E27FC236}">
                    <a16:creationId xmlns:a16="http://schemas.microsoft.com/office/drawing/2014/main" id="{74987E21-6990-4384-80B2-EEF4F144650B}"/>
                  </a:ext>
                </a:extLst>
              </p:cNvPr>
              <p:cNvSpPr/>
              <p:nvPr/>
            </p:nvSpPr>
            <p:spPr>
              <a:xfrm>
                <a:off x="608211" y="2386528"/>
                <a:ext cx="1519200" cy="2027851"/>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4"/>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9" name="Rectangle 58">
                <a:extLst>
                  <a:ext uri="{FF2B5EF4-FFF2-40B4-BE49-F238E27FC236}">
                    <a16:creationId xmlns:a16="http://schemas.microsoft.com/office/drawing/2014/main" id="{32E4A40E-F207-4551-8FF1-C7A24ABC4767}"/>
                  </a:ext>
                </a:extLst>
              </p:cNvPr>
              <p:cNvSpPr/>
              <p:nvPr/>
            </p:nvSpPr>
            <p:spPr>
              <a:xfrm>
                <a:off x="679570" y="2451477"/>
                <a:ext cx="1373625" cy="1893764"/>
              </a:xfrm>
              <a:prstGeom prst="rect">
                <a:avLst/>
              </a:prstGeom>
              <a:solidFill>
                <a:schemeClr val="bg1"/>
              </a:solidFill>
              <a:ln w="25400">
                <a:solidFill>
                  <a:schemeClr val="accent4">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dirty="0">
                    <a:solidFill>
                      <a:schemeClr val="tx2"/>
                    </a:solidFill>
                    <a:latin typeface="AQA Chevin Pro DemiBold" panose="020F0703030000060003" pitchFamily="34" charset="0"/>
                  </a:rPr>
                  <a:t>5000 words</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a formal academic report</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research based</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fully referenced.</a:t>
                </a:r>
              </a:p>
              <a:p>
                <a:endParaRPr lang="en-GB" baseline="30000" dirty="0">
                  <a:solidFill>
                    <a:schemeClr val="tx2"/>
                  </a:solidFill>
                  <a:latin typeface="AQA Chevin Pro DemiBold" panose="020F0703030000060003" pitchFamily="34" charset="0"/>
                </a:endParaRPr>
              </a:p>
              <a:p>
                <a:endParaRPr lang="en-GB" baseline="30000" dirty="0">
                  <a:solidFill>
                    <a:schemeClr val="tx2"/>
                  </a:solidFill>
                  <a:latin typeface="AQA Chevin Pro Light" panose="020F0303030000060003" pitchFamily="34" charset="0"/>
                </a:endParaRPr>
              </a:p>
            </p:txBody>
          </p:sp>
          <p:pic>
            <p:nvPicPr>
              <p:cNvPr id="60" name="Picture 59">
                <a:extLst>
                  <a:ext uri="{FF2B5EF4-FFF2-40B4-BE49-F238E27FC236}">
                    <a16:creationId xmlns:a16="http://schemas.microsoft.com/office/drawing/2014/main" id="{62FB9A4B-3156-48C1-98C7-6EC80F912D4D}"/>
                  </a:ext>
                </a:extLst>
              </p:cNvPr>
              <p:cNvPicPr>
                <a:picLocks noChangeAspect="1"/>
              </p:cNvPicPr>
              <p:nvPr/>
            </p:nvPicPr>
            <p:blipFill>
              <a:blip r:embed="rId3"/>
              <a:stretch>
                <a:fillRect/>
              </a:stretch>
            </p:blipFill>
            <p:spPr>
              <a:xfrm>
                <a:off x="1145085" y="2437342"/>
                <a:ext cx="442594" cy="442594"/>
              </a:xfrm>
              <a:prstGeom prst="rect">
                <a:avLst/>
              </a:prstGeom>
            </p:spPr>
          </p:pic>
        </p:grpSp>
        <p:sp>
          <p:nvSpPr>
            <p:cNvPr id="7" name="Rectangle 6">
              <a:extLst>
                <a:ext uri="{FF2B5EF4-FFF2-40B4-BE49-F238E27FC236}">
                  <a16:creationId xmlns:a16="http://schemas.microsoft.com/office/drawing/2014/main" id="{FE6CD4D3-7DD4-4B5B-9CA5-75378ED1F008}"/>
                </a:ext>
              </a:extLst>
            </p:cNvPr>
            <p:cNvSpPr/>
            <p:nvPr/>
          </p:nvSpPr>
          <p:spPr>
            <a:xfrm>
              <a:off x="600550" y="2815838"/>
              <a:ext cx="2308661" cy="2817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dirty="0">
                  <a:solidFill>
                    <a:schemeClr val="bg1"/>
                  </a:solidFill>
                  <a:latin typeface="+mj-lt"/>
                </a:rPr>
                <a:t>Written report</a:t>
              </a:r>
            </a:p>
          </p:txBody>
        </p:sp>
      </p:grpSp>
      <p:grpSp>
        <p:nvGrpSpPr>
          <p:cNvPr id="8" name="Group 7">
            <a:extLst>
              <a:ext uri="{FF2B5EF4-FFF2-40B4-BE49-F238E27FC236}">
                <a16:creationId xmlns:a16="http://schemas.microsoft.com/office/drawing/2014/main" id="{8B6BEB47-657C-41FA-A865-C67056EC44BB}"/>
              </a:ext>
            </a:extLst>
          </p:cNvPr>
          <p:cNvGrpSpPr/>
          <p:nvPr/>
        </p:nvGrpSpPr>
        <p:grpSpPr>
          <a:xfrm>
            <a:off x="3321476" y="1434544"/>
            <a:ext cx="2553330" cy="3533696"/>
            <a:chOff x="3321476" y="2035648"/>
            <a:chExt cx="2553330" cy="3408223"/>
          </a:xfrm>
        </p:grpSpPr>
        <p:grpSp>
          <p:nvGrpSpPr>
            <p:cNvPr id="42" name="Group 41">
              <a:extLst>
                <a:ext uri="{FF2B5EF4-FFF2-40B4-BE49-F238E27FC236}">
                  <a16:creationId xmlns:a16="http://schemas.microsoft.com/office/drawing/2014/main" id="{31AD5D38-B8B0-4E9E-8AEF-E6FA690CF3A0}"/>
                </a:ext>
              </a:extLst>
            </p:cNvPr>
            <p:cNvGrpSpPr/>
            <p:nvPr/>
          </p:nvGrpSpPr>
          <p:grpSpPr>
            <a:xfrm>
              <a:off x="3321476" y="2035648"/>
              <a:ext cx="2553330" cy="3408223"/>
              <a:chOff x="608211" y="2386528"/>
              <a:chExt cx="1519200" cy="2027850"/>
            </a:xfrm>
          </p:grpSpPr>
          <p:sp>
            <p:nvSpPr>
              <p:cNvPr id="55" name="Freeform: Shape 54">
                <a:extLst>
                  <a:ext uri="{FF2B5EF4-FFF2-40B4-BE49-F238E27FC236}">
                    <a16:creationId xmlns:a16="http://schemas.microsoft.com/office/drawing/2014/main" id="{2E84837B-8EB3-4366-B332-8F13F3BAB61C}"/>
                  </a:ext>
                </a:extLst>
              </p:cNvPr>
              <p:cNvSpPr/>
              <p:nvPr/>
            </p:nvSpPr>
            <p:spPr>
              <a:xfrm>
                <a:off x="608211" y="2386528"/>
                <a:ext cx="1519200" cy="202785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2"/>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6" name="Rectangle 55">
                <a:extLst>
                  <a:ext uri="{FF2B5EF4-FFF2-40B4-BE49-F238E27FC236}">
                    <a16:creationId xmlns:a16="http://schemas.microsoft.com/office/drawing/2014/main" id="{C13A4128-5F8E-44A4-A800-8356903A7700}"/>
                  </a:ext>
                </a:extLst>
              </p:cNvPr>
              <p:cNvSpPr/>
              <p:nvPr/>
            </p:nvSpPr>
            <p:spPr>
              <a:xfrm>
                <a:off x="679570" y="2451477"/>
                <a:ext cx="1373625" cy="1904564"/>
              </a:xfrm>
              <a:prstGeom prst="rect">
                <a:avLst/>
              </a:prstGeom>
              <a:solidFill>
                <a:schemeClr val="bg1"/>
              </a:solidFill>
              <a:ln w="25400">
                <a:solidFill>
                  <a:schemeClr val="accent2">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dirty="0">
                    <a:solidFill>
                      <a:srgbClr val="522583"/>
                    </a:solidFill>
                    <a:latin typeface="AQA Chevin Pro DemiBold" panose="020F0703030000060003" pitchFamily="34" charset="0"/>
                  </a:rPr>
                  <a:t>Minimum 1,000 word report and something you’d like to create, for example:</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an engineered piece of work; a robot or a model aeroplane etc</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a play that you’ve written and produced, and directed</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an original musical composition</a:t>
                </a:r>
              </a:p>
              <a:p>
                <a:pPr marL="180000" indent="-180000">
                  <a:buFont typeface="Arial" panose="020B0604020202020204" pitchFamily="34" charset="0"/>
                  <a:buChar char="•"/>
                </a:pPr>
                <a:r>
                  <a:rPr lang="en-GB" baseline="30000" dirty="0">
                    <a:solidFill>
                      <a:srgbClr val="522583"/>
                    </a:solidFill>
                    <a:latin typeface="AQA Chevin Pro Light" panose="020F0303030000060003" pitchFamily="34" charset="0"/>
                  </a:rPr>
                  <a:t>a computer programme or  website.</a:t>
                </a:r>
              </a:p>
              <a:p>
                <a:endParaRPr lang="en-GB" baseline="30000" dirty="0">
                  <a:solidFill>
                    <a:srgbClr val="522583"/>
                  </a:solidFill>
                  <a:latin typeface="AQA Chevin Pro Light" panose="020F0303030000060003" pitchFamily="34" charset="0"/>
                </a:endParaRPr>
              </a:p>
            </p:txBody>
          </p:sp>
          <p:pic>
            <p:nvPicPr>
              <p:cNvPr id="57" name="Picture 56">
                <a:extLst>
                  <a:ext uri="{FF2B5EF4-FFF2-40B4-BE49-F238E27FC236}">
                    <a16:creationId xmlns:a16="http://schemas.microsoft.com/office/drawing/2014/main" id="{BF35B791-599E-497F-9A9E-F63542FE3086}"/>
                  </a:ext>
                </a:extLst>
              </p:cNvPr>
              <p:cNvPicPr>
                <a:picLocks noChangeAspect="1"/>
              </p:cNvPicPr>
              <p:nvPr/>
            </p:nvPicPr>
            <p:blipFill>
              <a:blip r:embed="rId4"/>
              <a:stretch>
                <a:fillRect/>
              </a:stretch>
            </p:blipFill>
            <p:spPr>
              <a:xfrm>
                <a:off x="1145475" y="2437342"/>
                <a:ext cx="441815" cy="442594"/>
              </a:xfrm>
              <a:prstGeom prst="rect">
                <a:avLst/>
              </a:prstGeom>
            </p:spPr>
          </p:pic>
        </p:grpSp>
        <p:sp>
          <p:nvSpPr>
            <p:cNvPr id="61" name="Rectangle 60">
              <a:extLst>
                <a:ext uri="{FF2B5EF4-FFF2-40B4-BE49-F238E27FC236}">
                  <a16:creationId xmlns:a16="http://schemas.microsoft.com/office/drawing/2014/main" id="{F4A36A99-4352-4171-BFCE-2C7F7B9549FD}"/>
                </a:ext>
              </a:extLst>
            </p:cNvPr>
            <p:cNvSpPr/>
            <p:nvPr/>
          </p:nvSpPr>
          <p:spPr>
            <a:xfrm>
              <a:off x="3441410" y="2811799"/>
              <a:ext cx="2308661" cy="2817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dirty="0">
                  <a:solidFill>
                    <a:schemeClr val="bg1"/>
                  </a:solidFill>
                </a:rPr>
                <a:t>Artefact with written report</a:t>
              </a:r>
            </a:p>
          </p:txBody>
        </p:sp>
      </p:grpSp>
      <p:grpSp>
        <p:nvGrpSpPr>
          <p:cNvPr id="10" name="Group 9">
            <a:extLst>
              <a:ext uri="{FF2B5EF4-FFF2-40B4-BE49-F238E27FC236}">
                <a16:creationId xmlns:a16="http://schemas.microsoft.com/office/drawing/2014/main" id="{D346D79F-B461-4724-9116-E158A264B757}"/>
              </a:ext>
            </a:extLst>
          </p:cNvPr>
          <p:cNvGrpSpPr/>
          <p:nvPr/>
        </p:nvGrpSpPr>
        <p:grpSpPr>
          <a:xfrm>
            <a:off x="6146069" y="1434544"/>
            <a:ext cx="2553330" cy="3532310"/>
            <a:chOff x="6146069" y="2035648"/>
            <a:chExt cx="2553330" cy="3408224"/>
          </a:xfrm>
        </p:grpSpPr>
        <p:grpSp>
          <p:nvGrpSpPr>
            <p:cNvPr id="43" name="Group 42">
              <a:extLst>
                <a:ext uri="{FF2B5EF4-FFF2-40B4-BE49-F238E27FC236}">
                  <a16:creationId xmlns:a16="http://schemas.microsoft.com/office/drawing/2014/main" id="{52AA8B8E-4DC2-44D6-903C-C9EC12CCFAD8}"/>
                </a:ext>
              </a:extLst>
            </p:cNvPr>
            <p:cNvGrpSpPr/>
            <p:nvPr/>
          </p:nvGrpSpPr>
          <p:grpSpPr>
            <a:xfrm>
              <a:off x="6146069" y="2035648"/>
              <a:ext cx="2553330" cy="3408224"/>
              <a:chOff x="608211" y="2386528"/>
              <a:chExt cx="1519200" cy="2027851"/>
            </a:xfrm>
          </p:grpSpPr>
          <p:sp>
            <p:nvSpPr>
              <p:cNvPr id="52" name="Freeform: Shape 51">
                <a:extLst>
                  <a:ext uri="{FF2B5EF4-FFF2-40B4-BE49-F238E27FC236}">
                    <a16:creationId xmlns:a16="http://schemas.microsoft.com/office/drawing/2014/main" id="{A6F0C2FD-D76C-4D1C-B1EF-A43E81F16947}"/>
                  </a:ext>
                </a:extLst>
              </p:cNvPr>
              <p:cNvSpPr/>
              <p:nvPr/>
            </p:nvSpPr>
            <p:spPr>
              <a:xfrm>
                <a:off x="608211" y="2386528"/>
                <a:ext cx="1519200" cy="2027851"/>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6B71A9"/>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3" name="Rectangle 52">
                <a:extLst>
                  <a:ext uri="{FF2B5EF4-FFF2-40B4-BE49-F238E27FC236}">
                    <a16:creationId xmlns:a16="http://schemas.microsoft.com/office/drawing/2014/main" id="{6B99EBA8-4EAF-4DA2-ADA1-E9DC4C91F9C7}"/>
                  </a:ext>
                </a:extLst>
              </p:cNvPr>
              <p:cNvSpPr/>
              <p:nvPr/>
            </p:nvSpPr>
            <p:spPr>
              <a:xfrm>
                <a:off x="679570" y="2451477"/>
                <a:ext cx="1373625" cy="1893313"/>
              </a:xfrm>
              <a:prstGeom prst="rect">
                <a:avLst/>
              </a:prstGeom>
              <a:solidFill>
                <a:schemeClr val="bg1"/>
              </a:solidFill>
              <a:ln w="25400">
                <a:solidFill>
                  <a:srgbClr val="6464A0">
                    <a:alpha val="50000"/>
                  </a:srgb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dirty="0">
                    <a:solidFill>
                      <a:srgbClr val="522583"/>
                    </a:solidFill>
                    <a:latin typeface="AQA Chevin Pro DemiBold" panose="020F0703030000060003" pitchFamily="34" charset="0"/>
                  </a:rPr>
                  <a:t>Got a shared vision?</a:t>
                </a:r>
                <a:br>
                  <a:rPr lang="en-GB" baseline="30000" dirty="0">
                    <a:solidFill>
                      <a:srgbClr val="522583"/>
                    </a:solidFill>
                    <a:latin typeface="AQA Chevin Pro DemiBold" panose="020F0703030000060003" pitchFamily="34" charset="0"/>
                  </a:rPr>
                </a:br>
                <a:r>
                  <a:rPr lang="en-GB" baseline="30000" dirty="0">
                    <a:solidFill>
                      <a:srgbClr val="522583"/>
                    </a:solidFill>
                    <a:latin typeface="AQA Chevin Pro Light" panose="020F0303030000060003" pitchFamily="34" charset="0"/>
                  </a:rPr>
                  <a:t>Work in a group and</a:t>
                </a:r>
                <a:br>
                  <a:rPr lang="en-GB" baseline="30000" dirty="0">
                    <a:solidFill>
                      <a:srgbClr val="522583"/>
                    </a:solidFill>
                    <a:latin typeface="AQA Chevin Pro Light" panose="020F0303030000060003" pitchFamily="34" charset="0"/>
                  </a:rPr>
                </a:br>
                <a:r>
                  <a:rPr lang="en-GB" baseline="30000" dirty="0">
                    <a:solidFill>
                      <a:srgbClr val="522583"/>
                    </a:solidFill>
                    <a:latin typeface="AQA Chevin Pro Light" panose="020F0303030000060003" pitchFamily="34" charset="0"/>
                  </a:rPr>
                  <a:t>create together, developing</a:t>
                </a:r>
                <a:br>
                  <a:rPr lang="en-GB" baseline="30000" dirty="0">
                    <a:solidFill>
                      <a:srgbClr val="522583"/>
                    </a:solidFill>
                    <a:latin typeface="AQA Chevin Pro Light" panose="020F0303030000060003" pitchFamily="34" charset="0"/>
                  </a:rPr>
                </a:br>
                <a:r>
                  <a:rPr lang="en-GB" baseline="30000" dirty="0">
                    <a:solidFill>
                      <a:srgbClr val="522583"/>
                    </a:solidFill>
                    <a:latin typeface="AQA Chevin Pro Light" panose="020F0303030000060003" pitchFamily="34" charset="0"/>
                  </a:rPr>
                  <a:t>your individual EPQ along the way.</a:t>
                </a:r>
              </a:p>
            </p:txBody>
          </p:sp>
          <p:pic>
            <p:nvPicPr>
              <p:cNvPr id="54" name="Picture 53">
                <a:extLst>
                  <a:ext uri="{FF2B5EF4-FFF2-40B4-BE49-F238E27FC236}">
                    <a16:creationId xmlns:a16="http://schemas.microsoft.com/office/drawing/2014/main" id="{5AF47C15-D697-4B05-966F-B7EB94C13F7E}"/>
                  </a:ext>
                </a:extLst>
              </p:cNvPr>
              <p:cNvPicPr>
                <a:picLocks noChangeAspect="1"/>
              </p:cNvPicPr>
              <p:nvPr/>
            </p:nvPicPr>
            <p:blipFill>
              <a:blip r:embed="rId5"/>
              <a:stretch>
                <a:fillRect/>
              </a:stretch>
            </p:blipFill>
            <p:spPr>
              <a:xfrm>
                <a:off x="1145085" y="2437342"/>
                <a:ext cx="442594" cy="442594"/>
              </a:xfrm>
              <a:prstGeom prst="rect">
                <a:avLst/>
              </a:prstGeom>
            </p:spPr>
          </p:pic>
        </p:grpSp>
        <p:sp>
          <p:nvSpPr>
            <p:cNvPr id="62" name="Rectangle 61">
              <a:extLst>
                <a:ext uri="{FF2B5EF4-FFF2-40B4-BE49-F238E27FC236}">
                  <a16:creationId xmlns:a16="http://schemas.microsoft.com/office/drawing/2014/main" id="{CDB30CB3-C19B-4F25-8D83-56ECA8E77146}"/>
                </a:ext>
              </a:extLst>
            </p:cNvPr>
            <p:cNvSpPr/>
            <p:nvPr/>
          </p:nvSpPr>
          <p:spPr>
            <a:xfrm>
              <a:off x="6266001" y="2815838"/>
              <a:ext cx="2308661" cy="281763"/>
            </a:xfrm>
            <a:prstGeom prst="rect">
              <a:avLst/>
            </a:prstGeom>
            <a:solidFill>
              <a:srgbClr val="6B71A9"/>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dirty="0">
                  <a:solidFill>
                    <a:schemeClr val="bg1"/>
                  </a:solidFill>
                  <a:latin typeface="+mj-lt"/>
                </a:rPr>
                <a:t>Group projects</a:t>
              </a:r>
            </a:p>
          </p:txBody>
        </p:sp>
      </p:grpSp>
      <p:pic>
        <p:nvPicPr>
          <p:cNvPr id="28" name="Picture 27">
            <a:extLst>
              <a:ext uri="{FF2B5EF4-FFF2-40B4-BE49-F238E27FC236}">
                <a16:creationId xmlns:a16="http://schemas.microsoft.com/office/drawing/2014/main" id="{DC237253-1D51-4119-B9A2-1412765ABC46}"/>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Lst>
          </a:blip>
          <a:stretch>
            <a:fillRect/>
          </a:stretch>
        </p:blipFill>
        <p:spPr>
          <a:xfrm rot="1719059">
            <a:off x="6551923" y="4811408"/>
            <a:ext cx="590384" cy="1135825"/>
          </a:xfrm>
          <a:prstGeom prst="rect">
            <a:avLst/>
          </a:prstGeom>
        </p:spPr>
      </p:pic>
    </p:spTree>
    <p:extLst>
      <p:ext uri="{BB962C8B-B14F-4D97-AF65-F5344CB8AC3E}">
        <p14:creationId xmlns:p14="http://schemas.microsoft.com/office/powerpoint/2010/main" val="28834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GB" dirty="0">
                <a:latin typeface="AQA Chevin Pro Light" panose="020F0303030000060003" pitchFamily="34" charset="0"/>
              </a:rPr>
              <a:t>30 hours supervised learning…</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12</a:t>
            </a:fld>
            <a:endParaRPr lang="en-GB"/>
          </a:p>
        </p:txBody>
      </p:sp>
    </p:spTree>
    <p:extLst>
      <p:ext uri="{BB962C8B-B14F-4D97-AF65-F5344CB8AC3E}">
        <p14:creationId xmlns:p14="http://schemas.microsoft.com/office/powerpoint/2010/main" val="126491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solidFill>
                  <a:schemeClr val="accent5"/>
                </a:solidFill>
                <a:latin typeface="AQA Chevin Pro Light" panose="020F0303030000060003" pitchFamily="34" charset="0"/>
              </a:rPr>
              <a:t>30 hours supervised learning…</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92F5862-6979-4CBC-A2F8-9F4749F74CF6}"/>
              </a:ext>
            </a:extLst>
          </p:cNvPr>
          <p:cNvSpPr>
            <a:spLocks noGrp="1"/>
          </p:cNvSpPr>
          <p:nvPr>
            <p:ph idx="1"/>
          </p:nvPr>
        </p:nvSpPr>
        <p:spPr>
          <a:xfrm>
            <a:off x="540000" y="1458671"/>
            <a:ext cx="8045199" cy="4607871"/>
          </a:xfrm>
        </p:spPr>
        <p:txBody>
          <a:bodyPr/>
          <a:lstStyle/>
          <a:p>
            <a:pPr marL="0" indent="0">
              <a:buNone/>
            </a:pPr>
            <a:r>
              <a:rPr lang="en-GB" dirty="0"/>
              <a:t>Your EPQ coordinator will guide you through 30 hours of learning.</a:t>
            </a:r>
            <a:br>
              <a:rPr lang="en-GB" dirty="0"/>
            </a:br>
            <a:endParaRPr lang="en-GB" dirty="0"/>
          </a:p>
          <a:p>
            <a:pPr marL="0" indent="0">
              <a:buNone/>
            </a:pPr>
            <a:r>
              <a:rPr lang="en-GB" dirty="0">
                <a:solidFill>
                  <a:schemeClr val="accent5"/>
                </a:solidFill>
              </a:rPr>
              <a:t>These may not be typical lessons and you could be:</a:t>
            </a:r>
          </a:p>
          <a:p>
            <a:r>
              <a:rPr lang="en-GB" dirty="0"/>
              <a:t>learning from visiting speakers</a:t>
            </a:r>
          </a:p>
          <a:p>
            <a:r>
              <a:rPr lang="en-GB" dirty="0"/>
              <a:t>visiting university libraries</a:t>
            </a:r>
          </a:p>
          <a:p>
            <a:r>
              <a:rPr lang="en-GB" dirty="0"/>
              <a:t>completing online courses.</a:t>
            </a:r>
          </a:p>
          <a:p>
            <a:endParaRPr lang="en-GB" dirty="0">
              <a:solidFill>
                <a:schemeClr val="accent5"/>
              </a:solidFill>
            </a:endParaRPr>
          </a:p>
          <a:p>
            <a:pPr marL="0" indent="0">
              <a:buNone/>
            </a:pPr>
            <a:r>
              <a:rPr lang="en-GB" dirty="0">
                <a:solidFill>
                  <a:schemeClr val="accent5"/>
                </a:solidFill>
              </a:rPr>
              <a:t>You’ll learn skills such as:</a:t>
            </a:r>
          </a:p>
          <a:p>
            <a:r>
              <a:rPr lang="en-GB" dirty="0"/>
              <a:t>how to develop titles, questions and proposals</a:t>
            </a:r>
          </a:p>
          <a:p>
            <a:r>
              <a:rPr lang="en-GB" dirty="0"/>
              <a:t>project management skills, including time management, planning techniques, and setting aims and objectives</a:t>
            </a:r>
          </a:p>
          <a:p>
            <a:r>
              <a:rPr lang="en-GB" dirty="0"/>
              <a:t>research methods, including research ethics, analysis and evaluation, risk assessment and data collection techniques</a:t>
            </a:r>
          </a:p>
          <a:p>
            <a:r>
              <a:rPr lang="en-GB" dirty="0"/>
              <a:t>report writing and presentation skills.</a:t>
            </a:r>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13</a:t>
            </a:fld>
            <a:endParaRPr lang="en-GB"/>
          </a:p>
        </p:txBody>
      </p:sp>
      <p:pic>
        <p:nvPicPr>
          <p:cNvPr id="26" name="Picture 25">
            <a:extLst>
              <a:ext uri="{FF2B5EF4-FFF2-40B4-BE49-F238E27FC236}">
                <a16:creationId xmlns:a16="http://schemas.microsoft.com/office/drawing/2014/main" id="{C0BF2918-A84B-4268-9961-2EB2C9E1D530}"/>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7562507" y="489991"/>
            <a:ext cx="590384" cy="1135825"/>
          </a:xfrm>
          <a:prstGeom prst="rect">
            <a:avLst/>
          </a:prstGeom>
        </p:spPr>
      </p:pic>
    </p:spTree>
    <p:extLst>
      <p:ext uri="{BB962C8B-B14F-4D97-AF65-F5344CB8AC3E}">
        <p14:creationId xmlns:p14="http://schemas.microsoft.com/office/powerpoint/2010/main" val="369525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xfrm>
            <a:off x="540000" y="359852"/>
            <a:ext cx="8045200" cy="431181"/>
          </a:xfrm>
        </p:spPr>
        <p:txBody>
          <a:bodyPr/>
          <a:lstStyle/>
          <a:p>
            <a:r>
              <a:rPr lang="en-GB" dirty="0">
                <a:latin typeface="AQA Chevin Pro Light" panose="020F0303030000060003" pitchFamily="34" charset="0"/>
              </a:rPr>
              <a:t>… at least 90 hours to be independent</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14</a:t>
            </a:fld>
            <a:endParaRPr lang="en-GB"/>
          </a:p>
        </p:txBody>
      </p:sp>
    </p:spTree>
    <p:extLst>
      <p:ext uri="{BB962C8B-B14F-4D97-AF65-F5344CB8AC3E}">
        <p14:creationId xmlns:p14="http://schemas.microsoft.com/office/powerpoint/2010/main" val="292136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solidFill>
                  <a:schemeClr val="accent3"/>
                </a:solidFill>
                <a:latin typeface="AQA Chevin Pro Light" panose="020F0303030000060003" pitchFamily="34" charset="0"/>
              </a:rPr>
              <a:t>… at least 90 hours to be independent</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92F5862-6979-4CBC-A2F8-9F4749F74CF6}"/>
              </a:ext>
            </a:extLst>
          </p:cNvPr>
          <p:cNvSpPr>
            <a:spLocks noGrp="1"/>
          </p:cNvSpPr>
          <p:nvPr>
            <p:ph idx="1"/>
          </p:nvPr>
        </p:nvSpPr>
        <p:spPr>
          <a:xfrm>
            <a:off x="540000" y="1458671"/>
            <a:ext cx="8045199" cy="4607871"/>
          </a:xfrm>
        </p:spPr>
        <p:txBody>
          <a:bodyPr/>
          <a:lstStyle/>
          <a:p>
            <a:pPr marL="0" indent="0">
              <a:buNone/>
            </a:pPr>
            <a:r>
              <a:rPr lang="en-GB" dirty="0"/>
              <a:t>Independent research is the foundation of the EPQ.</a:t>
            </a:r>
          </a:p>
          <a:p>
            <a:pPr marL="0" indent="0">
              <a:buNone/>
            </a:pPr>
            <a:endParaRPr lang="en-GB" dirty="0"/>
          </a:p>
          <a:p>
            <a:pPr marL="0" indent="0">
              <a:buNone/>
            </a:pPr>
            <a:r>
              <a:rPr lang="en-GB" dirty="0">
                <a:solidFill>
                  <a:schemeClr val="accent3"/>
                </a:solidFill>
              </a:rPr>
              <a:t>You’ll:</a:t>
            </a:r>
          </a:p>
          <a:p>
            <a:r>
              <a:rPr lang="en-GB" dirty="0"/>
              <a:t>carry out detailed research that informs the project product</a:t>
            </a:r>
            <a:br>
              <a:rPr lang="en-GB" dirty="0"/>
            </a:br>
            <a:r>
              <a:rPr lang="en-GB" dirty="0"/>
              <a:t>outcome and format</a:t>
            </a:r>
          </a:p>
          <a:p>
            <a:r>
              <a:rPr lang="en-GB" dirty="0"/>
              <a:t>use a wide range of relevant resources </a:t>
            </a:r>
          </a:p>
          <a:p>
            <a:r>
              <a:rPr lang="en-GB" dirty="0"/>
              <a:t>perform critical analysis and evaluation of resources</a:t>
            </a:r>
          </a:p>
          <a:p>
            <a:r>
              <a:rPr lang="en-GB" dirty="0"/>
              <a:t>use a mix of sources to realise the project product outcome.</a:t>
            </a:r>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15</a:t>
            </a:fld>
            <a:endParaRPr lang="en-GB"/>
          </a:p>
        </p:txBody>
      </p:sp>
      <p:pic>
        <p:nvPicPr>
          <p:cNvPr id="7" name="Picture 6">
            <a:extLst>
              <a:ext uri="{FF2B5EF4-FFF2-40B4-BE49-F238E27FC236}">
                <a16:creationId xmlns:a16="http://schemas.microsoft.com/office/drawing/2014/main" id="{493B6C30-9080-45BA-83B8-81455379B65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9534"/>
                    </a14:imgEffect>
                    <a14:imgEffect>
                      <a14:saturation sat="127000"/>
                    </a14:imgEffect>
                    <a14:imgEffect>
                      <a14:brightnessContrast bright="-9000"/>
                    </a14:imgEffect>
                  </a14:imgLayer>
                </a14:imgProps>
              </a:ext>
            </a:extLst>
          </a:blip>
          <a:stretch>
            <a:fillRect/>
          </a:stretch>
        </p:blipFill>
        <p:spPr>
          <a:xfrm>
            <a:off x="7562507" y="489991"/>
            <a:ext cx="590384" cy="1135825"/>
          </a:xfrm>
          <a:prstGeom prst="rect">
            <a:avLst/>
          </a:prstGeom>
        </p:spPr>
      </p:pic>
    </p:spTree>
    <p:extLst>
      <p:ext uri="{BB962C8B-B14F-4D97-AF65-F5344CB8AC3E}">
        <p14:creationId xmlns:p14="http://schemas.microsoft.com/office/powerpoint/2010/main" val="404518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xfrm>
            <a:off x="540000" y="359852"/>
            <a:ext cx="8045200" cy="431181"/>
          </a:xfrm>
        </p:spPr>
        <p:txBody>
          <a:bodyPr/>
          <a:lstStyle/>
          <a:p>
            <a:r>
              <a:rPr lang="en-GB" dirty="0">
                <a:latin typeface="AQA Chevin Pro Light" panose="020F0303030000060003" pitchFamily="34" charset="0"/>
              </a:rPr>
              <a:t>Log your progress and accomplishments</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16</a:t>
            </a:fld>
            <a:endParaRPr lang="en-GB"/>
          </a:p>
        </p:txBody>
      </p:sp>
    </p:spTree>
    <p:extLst>
      <p:ext uri="{BB962C8B-B14F-4D97-AF65-F5344CB8AC3E}">
        <p14:creationId xmlns:p14="http://schemas.microsoft.com/office/powerpoint/2010/main" val="226507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solidFill>
                  <a:srgbClr val="EB962D"/>
                </a:solidFill>
                <a:latin typeface="AQA Chevin Pro Light" panose="020F0303030000060003" pitchFamily="34" charset="0"/>
              </a:rPr>
              <a:t>Log your progress and accomplishments</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92F5862-6979-4CBC-A2F8-9F4749F74CF6}"/>
              </a:ext>
            </a:extLst>
          </p:cNvPr>
          <p:cNvSpPr>
            <a:spLocks noGrp="1"/>
          </p:cNvSpPr>
          <p:nvPr>
            <p:ph idx="1"/>
          </p:nvPr>
        </p:nvSpPr>
        <p:spPr>
          <a:xfrm>
            <a:off x="540000" y="1458671"/>
            <a:ext cx="8045199" cy="4607871"/>
          </a:xfrm>
        </p:spPr>
        <p:txBody>
          <a:bodyPr/>
          <a:lstStyle/>
          <a:p>
            <a:pPr marL="0" indent="0">
              <a:buNone/>
            </a:pPr>
            <a:r>
              <a:rPr lang="en-US" dirty="0"/>
              <a:t>The production log is an ongoing record of your project’s progress.</a:t>
            </a:r>
            <a:br>
              <a:rPr lang="en-US" dirty="0"/>
            </a:br>
            <a:r>
              <a:rPr lang="en-US" dirty="0"/>
              <a:t>It’s a tool to track and manage the EPQ process. You will have ownership</a:t>
            </a:r>
            <a:br>
              <a:rPr lang="en-US" dirty="0"/>
            </a:br>
            <a:r>
              <a:rPr lang="en-US" dirty="0"/>
              <a:t>of it and it’ll be completed by you and your supervisor and coordinator. </a:t>
            </a:r>
          </a:p>
          <a:p>
            <a:pPr marL="0" indent="0">
              <a:buNone/>
            </a:pPr>
            <a:endParaRPr lang="en-US" dirty="0"/>
          </a:p>
          <a:p>
            <a:pPr marL="0" indent="0">
              <a:buNone/>
            </a:pPr>
            <a:r>
              <a:rPr lang="en-US" dirty="0">
                <a:solidFill>
                  <a:srgbClr val="EB962D"/>
                </a:solidFill>
              </a:rPr>
              <a:t>The production log records:</a:t>
            </a:r>
          </a:p>
          <a:p>
            <a:r>
              <a:rPr lang="en-US" dirty="0"/>
              <a:t>the initial ideas, project proposal recommendation and approval</a:t>
            </a:r>
          </a:p>
          <a:p>
            <a:r>
              <a:rPr lang="en-US" dirty="0"/>
              <a:t>meetings you have with your supervisor </a:t>
            </a:r>
          </a:p>
          <a:p>
            <a:r>
              <a:rPr lang="en-US" dirty="0"/>
              <a:t>project planning, progress and decision making </a:t>
            </a:r>
          </a:p>
          <a:p>
            <a:r>
              <a:rPr lang="en-US" dirty="0"/>
              <a:t>development of your project from the initial ideas to summary and refection</a:t>
            </a:r>
          </a:p>
          <a:p>
            <a:r>
              <a:rPr lang="en-US" dirty="0"/>
              <a:t>your live presentation and Q and A</a:t>
            </a:r>
          </a:p>
          <a:p>
            <a:r>
              <a:rPr lang="en-US" dirty="0"/>
              <a:t>marking by your supervisor. </a:t>
            </a:r>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17</a:t>
            </a:fld>
            <a:endParaRPr lang="en-GB"/>
          </a:p>
        </p:txBody>
      </p:sp>
      <p:pic>
        <p:nvPicPr>
          <p:cNvPr id="8" name="Picture 7">
            <a:extLst>
              <a:ext uri="{FF2B5EF4-FFF2-40B4-BE49-F238E27FC236}">
                <a16:creationId xmlns:a16="http://schemas.microsoft.com/office/drawing/2014/main" id="{AF030112-9492-4EEA-A873-E6D68BDEDFD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386000"/>
                    </a14:imgEffect>
                    <a14:imgEffect>
                      <a14:brightnessContrast bright="36000"/>
                    </a14:imgEffect>
                  </a14:imgLayer>
                </a14:imgProps>
              </a:ext>
            </a:extLst>
          </a:blip>
          <a:stretch>
            <a:fillRect/>
          </a:stretch>
        </p:blipFill>
        <p:spPr>
          <a:xfrm>
            <a:off x="7562507" y="489991"/>
            <a:ext cx="590384" cy="1135825"/>
          </a:xfrm>
          <a:prstGeom prst="rect">
            <a:avLst/>
          </a:prstGeom>
        </p:spPr>
      </p:pic>
    </p:spTree>
    <p:extLst>
      <p:ext uri="{BB962C8B-B14F-4D97-AF65-F5344CB8AC3E}">
        <p14:creationId xmlns:p14="http://schemas.microsoft.com/office/powerpoint/2010/main" val="400634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latin typeface="AQA Chevin Pro Light" panose="020F0303030000060003" pitchFamily="34" charset="0"/>
              </a:rPr>
              <a:t>How EPQ works alongside your A-levels</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18</a:t>
            </a:fld>
            <a:endParaRPr lang="en-GB"/>
          </a:p>
        </p:txBody>
      </p:sp>
      <p:sp>
        <p:nvSpPr>
          <p:cNvPr id="4" name="Content Placeholder 3">
            <a:extLst>
              <a:ext uri="{FF2B5EF4-FFF2-40B4-BE49-F238E27FC236}">
                <a16:creationId xmlns:a16="http://schemas.microsoft.com/office/drawing/2014/main" id="{E92F5862-6979-4CBC-A2F8-9F4749F74CF6}"/>
              </a:ext>
            </a:extLst>
          </p:cNvPr>
          <p:cNvSpPr>
            <a:spLocks noGrp="1"/>
          </p:cNvSpPr>
          <p:nvPr>
            <p:ph idx="12"/>
          </p:nvPr>
        </p:nvSpPr>
        <p:spPr/>
        <p:txBody>
          <a:bodyPr/>
          <a:lstStyle/>
          <a:p>
            <a:r>
              <a:rPr lang="en-GB" i="1" dirty="0"/>
              <a:t>Insert your method of delivery here</a:t>
            </a:r>
          </a:p>
        </p:txBody>
      </p:sp>
    </p:spTree>
    <p:extLst>
      <p:ext uri="{BB962C8B-B14F-4D97-AF65-F5344CB8AC3E}">
        <p14:creationId xmlns:p14="http://schemas.microsoft.com/office/powerpoint/2010/main" val="233744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latin typeface="AQA Chevin Pro Light" panose="020F0303030000060003" pitchFamily="34" charset="0"/>
              </a:rPr>
              <a:t>Don’t just take our word for it!</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19</a:t>
            </a:fld>
            <a:endParaRPr lang="en-GB"/>
          </a:p>
        </p:txBody>
      </p:sp>
      <p:sp>
        <p:nvSpPr>
          <p:cNvPr id="9" name="Speech Bubble: Rectangle with Corners Rounded 8">
            <a:extLst>
              <a:ext uri="{FF2B5EF4-FFF2-40B4-BE49-F238E27FC236}">
                <a16:creationId xmlns:a16="http://schemas.microsoft.com/office/drawing/2014/main" id="{2998DD2E-77E6-40D7-BE49-AB6FFF115CF8}"/>
              </a:ext>
            </a:extLst>
          </p:cNvPr>
          <p:cNvSpPr/>
          <p:nvPr/>
        </p:nvSpPr>
        <p:spPr>
          <a:xfrm>
            <a:off x="343893" y="1287007"/>
            <a:ext cx="2861885" cy="2068996"/>
          </a:xfrm>
          <a:prstGeom prst="wedgeRoundRectCallout">
            <a:avLst>
              <a:gd name="adj1" fmla="val 34621"/>
              <a:gd name="adj2" fmla="val 61934"/>
              <a:gd name="adj3" fmla="val 16667"/>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t>It’s really opened up so many different things for me, changed my whole lifestyle and it’s really helped me at uni.</a:t>
            </a:r>
          </a:p>
          <a:p>
            <a:r>
              <a:rPr lang="en-GB" sz="1400" dirty="0"/>
              <a:t>Kizzy, former student</a:t>
            </a:r>
          </a:p>
        </p:txBody>
      </p:sp>
      <p:sp>
        <p:nvSpPr>
          <p:cNvPr id="10" name="Speech Bubble: Rectangle with Corners Rounded 9">
            <a:extLst>
              <a:ext uri="{FF2B5EF4-FFF2-40B4-BE49-F238E27FC236}">
                <a16:creationId xmlns:a16="http://schemas.microsoft.com/office/drawing/2014/main" id="{E5BD4FC6-5C14-4C3D-A953-02125D82E11B}"/>
              </a:ext>
            </a:extLst>
          </p:cNvPr>
          <p:cNvSpPr/>
          <p:nvPr/>
        </p:nvSpPr>
        <p:spPr>
          <a:xfrm>
            <a:off x="3634154" y="1271023"/>
            <a:ext cx="5165704" cy="2472637"/>
          </a:xfrm>
          <a:prstGeom prst="wedgeRoundRectCallout">
            <a:avLst>
              <a:gd name="adj1" fmla="val -34861"/>
              <a:gd name="adj2" fmla="val 65681"/>
              <a:gd name="adj3" fmla="val 16667"/>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tx1"/>
                </a:solidFill>
                <a:latin typeface="+mj-lt"/>
              </a:rPr>
              <a:t>I would have loved to have had the opportunity to learn referencing before going to university. It was always the thing that I really, really struggled with and was one of the reasons why I couldn’t quite understand why I wasn’t getting the marks that I wanted and I think EPQ students overcome that barrier almost straight away.</a:t>
            </a:r>
          </a:p>
          <a:p>
            <a:r>
              <a:rPr lang="en-GB" sz="1400" dirty="0">
                <a:latin typeface="+mj-lt"/>
              </a:rPr>
              <a:t>Dr Emma Thompson – 'Learn with US' transition</a:t>
            </a:r>
            <a:br>
              <a:rPr lang="en-GB" sz="1400" dirty="0">
                <a:latin typeface="+mj-lt"/>
              </a:rPr>
            </a:br>
            <a:r>
              <a:rPr lang="en-GB" sz="1400" dirty="0">
                <a:latin typeface="+mj-lt"/>
              </a:rPr>
              <a:t>leader at University of Southampton</a:t>
            </a:r>
          </a:p>
        </p:txBody>
      </p:sp>
      <p:sp>
        <p:nvSpPr>
          <p:cNvPr id="11" name="Speech Bubble: Rectangle with Corners Rounded 10">
            <a:extLst>
              <a:ext uri="{FF2B5EF4-FFF2-40B4-BE49-F238E27FC236}">
                <a16:creationId xmlns:a16="http://schemas.microsoft.com/office/drawing/2014/main" id="{70DCAE9D-E6F6-45E3-9142-63F7F99CBD6F}"/>
              </a:ext>
            </a:extLst>
          </p:cNvPr>
          <p:cNvSpPr/>
          <p:nvPr/>
        </p:nvSpPr>
        <p:spPr>
          <a:xfrm>
            <a:off x="343895" y="3829603"/>
            <a:ext cx="3665398" cy="1986579"/>
          </a:xfrm>
          <a:prstGeom prst="wedgeRoundRectCallout">
            <a:avLst>
              <a:gd name="adj1" fmla="val 37027"/>
              <a:gd name="adj2" fmla="val 68073"/>
              <a:gd name="adj3" fmla="val 16667"/>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tx1"/>
                </a:solidFill>
                <a:latin typeface="+mj-lt"/>
              </a:rPr>
              <a:t>What we see as teachers in the classroom is, the student developing some really wonderful skills, in terms of really growing as a human being, and growing as a young adult.</a:t>
            </a:r>
          </a:p>
          <a:p>
            <a:r>
              <a:rPr lang="en-GB" sz="1400" dirty="0">
                <a:solidFill>
                  <a:schemeClr val="tx1"/>
                </a:solidFill>
                <a:latin typeface="+mj-lt"/>
              </a:rPr>
              <a:t>Jen Obaditch, AQA Head of Curriculum</a:t>
            </a:r>
          </a:p>
        </p:txBody>
      </p:sp>
      <p:sp>
        <p:nvSpPr>
          <p:cNvPr id="12" name="Speech Bubble: Rectangle with Corners Rounded 11">
            <a:extLst>
              <a:ext uri="{FF2B5EF4-FFF2-40B4-BE49-F238E27FC236}">
                <a16:creationId xmlns:a16="http://schemas.microsoft.com/office/drawing/2014/main" id="{CCC6746C-0175-4437-85FC-C7D8F76E9338}"/>
              </a:ext>
            </a:extLst>
          </p:cNvPr>
          <p:cNvSpPr/>
          <p:nvPr/>
        </p:nvSpPr>
        <p:spPr>
          <a:xfrm>
            <a:off x="4898428" y="4145313"/>
            <a:ext cx="3901430" cy="1756934"/>
          </a:xfrm>
          <a:prstGeom prst="wedgeRoundRectCallout">
            <a:avLst>
              <a:gd name="adj1" fmla="val -34892"/>
              <a:gd name="adj2" fmla="val 69150"/>
              <a:gd name="adj3" fmla="val 16667"/>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tx1"/>
                </a:solidFill>
                <a:latin typeface="+mj-lt"/>
              </a:rPr>
              <a:t>If you want to get a head start on university-style work, the EPQ is great for introducing concepts like independent learning, research and time management.</a:t>
            </a:r>
          </a:p>
          <a:p>
            <a:r>
              <a:rPr lang="en-GB" sz="1400" dirty="0">
                <a:solidFill>
                  <a:schemeClr val="tx1"/>
                </a:solidFill>
                <a:latin typeface="+mj-lt"/>
              </a:rPr>
              <a:t>Lucy, former student</a:t>
            </a:r>
          </a:p>
        </p:txBody>
      </p:sp>
    </p:spTree>
    <p:extLst>
      <p:ext uri="{BB962C8B-B14F-4D97-AF65-F5344CB8AC3E}">
        <p14:creationId xmlns:p14="http://schemas.microsoft.com/office/powerpoint/2010/main" val="419321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5"/>
                </a:solidFill>
                <a:latin typeface="AQA Chevin Pro Light" panose="020F0303030000060003" pitchFamily="34" charset="0"/>
              </a:rPr>
              <a:t>Discover your true passions</a:t>
            </a:r>
            <a:endParaRPr lang="en-US" dirty="0">
              <a:solidFill>
                <a:schemeClr val="accent5"/>
              </a:solidFill>
              <a:latin typeface="AQA Chevin Pro Light" panose="020F0303030000060003" pitchFamily="34" charset="0"/>
            </a:endParaRPr>
          </a:p>
        </p:txBody>
      </p:sp>
      <p:sp>
        <p:nvSpPr>
          <p:cNvPr id="9" name="Footer Placeholder 8"/>
          <p:cNvSpPr>
            <a:spLocks noGrp="1"/>
          </p:cNvSpPr>
          <p:nvPr>
            <p:ph type="ftr" sz="quarter" idx="10"/>
          </p:nvPr>
        </p:nvSpPr>
        <p:spPr/>
        <p:txBody>
          <a:bodyPr/>
          <a:lstStyle/>
          <a:p>
            <a:r>
              <a:rPr lang="en-US" dirty="0"/>
              <a:t>Copyright © AQA and its licensors. All rights reserved.</a:t>
            </a:r>
          </a:p>
        </p:txBody>
      </p:sp>
      <p:sp>
        <p:nvSpPr>
          <p:cNvPr id="11" name="Content Placeholder 10">
            <a:extLst>
              <a:ext uri="{FF2B5EF4-FFF2-40B4-BE49-F238E27FC236}">
                <a16:creationId xmlns:a16="http://schemas.microsoft.com/office/drawing/2014/main" id="{7FAD98B3-6E62-4F9A-BBAA-7012BEFC0188}"/>
              </a:ext>
            </a:extLst>
          </p:cNvPr>
          <p:cNvSpPr>
            <a:spLocks noGrp="1"/>
          </p:cNvSpPr>
          <p:nvPr>
            <p:ph idx="1"/>
          </p:nvPr>
        </p:nvSpPr>
        <p:spPr/>
        <p:txBody>
          <a:bodyPr/>
          <a:lstStyle/>
          <a:p>
            <a:pPr marL="0" indent="0" fontAlgn="b">
              <a:buNone/>
            </a:pPr>
            <a:r>
              <a:rPr lang="en-GB" dirty="0">
                <a:solidFill>
                  <a:schemeClr val="tx2"/>
                </a:solidFill>
              </a:rPr>
              <a:t>Some examples of past projects:</a:t>
            </a:r>
            <a:br>
              <a:rPr lang="en-GB" b="1" dirty="0">
                <a:solidFill>
                  <a:schemeClr val="tx2"/>
                </a:solidFill>
              </a:rPr>
            </a:br>
            <a:br>
              <a:rPr lang="en-GB" dirty="0">
                <a:solidFill>
                  <a:srgbClr val="000000"/>
                </a:solidFill>
                <a:latin typeface="Arial" panose="020B0604020202020204" pitchFamily="34" charset="0"/>
              </a:rPr>
            </a:b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solidFill>
                  <a:schemeClr val="bg1">
                    <a:lumMod val="50000"/>
                  </a:schemeClr>
                </a:solidFill>
              </a:rPr>
              <a:t>2</a:t>
            </a:fld>
            <a:endParaRPr lang="en-GB" dirty="0">
              <a:solidFill>
                <a:schemeClr val="bg1">
                  <a:lumMod val="50000"/>
                </a:schemeClr>
              </a:solidFill>
            </a:endParaRPr>
          </a:p>
        </p:txBody>
      </p:sp>
      <p:sp>
        <p:nvSpPr>
          <p:cNvPr id="10" name="Content Placeholder 7">
            <a:extLst>
              <a:ext uri="{FF2B5EF4-FFF2-40B4-BE49-F238E27FC236}">
                <a16:creationId xmlns:a16="http://schemas.microsoft.com/office/drawing/2014/main" id="{47988344-E1D8-4713-BECC-A393E2D941CA}"/>
              </a:ext>
            </a:extLst>
          </p:cNvPr>
          <p:cNvSpPr txBox="1">
            <a:spLocks/>
          </p:cNvSpPr>
          <p:nvPr/>
        </p:nvSpPr>
        <p:spPr>
          <a:xfrm>
            <a:off x="540000" y="1450804"/>
            <a:ext cx="4625558" cy="4847040"/>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GB" dirty="0"/>
          </a:p>
        </p:txBody>
      </p:sp>
      <p:pic>
        <p:nvPicPr>
          <p:cNvPr id="8" name="Picture 7">
            <a:extLst>
              <a:ext uri="{FF2B5EF4-FFF2-40B4-BE49-F238E27FC236}">
                <a16:creationId xmlns:a16="http://schemas.microsoft.com/office/drawing/2014/main" id="{AA961596-482B-4211-A930-EC9C2F69E072}"/>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4215780" y="546295"/>
            <a:ext cx="590384" cy="1135825"/>
          </a:xfrm>
          <a:prstGeom prst="rect">
            <a:avLst/>
          </a:prstGeom>
        </p:spPr>
      </p:pic>
      <p:grpSp>
        <p:nvGrpSpPr>
          <p:cNvPr id="41" name="Group 40">
            <a:extLst>
              <a:ext uri="{FF2B5EF4-FFF2-40B4-BE49-F238E27FC236}">
                <a16:creationId xmlns:a16="http://schemas.microsoft.com/office/drawing/2014/main" id="{BA09D835-8A1B-40B1-9127-B81C3AA3C5D1}"/>
              </a:ext>
            </a:extLst>
          </p:cNvPr>
          <p:cNvGrpSpPr/>
          <p:nvPr/>
        </p:nvGrpSpPr>
        <p:grpSpPr>
          <a:xfrm>
            <a:off x="480615" y="2035649"/>
            <a:ext cx="8204440" cy="1774800"/>
            <a:chOff x="480615" y="2035649"/>
            <a:chExt cx="8204440" cy="1774800"/>
          </a:xfrm>
        </p:grpSpPr>
        <p:grpSp>
          <p:nvGrpSpPr>
            <p:cNvPr id="7" name="Group 6">
              <a:extLst>
                <a:ext uri="{FF2B5EF4-FFF2-40B4-BE49-F238E27FC236}">
                  <a16:creationId xmlns:a16="http://schemas.microsoft.com/office/drawing/2014/main" id="{0F99AFEF-57FA-4090-95EA-E3945375EB59}"/>
                </a:ext>
              </a:extLst>
            </p:cNvPr>
            <p:cNvGrpSpPr/>
            <p:nvPr/>
          </p:nvGrpSpPr>
          <p:grpSpPr>
            <a:xfrm>
              <a:off x="480615" y="2035649"/>
              <a:ext cx="1519200" cy="1774800"/>
              <a:chOff x="608211" y="2386528"/>
              <a:chExt cx="1519200" cy="1774800"/>
            </a:xfrm>
          </p:grpSpPr>
          <p:sp>
            <p:nvSpPr>
              <p:cNvPr id="20" name="Freeform: Shape 19">
                <a:extLst>
                  <a:ext uri="{FF2B5EF4-FFF2-40B4-BE49-F238E27FC236}">
                    <a16:creationId xmlns:a16="http://schemas.microsoft.com/office/drawing/2014/main" id="{543DDF41-1E20-4BF5-97CC-C135052C211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13" name="Rectangle 12">
                <a:extLst>
                  <a:ext uri="{FF2B5EF4-FFF2-40B4-BE49-F238E27FC236}">
                    <a16:creationId xmlns:a16="http://schemas.microsoft.com/office/drawing/2014/main" id="{8CA6D5F7-8FFF-4F97-8C37-29357A0A6D0C}"/>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chemeClr val="tx2"/>
                    </a:solidFill>
                    <a:latin typeface="+mj-lt"/>
                  </a:rPr>
                  <a:t>To research, </a:t>
                </a:r>
                <a:br>
                  <a:rPr lang="en-GB" sz="1700" baseline="30000" dirty="0">
                    <a:solidFill>
                      <a:schemeClr val="tx2"/>
                    </a:solidFill>
                    <a:latin typeface="+mj-lt"/>
                  </a:rPr>
                </a:br>
                <a:r>
                  <a:rPr lang="en-GB" sz="1700" baseline="30000" dirty="0">
                    <a:solidFill>
                      <a:schemeClr val="tx2"/>
                    </a:solidFill>
                    <a:latin typeface="+mj-lt"/>
                  </a:rPr>
                  <a:t>plan and produce (own needlework) an eighteenth century ball gown</a:t>
                </a:r>
                <a:r>
                  <a:rPr lang="en-GB" baseline="30000" dirty="0">
                    <a:solidFill>
                      <a:schemeClr val="tx2"/>
                    </a:solidFill>
                    <a:latin typeface="AQA Chevin Pro Light" panose="020F0303030000060003" pitchFamily="34" charset="0"/>
                  </a:rPr>
                  <a:t>.</a:t>
                </a:r>
              </a:p>
            </p:txBody>
          </p:sp>
          <p:pic>
            <p:nvPicPr>
              <p:cNvPr id="6" name="Picture 5">
                <a:extLst>
                  <a:ext uri="{FF2B5EF4-FFF2-40B4-BE49-F238E27FC236}">
                    <a16:creationId xmlns:a16="http://schemas.microsoft.com/office/drawing/2014/main" id="{B912A473-E1B5-4D99-BB33-073BBFD86F05}"/>
                  </a:ext>
                </a:extLst>
              </p:cNvPr>
              <p:cNvPicPr>
                <a:picLocks noChangeAspect="1"/>
              </p:cNvPicPr>
              <p:nvPr/>
            </p:nvPicPr>
            <p:blipFill>
              <a:blip r:embed="rId5"/>
              <a:stretch>
                <a:fillRect/>
              </a:stretch>
            </p:blipFill>
            <p:spPr>
              <a:xfrm>
                <a:off x="1145085" y="2513259"/>
                <a:ext cx="442594" cy="442594"/>
              </a:xfrm>
              <a:prstGeom prst="rect">
                <a:avLst/>
              </a:prstGeom>
            </p:spPr>
          </p:pic>
        </p:grpSp>
        <p:grpSp>
          <p:nvGrpSpPr>
            <p:cNvPr id="21" name="Group 20">
              <a:extLst>
                <a:ext uri="{FF2B5EF4-FFF2-40B4-BE49-F238E27FC236}">
                  <a16:creationId xmlns:a16="http://schemas.microsoft.com/office/drawing/2014/main" id="{94FE6364-7FD5-4D95-8F91-BC1A3E945FDA}"/>
                </a:ext>
              </a:extLst>
            </p:cNvPr>
            <p:cNvGrpSpPr/>
            <p:nvPr/>
          </p:nvGrpSpPr>
          <p:grpSpPr>
            <a:xfrm>
              <a:off x="2151925" y="2035649"/>
              <a:ext cx="1519200" cy="1774800"/>
              <a:chOff x="608211" y="2386528"/>
              <a:chExt cx="1519200" cy="1774800"/>
            </a:xfrm>
          </p:grpSpPr>
          <p:sp>
            <p:nvSpPr>
              <p:cNvPr id="22" name="Freeform: Shape 21">
                <a:extLst>
                  <a:ext uri="{FF2B5EF4-FFF2-40B4-BE49-F238E27FC236}">
                    <a16:creationId xmlns:a16="http://schemas.microsoft.com/office/drawing/2014/main" id="{69A9299F-7A88-4277-A1BF-9AE675E46ED2}"/>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3" name="Rectangle 22">
                <a:extLst>
                  <a:ext uri="{FF2B5EF4-FFF2-40B4-BE49-F238E27FC236}">
                    <a16:creationId xmlns:a16="http://schemas.microsoft.com/office/drawing/2014/main" id="{E85FAB4F-89AA-40D9-BEC7-F503E6CF16EE}"/>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Can true</a:t>
                </a:r>
                <a:br>
                  <a:rPr lang="en-GB" sz="1700" baseline="30000" dirty="0">
                    <a:solidFill>
                      <a:srgbClr val="522583"/>
                    </a:solidFill>
                    <a:latin typeface="+mj-lt"/>
                  </a:rPr>
                </a:br>
                <a:r>
                  <a:rPr lang="en-GB" sz="1700" baseline="30000" dirty="0">
                    <a:solidFill>
                      <a:srgbClr val="522583"/>
                    </a:solidFill>
                    <a:latin typeface="+mj-lt"/>
                  </a:rPr>
                  <a:t>happiness</a:t>
                </a:r>
                <a:br>
                  <a:rPr lang="en-GB" sz="1700" baseline="30000" dirty="0">
                    <a:solidFill>
                      <a:srgbClr val="522583"/>
                    </a:solidFill>
                    <a:latin typeface="+mj-lt"/>
                  </a:rPr>
                </a:br>
                <a:r>
                  <a:rPr lang="en-GB" sz="1700" baseline="30000" dirty="0">
                    <a:solidFill>
                      <a:srgbClr val="522583"/>
                    </a:solidFill>
                    <a:latin typeface="+mj-lt"/>
                  </a:rPr>
                  <a:t>be found in a</a:t>
                </a:r>
                <a:br>
                  <a:rPr lang="en-GB" sz="1700" baseline="30000" dirty="0">
                    <a:solidFill>
                      <a:srgbClr val="522583"/>
                    </a:solidFill>
                    <a:latin typeface="+mj-lt"/>
                  </a:rPr>
                </a:br>
                <a:r>
                  <a:rPr lang="en-GB" sz="1700" baseline="30000" dirty="0">
                    <a:solidFill>
                      <a:srgbClr val="522583"/>
                    </a:solidFill>
                    <a:latin typeface="+mj-lt"/>
                  </a:rPr>
                  <a:t>single moment?</a:t>
                </a:r>
              </a:p>
            </p:txBody>
          </p:sp>
          <p:pic>
            <p:nvPicPr>
              <p:cNvPr id="24" name="Picture 23">
                <a:extLst>
                  <a:ext uri="{FF2B5EF4-FFF2-40B4-BE49-F238E27FC236}">
                    <a16:creationId xmlns:a16="http://schemas.microsoft.com/office/drawing/2014/main" id="{78A9246B-3C53-4B5D-B6EC-2F796CBBEC0D}"/>
                  </a:ext>
                </a:extLst>
              </p:cNvPr>
              <p:cNvPicPr>
                <a:picLocks noChangeAspect="1"/>
              </p:cNvPicPr>
              <p:nvPr/>
            </p:nvPicPr>
            <p:blipFill>
              <a:blip r:embed="rId6"/>
              <a:stretch>
                <a:fillRect/>
              </a:stretch>
            </p:blipFill>
            <p:spPr>
              <a:xfrm>
                <a:off x="1145085" y="2513259"/>
                <a:ext cx="442594" cy="442594"/>
              </a:xfrm>
              <a:prstGeom prst="rect">
                <a:avLst/>
              </a:prstGeom>
            </p:spPr>
          </p:pic>
        </p:grpSp>
        <p:grpSp>
          <p:nvGrpSpPr>
            <p:cNvPr id="25" name="Group 24">
              <a:extLst>
                <a:ext uri="{FF2B5EF4-FFF2-40B4-BE49-F238E27FC236}">
                  <a16:creationId xmlns:a16="http://schemas.microsoft.com/office/drawing/2014/main" id="{2EBC3B01-27F6-4057-98C2-D47E6E3FD4B4}"/>
                </a:ext>
              </a:extLst>
            </p:cNvPr>
            <p:cNvGrpSpPr/>
            <p:nvPr/>
          </p:nvGrpSpPr>
          <p:grpSpPr>
            <a:xfrm>
              <a:off x="3823235" y="2035649"/>
              <a:ext cx="1519200" cy="1774800"/>
              <a:chOff x="608211" y="2386528"/>
              <a:chExt cx="1519200" cy="1774800"/>
            </a:xfrm>
          </p:grpSpPr>
          <p:sp>
            <p:nvSpPr>
              <p:cNvPr id="26" name="Freeform: Shape 25">
                <a:extLst>
                  <a:ext uri="{FF2B5EF4-FFF2-40B4-BE49-F238E27FC236}">
                    <a16:creationId xmlns:a16="http://schemas.microsoft.com/office/drawing/2014/main" id="{A169D511-A9F8-49FF-802E-6B0636840DB7}"/>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7" name="Rectangle 26">
                <a:extLst>
                  <a:ext uri="{FF2B5EF4-FFF2-40B4-BE49-F238E27FC236}">
                    <a16:creationId xmlns:a16="http://schemas.microsoft.com/office/drawing/2014/main" id="{C5817856-6F29-4118-8313-7ED27159F75F}"/>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To what</a:t>
                </a:r>
                <a:br>
                  <a:rPr lang="en-GB" sz="1700" baseline="30000" dirty="0">
                    <a:solidFill>
                      <a:srgbClr val="522583"/>
                    </a:solidFill>
                    <a:latin typeface="+mj-lt"/>
                  </a:rPr>
                </a:br>
                <a:r>
                  <a:rPr lang="en-GB" sz="1700" baseline="30000" dirty="0">
                    <a:solidFill>
                      <a:srgbClr val="522583"/>
                    </a:solidFill>
                    <a:latin typeface="+mj-lt"/>
                  </a:rPr>
                  <a:t>extent do genetic</a:t>
                </a:r>
                <a:br>
                  <a:rPr lang="en-GB" sz="1700" baseline="30000" dirty="0">
                    <a:solidFill>
                      <a:srgbClr val="522583"/>
                    </a:solidFill>
                    <a:latin typeface="+mj-lt"/>
                  </a:rPr>
                </a:br>
                <a:r>
                  <a:rPr lang="en-GB" sz="1700" baseline="30000" dirty="0">
                    <a:solidFill>
                      <a:srgbClr val="522583"/>
                    </a:solidFill>
                    <a:latin typeface="+mj-lt"/>
                  </a:rPr>
                  <a:t>factors contribute to a propensity towards addiction in humans?</a:t>
                </a:r>
              </a:p>
            </p:txBody>
          </p:sp>
          <p:pic>
            <p:nvPicPr>
              <p:cNvPr id="28" name="Picture 27">
                <a:extLst>
                  <a:ext uri="{FF2B5EF4-FFF2-40B4-BE49-F238E27FC236}">
                    <a16:creationId xmlns:a16="http://schemas.microsoft.com/office/drawing/2014/main" id="{15683880-4B29-40CD-964E-82F4354D5B64}"/>
                  </a:ext>
                </a:extLst>
              </p:cNvPr>
              <p:cNvPicPr>
                <a:picLocks noChangeAspect="1"/>
              </p:cNvPicPr>
              <p:nvPr/>
            </p:nvPicPr>
            <p:blipFill>
              <a:blip r:embed="rId7"/>
              <a:stretch>
                <a:fillRect/>
              </a:stretch>
            </p:blipFill>
            <p:spPr>
              <a:xfrm>
                <a:off x="1145085" y="2513259"/>
                <a:ext cx="442594" cy="442594"/>
              </a:xfrm>
              <a:prstGeom prst="rect">
                <a:avLst/>
              </a:prstGeom>
            </p:spPr>
          </p:pic>
        </p:grpSp>
        <p:grpSp>
          <p:nvGrpSpPr>
            <p:cNvPr id="29" name="Group 28">
              <a:extLst>
                <a:ext uri="{FF2B5EF4-FFF2-40B4-BE49-F238E27FC236}">
                  <a16:creationId xmlns:a16="http://schemas.microsoft.com/office/drawing/2014/main" id="{8F81FA13-DC07-4810-8CEF-3BA1797EE227}"/>
                </a:ext>
              </a:extLst>
            </p:cNvPr>
            <p:cNvGrpSpPr/>
            <p:nvPr/>
          </p:nvGrpSpPr>
          <p:grpSpPr>
            <a:xfrm>
              <a:off x="5494545" y="2035649"/>
              <a:ext cx="1519200" cy="1774800"/>
              <a:chOff x="608211" y="2386528"/>
              <a:chExt cx="1519200" cy="1774800"/>
            </a:xfrm>
          </p:grpSpPr>
          <p:sp>
            <p:nvSpPr>
              <p:cNvPr id="30" name="Freeform: Shape 29">
                <a:extLst>
                  <a:ext uri="{FF2B5EF4-FFF2-40B4-BE49-F238E27FC236}">
                    <a16:creationId xmlns:a16="http://schemas.microsoft.com/office/drawing/2014/main" id="{FCA00E2C-94C6-41D5-B0DC-1AAF531E917A}"/>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31" name="Rectangle 30">
                <a:extLst>
                  <a:ext uri="{FF2B5EF4-FFF2-40B4-BE49-F238E27FC236}">
                    <a16:creationId xmlns:a16="http://schemas.microsoft.com/office/drawing/2014/main" id="{A9BDCC03-A70D-41A2-AC51-827420625766}"/>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How dimples</a:t>
                </a:r>
                <a:br>
                  <a:rPr lang="en-GB" sz="1700" baseline="30000" dirty="0">
                    <a:solidFill>
                      <a:srgbClr val="522583"/>
                    </a:solidFill>
                    <a:latin typeface="+mj-lt"/>
                  </a:rPr>
                </a:br>
                <a:r>
                  <a:rPr lang="en-GB" sz="1700" baseline="30000" dirty="0">
                    <a:solidFill>
                      <a:srgbClr val="522583"/>
                    </a:solidFill>
                    <a:latin typeface="+mj-lt"/>
                  </a:rPr>
                  <a:t>affect the aerodynamic</a:t>
                </a:r>
                <a:br>
                  <a:rPr lang="en-GB" sz="1700" baseline="30000" dirty="0">
                    <a:solidFill>
                      <a:srgbClr val="522583"/>
                    </a:solidFill>
                    <a:latin typeface="+mj-lt"/>
                  </a:rPr>
                </a:br>
                <a:r>
                  <a:rPr lang="en-GB" sz="1700" baseline="30000" dirty="0">
                    <a:solidFill>
                      <a:srgbClr val="522583"/>
                    </a:solidFill>
                    <a:latin typeface="+mj-lt"/>
                  </a:rPr>
                  <a:t>drag of a</a:t>
                </a:r>
                <a:br>
                  <a:rPr lang="en-GB" sz="1700" baseline="30000" dirty="0">
                    <a:solidFill>
                      <a:srgbClr val="522583"/>
                    </a:solidFill>
                    <a:latin typeface="+mj-lt"/>
                  </a:rPr>
                </a:br>
                <a:r>
                  <a:rPr lang="en-GB" sz="1700" baseline="30000" dirty="0">
                    <a:solidFill>
                      <a:srgbClr val="522583"/>
                    </a:solidFill>
                    <a:latin typeface="+mj-lt"/>
                  </a:rPr>
                  <a:t>golf ball.</a:t>
                </a:r>
              </a:p>
            </p:txBody>
          </p:sp>
          <p:pic>
            <p:nvPicPr>
              <p:cNvPr id="32" name="Picture 31">
                <a:extLst>
                  <a:ext uri="{FF2B5EF4-FFF2-40B4-BE49-F238E27FC236}">
                    <a16:creationId xmlns:a16="http://schemas.microsoft.com/office/drawing/2014/main" id="{5982A12C-52A8-45BC-BD9C-47F2C8071800}"/>
                  </a:ext>
                </a:extLst>
              </p:cNvPr>
              <p:cNvPicPr>
                <a:picLocks noChangeAspect="1"/>
              </p:cNvPicPr>
              <p:nvPr/>
            </p:nvPicPr>
            <p:blipFill>
              <a:blip r:embed="rId8"/>
              <a:stretch>
                <a:fillRect/>
              </a:stretch>
            </p:blipFill>
            <p:spPr>
              <a:xfrm>
                <a:off x="1145085" y="2513259"/>
                <a:ext cx="442594" cy="442594"/>
              </a:xfrm>
              <a:prstGeom prst="rect">
                <a:avLst/>
              </a:prstGeom>
            </p:spPr>
          </p:pic>
        </p:grpSp>
        <p:grpSp>
          <p:nvGrpSpPr>
            <p:cNvPr id="37" name="Group 36">
              <a:extLst>
                <a:ext uri="{FF2B5EF4-FFF2-40B4-BE49-F238E27FC236}">
                  <a16:creationId xmlns:a16="http://schemas.microsoft.com/office/drawing/2014/main" id="{13786158-4530-449D-B525-30414BA08BD9}"/>
                </a:ext>
              </a:extLst>
            </p:cNvPr>
            <p:cNvGrpSpPr/>
            <p:nvPr/>
          </p:nvGrpSpPr>
          <p:grpSpPr>
            <a:xfrm>
              <a:off x="7165855" y="2035649"/>
              <a:ext cx="1519200" cy="1774800"/>
              <a:chOff x="608211" y="2386528"/>
              <a:chExt cx="1519200" cy="1774800"/>
            </a:xfrm>
          </p:grpSpPr>
          <p:sp>
            <p:nvSpPr>
              <p:cNvPr id="38" name="Freeform: Shape 37">
                <a:extLst>
                  <a:ext uri="{FF2B5EF4-FFF2-40B4-BE49-F238E27FC236}">
                    <a16:creationId xmlns:a16="http://schemas.microsoft.com/office/drawing/2014/main" id="{F950D858-C5B9-4016-ACB2-60016611431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39" name="Rectangle 38">
                <a:extLst>
                  <a:ext uri="{FF2B5EF4-FFF2-40B4-BE49-F238E27FC236}">
                    <a16:creationId xmlns:a16="http://schemas.microsoft.com/office/drawing/2014/main" id="{7613BFDF-DF2A-49CD-9FBE-8AB5C8AA7C6A}"/>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Should you</a:t>
                </a:r>
                <a:br>
                  <a:rPr lang="en-GB" sz="1700" baseline="30000" dirty="0">
                    <a:solidFill>
                      <a:srgbClr val="522583"/>
                    </a:solidFill>
                    <a:latin typeface="+mj-lt"/>
                  </a:rPr>
                </a:br>
                <a:r>
                  <a:rPr lang="en-GB" sz="1700" baseline="30000" dirty="0">
                    <a:solidFill>
                      <a:srgbClr val="522583"/>
                    </a:solidFill>
                    <a:latin typeface="+mj-lt"/>
                  </a:rPr>
                  <a:t>be concerned about mass surveillance?</a:t>
                </a:r>
              </a:p>
            </p:txBody>
          </p:sp>
          <p:pic>
            <p:nvPicPr>
              <p:cNvPr id="40" name="Picture 39">
                <a:extLst>
                  <a:ext uri="{FF2B5EF4-FFF2-40B4-BE49-F238E27FC236}">
                    <a16:creationId xmlns:a16="http://schemas.microsoft.com/office/drawing/2014/main" id="{33834734-7B89-4558-AA50-0F853AA05FAB}"/>
                  </a:ext>
                </a:extLst>
              </p:cNvPr>
              <p:cNvPicPr>
                <a:picLocks noChangeAspect="1"/>
              </p:cNvPicPr>
              <p:nvPr/>
            </p:nvPicPr>
            <p:blipFill>
              <a:blip r:embed="rId9"/>
              <a:stretch>
                <a:fillRect/>
              </a:stretch>
            </p:blipFill>
            <p:spPr>
              <a:xfrm>
                <a:off x="1145085" y="2513259"/>
                <a:ext cx="442594" cy="442594"/>
              </a:xfrm>
              <a:prstGeom prst="rect">
                <a:avLst/>
              </a:prstGeom>
            </p:spPr>
          </p:pic>
        </p:grpSp>
      </p:grpSp>
      <p:grpSp>
        <p:nvGrpSpPr>
          <p:cNvPr id="42" name="Group 41">
            <a:extLst>
              <a:ext uri="{FF2B5EF4-FFF2-40B4-BE49-F238E27FC236}">
                <a16:creationId xmlns:a16="http://schemas.microsoft.com/office/drawing/2014/main" id="{11F585FC-E6CB-4206-B4BE-547A38ED9E59}"/>
              </a:ext>
            </a:extLst>
          </p:cNvPr>
          <p:cNvGrpSpPr/>
          <p:nvPr/>
        </p:nvGrpSpPr>
        <p:grpSpPr>
          <a:xfrm>
            <a:off x="484076" y="4008423"/>
            <a:ext cx="8204440" cy="1774800"/>
            <a:chOff x="480615" y="2035649"/>
            <a:chExt cx="8204440" cy="1774800"/>
          </a:xfrm>
        </p:grpSpPr>
        <p:grpSp>
          <p:nvGrpSpPr>
            <p:cNvPr id="43" name="Group 42">
              <a:extLst>
                <a:ext uri="{FF2B5EF4-FFF2-40B4-BE49-F238E27FC236}">
                  <a16:creationId xmlns:a16="http://schemas.microsoft.com/office/drawing/2014/main" id="{7C8CEAEA-30AA-4F99-8C2B-6494919C2478}"/>
                </a:ext>
              </a:extLst>
            </p:cNvPr>
            <p:cNvGrpSpPr/>
            <p:nvPr/>
          </p:nvGrpSpPr>
          <p:grpSpPr>
            <a:xfrm>
              <a:off x="480615" y="2035649"/>
              <a:ext cx="1519200" cy="1774800"/>
              <a:chOff x="608211" y="2386528"/>
              <a:chExt cx="1519200" cy="1774800"/>
            </a:xfrm>
          </p:grpSpPr>
          <p:sp>
            <p:nvSpPr>
              <p:cNvPr id="60" name="Freeform: Shape 59">
                <a:extLst>
                  <a:ext uri="{FF2B5EF4-FFF2-40B4-BE49-F238E27FC236}">
                    <a16:creationId xmlns:a16="http://schemas.microsoft.com/office/drawing/2014/main" id="{035BD12D-19E8-4D13-B432-0C97CDCF5AD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61" name="Rectangle 60">
                <a:extLst>
                  <a:ext uri="{FF2B5EF4-FFF2-40B4-BE49-F238E27FC236}">
                    <a16:creationId xmlns:a16="http://schemas.microsoft.com/office/drawing/2014/main" id="{4D4C426B-3A86-482E-A276-4580193B1203}"/>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Could</a:t>
                </a:r>
                <a:br>
                  <a:rPr lang="en-GB" sz="1700" baseline="30000" dirty="0">
                    <a:solidFill>
                      <a:srgbClr val="522583"/>
                    </a:solidFill>
                    <a:latin typeface="+mj-lt"/>
                  </a:rPr>
                </a:br>
                <a:r>
                  <a:rPr lang="en-GB" sz="1700" baseline="30000" dirty="0">
                    <a:solidFill>
                      <a:srgbClr val="522583"/>
                    </a:solidFill>
                    <a:latin typeface="+mj-lt"/>
                  </a:rPr>
                  <a:t>hydro-electric power be created outside our</a:t>
                </a:r>
                <a:br>
                  <a:rPr lang="en-GB" sz="1700" baseline="30000" dirty="0">
                    <a:solidFill>
                      <a:srgbClr val="522583"/>
                    </a:solidFill>
                    <a:latin typeface="+mj-lt"/>
                  </a:rPr>
                </a:br>
                <a:r>
                  <a:rPr lang="en-GB" sz="1700" baseline="30000" dirty="0">
                    <a:solidFill>
                      <a:srgbClr val="522583"/>
                    </a:solidFill>
                    <a:latin typeface="+mj-lt"/>
                  </a:rPr>
                  <a:t>front door?</a:t>
                </a:r>
              </a:p>
            </p:txBody>
          </p:sp>
          <p:pic>
            <p:nvPicPr>
              <p:cNvPr id="62" name="Picture 61">
                <a:extLst>
                  <a:ext uri="{FF2B5EF4-FFF2-40B4-BE49-F238E27FC236}">
                    <a16:creationId xmlns:a16="http://schemas.microsoft.com/office/drawing/2014/main" id="{856BA336-1B0A-4C75-88BC-C2100E96EDDD}"/>
                  </a:ext>
                </a:extLst>
              </p:cNvPr>
              <p:cNvPicPr>
                <a:picLocks noChangeAspect="1"/>
              </p:cNvPicPr>
              <p:nvPr/>
            </p:nvPicPr>
            <p:blipFill>
              <a:blip r:embed="rId10"/>
              <a:stretch>
                <a:fillRect/>
              </a:stretch>
            </p:blipFill>
            <p:spPr>
              <a:xfrm>
                <a:off x="1145085" y="2513259"/>
                <a:ext cx="442594" cy="442594"/>
              </a:xfrm>
              <a:prstGeom prst="rect">
                <a:avLst/>
              </a:prstGeom>
            </p:spPr>
          </p:pic>
        </p:grpSp>
        <p:grpSp>
          <p:nvGrpSpPr>
            <p:cNvPr id="44" name="Group 43">
              <a:extLst>
                <a:ext uri="{FF2B5EF4-FFF2-40B4-BE49-F238E27FC236}">
                  <a16:creationId xmlns:a16="http://schemas.microsoft.com/office/drawing/2014/main" id="{370339C4-714A-4347-80CC-DFA39E0788D9}"/>
                </a:ext>
              </a:extLst>
            </p:cNvPr>
            <p:cNvGrpSpPr/>
            <p:nvPr/>
          </p:nvGrpSpPr>
          <p:grpSpPr>
            <a:xfrm>
              <a:off x="2151925" y="2035649"/>
              <a:ext cx="1519200" cy="1774800"/>
              <a:chOff x="608211" y="2386528"/>
              <a:chExt cx="1519200" cy="1774800"/>
            </a:xfrm>
          </p:grpSpPr>
          <p:sp>
            <p:nvSpPr>
              <p:cNvPr id="57" name="Freeform: Shape 56">
                <a:extLst>
                  <a:ext uri="{FF2B5EF4-FFF2-40B4-BE49-F238E27FC236}">
                    <a16:creationId xmlns:a16="http://schemas.microsoft.com/office/drawing/2014/main" id="{61DEA20A-10F5-45A7-B963-B26394E8D7C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8" name="Rectangle 57">
                <a:extLst>
                  <a:ext uri="{FF2B5EF4-FFF2-40B4-BE49-F238E27FC236}">
                    <a16:creationId xmlns:a16="http://schemas.microsoft.com/office/drawing/2014/main" id="{2AA767DB-A3FB-4331-B818-DC64044A87A4}"/>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How sustainable</a:t>
                </a:r>
                <a:br>
                  <a:rPr lang="en-GB" sz="1700" baseline="30000" dirty="0">
                    <a:solidFill>
                      <a:srgbClr val="522583"/>
                    </a:solidFill>
                    <a:latin typeface="+mj-lt"/>
                  </a:rPr>
                </a:br>
                <a:r>
                  <a:rPr lang="en-GB" sz="1700" baseline="30000" dirty="0">
                    <a:solidFill>
                      <a:srgbClr val="522583"/>
                    </a:solidFill>
                    <a:latin typeface="+mj-lt"/>
                  </a:rPr>
                  <a:t>is the financial inequality</a:t>
                </a:r>
                <a:br>
                  <a:rPr lang="en-GB" sz="1700" baseline="30000" dirty="0">
                    <a:solidFill>
                      <a:srgbClr val="522583"/>
                    </a:solidFill>
                    <a:latin typeface="+mj-lt"/>
                  </a:rPr>
                </a:br>
                <a:r>
                  <a:rPr lang="en-GB" sz="1700" baseline="30000" dirty="0">
                    <a:solidFill>
                      <a:srgbClr val="522583"/>
                    </a:solidFill>
                    <a:latin typeface="+mj-lt"/>
                  </a:rPr>
                  <a:t>between teams</a:t>
                </a:r>
                <a:br>
                  <a:rPr lang="en-GB" sz="1700" baseline="30000" dirty="0">
                    <a:solidFill>
                      <a:srgbClr val="522583"/>
                    </a:solidFill>
                    <a:latin typeface="+mj-lt"/>
                  </a:rPr>
                </a:br>
                <a:r>
                  <a:rPr lang="en-GB" sz="1700" baseline="30000" dirty="0">
                    <a:solidFill>
                      <a:srgbClr val="522583"/>
                    </a:solidFill>
                    <a:latin typeface="+mj-lt"/>
                  </a:rPr>
                  <a:t>in the English Premier League?</a:t>
                </a:r>
              </a:p>
            </p:txBody>
          </p:sp>
          <p:pic>
            <p:nvPicPr>
              <p:cNvPr id="59" name="Picture 58">
                <a:extLst>
                  <a:ext uri="{FF2B5EF4-FFF2-40B4-BE49-F238E27FC236}">
                    <a16:creationId xmlns:a16="http://schemas.microsoft.com/office/drawing/2014/main" id="{550FCD55-FF8E-464B-A0EC-E9BA310DD701}"/>
                  </a:ext>
                </a:extLst>
              </p:cNvPr>
              <p:cNvPicPr>
                <a:picLocks noChangeAspect="1"/>
              </p:cNvPicPr>
              <p:nvPr/>
            </p:nvPicPr>
            <p:blipFill>
              <a:blip r:embed="rId11"/>
              <a:stretch>
                <a:fillRect/>
              </a:stretch>
            </p:blipFill>
            <p:spPr>
              <a:xfrm>
                <a:off x="1145475" y="2513259"/>
                <a:ext cx="441814" cy="442594"/>
              </a:xfrm>
              <a:prstGeom prst="rect">
                <a:avLst/>
              </a:prstGeom>
            </p:spPr>
          </p:pic>
        </p:grpSp>
        <p:grpSp>
          <p:nvGrpSpPr>
            <p:cNvPr id="45" name="Group 44">
              <a:extLst>
                <a:ext uri="{FF2B5EF4-FFF2-40B4-BE49-F238E27FC236}">
                  <a16:creationId xmlns:a16="http://schemas.microsoft.com/office/drawing/2014/main" id="{F5C84C8E-0D43-485D-9176-21FA35EE61EA}"/>
                </a:ext>
              </a:extLst>
            </p:cNvPr>
            <p:cNvGrpSpPr/>
            <p:nvPr/>
          </p:nvGrpSpPr>
          <p:grpSpPr>
            <a:xfrm>
              <a:off x="3823235" y="2035649"/>
              <a:ext cx="1519200" cy="1774800"/>
              <a:chOff x="608211" y="2386528"/>
              <a:chExt cx="1519200" cy="1774800"/>
            </a:xfrm>
          </p:grpSpPr>
          <p:sp>
            <p:nvSpPr>
              <p:cNvPr id="54" name="Freeform: Shape 53">
                <a:extLst>
                  <a:ext uri="{FF2B5EF4-FFF2-40B4-BE49-F238E27FC236}">
                    <a16:creationId xmlns:a16="http://schemas.microsoft.com/office/drawing/2014/main" id="{DB17E294-6749-478E-BEB1-45F69480B9E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5" name="Rectangle 54">
                <a:extLst>
                  <a:ext uri="{FF2B5EF4-FFF2-40B4-BE49-F238E27FC236}">
                    <a16:creationId xmlns:a16="http://schemas.microsoft.com/office/drawing/2014/main" id="{0B9FE06B-C993-49B8-AE57-30761913423C}"/>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How can we</a:t>
                </a:r>
                <a:br>
                  <a:rPr lang="en-GB" sz="1700" baseline="30000" dirty="0">
                    <a:solidFill>
                      <a:srgbClr val="522583"/>
                    </a:solidFill>
                    <a:latin typeface="+mj-lt"/>
                  </a:rPr>
                </a:br>
                <a:r>
                  <a:rPr lang="en-GB" sz="1700" baseline="30000" dirty="0">
                    <a:solidFill>
                      <a:srgbClr val="522583"/>
                    </a:solidFill>
                    <a:latin typeface="+mj-lt"/>
                  </a:rPr>
                  <a:t>help those suffering</a:t>
                </a:r>
                <a:br>
                  <a:rPr lang="en-GB" sz="1700" baseline="30000" dirty="0">
                    <a:solidFill>
                      <a:srgbClr val="522583"/>
                    </a:solidFill>
                    <a:latin typeface="+mj-lt"/>
                  </a:rPr>
                </a:br>
                <a:r>
                  <a:rPr lang="en-GB" sz="1700" baseline="30000" dirty="0">
                    <a:solidFill>
                      <a:srgbClr val="522583"/>
                    </a:solidFill>
                    <a:latin typeface="+mj-lt"/>
                  </a:rPr>
                  <a:t>from elderly loneliness?</a:t>
                </a:r>
              </a:p>
            </p:txBody>
          </p:sp>
          <p:pic>
            <p:nvPicPr>
              <p:cNvPr id="56" name="Picture 55">
                <a:extLst>
                  <a:ext uri="{FF2B5EF4-FFF2-40B4-BE49-F238E27FC236}">
                    <a16:creationId xmlns:a16="http://schemas.microsoft.com/office/drawing/2014/main" id="{1A5AB595-5D11-47D3-9A3C-B0137AB2E74E}"/>
                  </a:ext>
                </a:extLst>
              </p:cNvPr>
              <p:cNvPicPr>
                <a:picLocks noChangeAspect="1"/>
              </p:cNvPicPr>
              <p:nvPr/>
            </p:nvPicPr>
            <p:blipFill>
              <a:blip r:embed="rId12"/>
              <a:stretch>
                <a:fillRect/>
              </a:stretch>
            </p:blipFill>
            <p:spPr>
              <a:xfrm>
                <a:off x="1145085" y="2513259"/>
                <a:ext cx="442594" cy="442594"/>
              </a:xfrm>
              <a:prstGeom prst="rect">
                <a:avLst/>
              </a:prstGeom>
            </p:spPr>
          </p:pic>
        </p:grpSp>
        <p:grpSp>
          <p:nvGrpSpPr>
            <p:cNvPr id="46" name="Group 45">
              <a:extLst>
                <a:ext uri="{FF2B5EF4-FFF2-40B4-BE49-F238E27FC236}">
                  <a16:creationId xmlns:a16="http://schemas.microsoft.com/office/drawing/2014/main" id="{E19A11D4-4AAD-483C-8A1B-4296F8778AED}"/>
                </a:ext>
              </a:extLst>
            </p:cNvPr>
            <p:cNvGrpSpPr/>
            <p:nvPr/>
          </p:nvGrpSpPr>
          <p:grpSpPr>
            <a:xfrm>
              <a:off x="5494545" y="2035649"/>
              <a:ext cx="1519200" cy="1774800"/>
              <a:chOff x="608211" y="2386528"/>
              <a:chExt cx="1519200" cy="1774800"/>
            </a:xfrm>
          </p:grpSpPr>
          <p:sp>
            <p:nvSpPr>
              <p:cNvPr id="51" name="Freeform: Shape 50">
                <a:extLst>
                  <a:ext uri="{FF2B5EF4-FFF2-40B4-BE49-F238E27FC236}">
                    <a16:creationId xmlns:a16="http://schemas.microsoft.com/office/drawing/2014/main" id="{2189968A-734B-42F0-8A1B-75BC0556EF00}"/>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2" name="Rectangle 51">
                <a:extLst>
                  <a:ext uri="{FF2B5EF4-FFF2-40B4-BE49-F238E27FC236}">
                    <a16:creationId xmlns:a16="http://schemas.microsoft.com/office/drawing/2014/main" id="{33692A0D-8736-4BA2-A0E7-58CF32C0B8AD}"/>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Can emergency whistles be optimised for design and</a:t>
                </a:r>
                <a:br>
                  <a:rPr lang="en-GB" sz="1700" baseline="30000" dirty="0">
                    <a:solidFill>
                      <a:srgbClr val="522583"/>
                    </a:solidFill>
                    <a:latin typeface="+mj-lt"/>
                  </a:rPr>
                </a:br>
                <a:r>
                  <a:rPr lang="en-GB" sz="1700" baseline="30000" dirty="0">
                    <a:solidFill>
                      <a:srgbClr val="522583"/>
                    </a:solidFill>
                    <a:latin typeface="+mj-lt"/>
                  </a:rPr>
                  <a:t>use in rural environments?</a:t>
                </a:r>
              </a:p>
            </p:txBody>
          </p:sp>
          <p:pic>
            <p:nvPicPr>
              <p:cNvPr id="53" name="Picture 52">
                <a:extLst>
                  <a:ext uri="{FF2B5EF4-FFF2-40B4-BE49-F238E27FC236}">
                    <a16:creationId xmlns:a16="http://schemas.microsoft.com/office/drawing/2014/main" id="{60B5B1BB-C53E-4F00-A0FF-B171A01C2DEF}"/>
                  </a:ext>
                </a:extLst>
              </p:cNvPr>
              <p:cNvPicPr>
                <a:picLocks noChangeAspect="1"/>
              </p:cNvPicPr>
              <p:nvPr/>
            </p:nvPicPr>
            <p:blipFill>
              <a:blip r:embed="rId13"/>
              <a:stretch>
                <a:fillRect/>
              </a:stretch>
            </p:blipFill>
            <p:spPr>
              <a:xfrm>
                <a:off x="1161009" y="2505557"/>
                <a:ext cx="415481" cy="416214"/>
              </a:xfrm>
              <a:prstGeom prst="rect">
                <a:avLst/>
              </a:prstGeom>
            </p:spPr>
          </p:pic>
        </p:grpSp>
        <p:grpSp>
          <p:nvGrpSpPr>
            <p:cNvPr id="47" name="Group 46">
              <a:extLst>
                <a:ext uri="{FF2B5EF4-FFF2-40B4-BE49-F238E27FC236}">
                  <a16:creationId xmlns:a16="http://schemas.microsoft.com/office/drawing/2014/main" id="{8EDAEE62-6E6C-4BC9-B391-D3CBB2C356CA}"/>
                </a:ext>
              </a:extLst>
            </p:cNvPr>
            <p:cNvGrpSpPr/>
            <p:nvPr/>
          </p:nvGrpSpPr>
          <p:grpSpPr>
            <a:xfrm>
              <a:off x="7165855" y="2035649"/>
              <a:ext cx="1519200" cy="1774800"/>
              <a:chOff x="608211" y="2386528"/>
              <a:chExt cx="1519200" cy="1774800"/>
            </a:xfrm>
          </p:grpSpPr>
          <p:sp>
            <p:nvSpPr>
              <p:cNvPr id="48" name="Freeform: Shape 47">
                <a:extLst>
                  <a:ext uri="{FF2B5EF4-FFF2-40B4-BE49-F238E27FC236}">
                    <a16:creationId xmlns:a16="http://schemas.microsoft.com/office/drawing/2014/main" id="{6367BE62-9AFF-460D-B086-6DCF3B15BA9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49" name="Rectangle 48">
                <a:extLst>
                  <a:ext uri="{FF2B5EF4-FFF2-40B4-BE49-F238E27FC236}">
                    <a16:creationId xmlns:a16="http://schemas.microsoft.com/office/drawing/2014/main" id="{E7C98A18-E032-43A9-9F5D-F64A64E379A0}"/>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Construction</a:t>
                </a:r>
                <a:br>
                  <a:rPr lang="en-GB" sz="1700" baseline="30000" dirty="0">
                    <a:solidFill>
                      <a:srgbClr val="522583"/>
                    </a:solidFill>
                    <a:latin typeface="+mj-lt"/>
                  </a:rPr>
                </a:br>
                <a:r>
                  <a:rPr lang="en-GB" sz="1700" baseline="30000" dirty="0">
                    <a:solidFill>
                      <a:srgbClr val="522583"/>
                    </a:solidFill>
                    <a:latin typeface="+mj-lt"/>
                  </a:rPr>
                  <a:t>and testing of a small-scale hybrid rocket motor.</a:t>
                </a:r>
              </a:p>
            </p:txBody>
          </p:sp>
          <p:pic>
            <p:nvPicPr>
              <p:cNvPr id="50" name="Picture 49">
                <a:extLst>
                  <a:ext uri="{FF2B5EF4-FFF2-40B4-BE49-F238E27FC236}">
                    <a16:creationId xmlns:a16="http://schemas.microsoft.com/office/drawing/2014/main" id="{75221E9E-83D5-4718-B946-0D7BB2BEFA2D}"/>
                  </a:ext>
                </a:extLst>
              </p:cNvPr>
              <p:cNvPicPr>
                <a:picLocks noChangeAspect="1"/>
              </p:cNvPicPr>
              <p:nvPr/>
            </p:nvPicPr>
            <p:blipFill>
              <a:blip r:embed="rId14"/>
              <a:stretch>
                <a:fillRect/>
              </a:stretch>
            </p:blipFill>
            <p:spPr>
              <a:xfrm>
                <a:off x="1145085" y="2513259"/>
                <a:ext cx="442594" cy="442594"/>
              </a:xfrm>
              <a:prstGeom prst="rect">
                <a:avLst/>
              </a:prstGeom>
            </p:spPr>
          </p:pic>
        </p:grpSp>
      </p:grpSp>
    </p:spTree>
    <p:extLst>
      <p:ext uri="{BB962C8B-B14F-4D97-AF65-F5344CB8AC3E}">
        <p14:creationId xmlns:p14="http://schemas.microsoft.com/office/powerpoint/2010/main" val="287108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a:solidFill>
            <a:schemeClr val="bg1"/>
          </a:solidFill>
        </p:spPr>
        <p:txBody>
          <a:bodyPr/>
          <a:lstStyle/>
          <a:p>
            <a:r>
              <a:rPr lang="en-GB" dirty="0">
                <a:latin typeface="AQA Chevin Pro Light" panose="020F0303030000060003" pitchFamily="34" charset="0"/>
              </a:rPr>
              <a:t>Want to know more?</a:t>
            </a: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20</a:t>
            </a:fld>
            <a:endParaRPr lang="en-GB"/>
          </a:p>
        </p:txBody>
      </p:sp>
      <p:sp>
        <p:nvSpPr>
          <p:cNvPr id="4" name="Content Placeholder 3">
            <a:extLst>
              <a:ext uri="{FF2B5EF4-FFF2-40B4-BE49-F238E27FC236}">
                <a16:creationId xmlns:a16="http://schemas.microsoft.com/office/drawing/2014/main" id="{E92F5862-6979-4CBC-A2F8-9F4749F74CF6}"/>
              </a:ext>
            </a:extLst>
          </p:cNvPr>
          <p:cNvSpPr>
            <a:spLocks noGrp="1"/>
          </p:cNvSpPr>
          <p:nvPr>
            <p:ph idx="12"/>
          </p:nvPr>
        </p:nvSpPr>
        <p:spPr/>
        <p:txBody>
          <a:bodyPr/>
          <a:lstStyle/>
          <a:p>
            <a:r>
              <a:rPr lang="en-GB" i="1" dirty="0"/>
              <a:t>Insert your supervisor or coordinator’s contact information here</a:t>
            </a:r>
          </a:p>
        </p:txBody>
      </p:sp>
    </p:spTree>
    <p:extLst>
      <p:ext uri="{BB962C8B-B14F-4D97-AF65-F5344CB8AC3E}">
        <p14:creationId xmlns:p14="http://schemas.microsoft.com/office/powerpoint/2010/main" val="395377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by universities</a:t>
            </a:r>
            <a:endParaRPr lang="en-GB" dirty="0">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3</a:t>
            </a:fld>
            <a:endParaRPr lang="en-GB"/>
          </a:p>
        </p:txBody>
      </p:sp>
    </p:spTree>
    <p:extLst>
      <p:ext uri="{BB962C8B-B14F-4D97-AF65-F5344CB8AC3E}">
        <p14:creationId xmlns:p14="http://schemas.microsoft.com/office/powerpoint/2010/main" val="338273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by universities</a:t>
            </a:r>
            <a:endParaRPr lang="en-GB" dirty="0">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4</a:t>
            </a:fld>
            <a:endParaRPr lang="en-GB"/>
          </a:p>
        </p:txBody>
      </p:sp>
      <p:grpSp>
        <p:nvGrpSpPr>
          <p:cNvPr id="65" name="Group 64">
            <a:extLst>
              <a:ext uri="{FF2B5EF4-FFF2-40B4-BE49-F238E27FC236}">
                <a16:creationId xmlns:a16="http://schemas.microsoft.com/office/drawing/2014/main" id="{49B776D6-27B5-4896-B89A-0C85E7E363D8}"/>
              </a:ext>
            </a:extLst>
          </p:cNvPr>
          <p:cNvGrpSpPr/>
          <p:nvPr/>
        </p:nvGrpSpPr>
        <p:grpSpPr>
          <a:xfrm>
            <a:off x="480614" y="1313515"/>
            <a:ext cx="2099008" cy="2226853"/>
            <a:chOff x="608211" y="2386528"/>
            <a:chExt cx="1519200" cy="1774800"/>
          </a:xfrm>
        </p:grpSpPr>
        <p:sp>
          <p:nvSpPr>
            <p:cNvPr id="66" name="Freeform: Shape 65">
              <a:extLst>
                <a:ext uri="{FF2B5EF4-FFF2-40B4-BE49-F238E27FC236}">
                  <a16:creationId xmlns:a16="http://schemas.microsoft.com/office/drawing/2014/main" id="{AD2F137B-EF41-4C86-85F5-D41DE57D38B3}"/>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67" name="Rectangle 66">
              <a:extLst>
                <a:ext uri="{FF2B5EF4-FFF2-40B4-BE49-F238E27FC236}">
                  <a16:creationId xmlns:a16="http://schemas.microsoft.com/office/drawing/2014/main" id="{AF60CAD2-ECF0-412D-A340-6C2541110827}"/>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pPr>
              <a:r>
                <a:rPr lang="en-GB" sz="2000" b="1" dirty="0"/>
                <a:t>Increase chance of achieving</a:t>
              </a:r>
              <a:br>
                <a:rPr lang="en-GB" sz="2000" b="1" dirty="0"/>
              </a:br>
              <a:r>
                <a:rPr lang="en-GB" sz="2000" b="1" dirty="0"/>
                <a:t>A-level A*-B </a:t>
              </a:r>
              <a:r>
                <a:rPr lang="en-GB" sz="2000" b="1" dirty="0">
                  <a:solidFill>
                    <a:schemeClr val="accent4">
                      <a:lumMod val="40000"/>
                      <a:lumOff val="60000"/>
                    </a:schemeClr>
                  </a:solidFill>
                </a:rPr>
                <a:t>by up to</a:t>
              </a:r>
              <a:br>
                <a:rPr lang="en-GB" sz="2000" b="1" dirty="0">
                  <a:solidFill>
                    <a:schemeClr val="accent4">
                      <a:lumMod val="40000"/>
                      <a:lumOff val="60000"/>
                    </a:schemeClr>
                  </a:solidFill>
                </a:rPr>
              </a:br>
              <a:r>
                <a:rPr lang="en-GB" sz="2000" b="1" dirty="0">
                  <a:solidFill>
                    <a:schemeClr val="accent4">
                      <a:lumMod val="40000"/>
                      <a:lumOff val="60000"/>
                    </a:schemeClr>
                  </a:solidFill>
                </a:rPr>
                <a:t>29%</a:t>
              </a:r>
            </a:p>
          </p:txBody>
        </p:sp>
      </p:grpSp>
      <p:grpSp>
        <p:nvGrpSpPr>
          <p:cNvPr id="68" name="Group 67">
            <a:extLst>
              <a:ext uri="{FF2B5EF4-FFF2-40B4-BE49-F238E27FC236}">
                <a16:creationId xmlns:a16="http://schemas.microsoft.com/office/drawing/2014/main" id="{94FD9412-595B-44D4-893C-0C868680F150}"/>
              </a:ext>
            </a:extLst>
          </p:cNvPr>
          <p:cNvGrpSpPr/>
          <p:nvPr/>
        </p:nvGrpSpPr>
        <p:grpSpPr>
          <a:xfrm>
            <a:off x="2837530" y="1313515"/>
            <a:ext cx="2099008" cy="2226853"/>
            <a:chOff x="608211" y="2386528"/>
            <a:chExt cx="1519200" cy="1774800"/>
          </a:xfrm>
        </p:grpSpPr>
        <p:sp>
          <p:nvSpPr>
            <p:cNvPr id="69" name="Freeform: Shape 68">
              <a:extLst>
                <a:ext uri="{FF2B5EF4-FFF2-40B4-BE49-F238E27FC236}">
                  <a16:creationId xmlns:a16="http://schemas.microsoft.com/office/drawing/2014/main" id="{4182029C-3532-40E2-BAB5-CD2141E8BF82}"/>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0" name="Rectangle 69">
              <a:extLst>
                <a:ext uri="{FF2B5EF4-FFF2-40B4-BE49-F238E27FC236}">
                  <a16:creationId xmlns:a16="http://schemas.microsoft.com/office/drawing/2014/main" id="{A438B2F2-F26E-42B5-B62D-922EC13F5057}"/>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chemeClr val="tx1"/>
                  </a:solidFill>
                </a:rPr>
                <a:t>Worth half</a:t>
              </a:r>
              <a:br>
                <a:rPr lang="en-GB" sz="2000" b="1" dirty="0">
                  <a:solidFill>
                    <a:schemeClr val="tx1"/>
                  </a:solidFill>
                </a:rPr>
              </a:br>
              <a:r>
                <a:rPr lang="en-GB" sz="2000" b="1" dirty="0">
                  <a:solidFill>
                    <a:schemeClr val="tx1"/>
                  </a:solidFill>
                </a:rPr>
                <a:t>an A-level</a:t>
              </a:r>
              <a:br>
                <a:rPr lang="en-GB" sz="2000" b="1" dirty="0"/>
              </a:br>
              <a:r>
                <a:rPr lang="en-GB" sz="2000" b="1" dirty="0">
                  <a:solidFill>
                    <a:schemeClr val="accent4">
                      <a:lumMod val="40000"/>
                      <a:lumOff val="60000"/>
                    </a:schemeClr>
                  </a:solidFill>
                </a:rPr>
                <a:t>in terms of UCAS points</a:t>
              </a:r>
            </a:p>
          </p:txBody>
        </p:sp>
      </p:grpSp>
      <p:grpSp>
        <p:nvGrpSpPr>
          <p:cNvPr id="77" name="Group 76">
            <a:extLst>
              <a:ext uri="{FF2B5EF4-FFF2-40B4-BE49-F238E27FC236}">
                <a16:creationId xmlns:a16="http://schemas.microsoft.com/office/drawing/2014/main" id="{021B5FD1-46B3-4830-AEDF-F01AC6302D76}"/>
              </a:ext>
            </a:extLst>
          </p:cNvPr>
          <p:cNvGrpSpPr/>
          <p:nvPr/>
        </p:nvGrpSpPr>
        <p:grpSpPr>
          <a:xfrm>
            <a:off x="480614" y="3774019"/>
            <a:ext cx="2099008" cy="2226853"/>
            <a:chOff x="608211" y="2386528"/>
            <a:chExt cx="1519200" cy="1774800"/>
          </a:xfrm>
        </p:grpSpPr>
        <p:sp>
          <p:nvSpPr>
            <p:cNvPr id="78" name="Freeform: Shape 77">
              <a:extLst>
                <a:ext uri="{FF2B5EF4-FFF2-40B4-BE49-F238E27FC236}">
                  <a16:creationId xmlns:a16="http://schemas.microsoft.com/office/drawing/2014/main" id="{978D8535-744C-44AE-A27C-1E5AC8BBDB37}"/>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9" name="Rectangle 78">
              <a:extLst>
                <a:ext uri="{FF2B5EF4-FFF2-40B4-BE49-F238E27FC236}">
                  <a16:creationId xmlns:a16="http://schemas.microsoft.com/office/drawing/2014/main" id="{32DEB0AE-5B4E-4CE7-9D43-8E4138EFB2ED}"/>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chemeClr val="tx1"/>
                  </a:solidFill>
                </a:rPr>
                <a:t>Receive lower offers </a:t>
              </a:r>
              <a:r>
                <a:rPr lang="en-GB" sz="2000" b="1" dirty="0">
                  <a:solidFill>
                    <a:schemeClr val="accent4">
                      <a:lumMod val="40000"/>
                      <a:lumOff val="60000"/>
                    </a:schemeClr>
                  </a:solidFill>
                </a:rPr>
                <a:t>from some universities</a:t>
              </a:r>
              <a:endParaRPr lang="en-GB" sz="2000" b="1" dirty="0">
                <a:solidFill>
                  <a:schemeClr val="tx1"/>
                </a:solidFill>
              </a:endParaRPr>
            </a:p>
          </p:txBody>
        </p:sp>
      </p:grpSp>
      <p:grpSp>
        <p:nvGrpSpPr>
          <p:cNvPr id="80" name="Group 79">
            <a:extLst>
              <a:ext uri="{FF2B5EF4-FFF2-40B4-BE49-F238E27FC236}">
                <a16:creationId xmlns:a16="http://schemas.microsoft.com/office/drawing/2014/main" id="{01371925-6400-4A29-937D-B607C779645A}"/>
              </a:ext>
            </a:extLst>
          </p:cNvPr>
          <p:cNvGrpSpPr/>
          <p:nvPr/>
        </p:nvGrpSpPr>
        <p:grpSpPr>
          <a:xfrm>
            <a:off x="2837530" y="3774019"/>
            <a:ext cx="2099008" cy="2226853"/>
            <a:chOff x="608211" y="2386528"/>
            <a:chExt cx="1519200" cy="1774800"/>
          </a:xfrm>
        </p:grpSpPr>
        <p:sp>
          <p:nvSpPr>
            <p:cNvPr id="81" name="Freeform: Shape 80">
              <a:extLst>
                <a:ext uri="{FF2B5EF4-FFF2-40B4-BE49-F238E27FC236}">
                  <a16:creationId xmlns:a16="http://schemas.microsoft.com/office/drawing/2014/main" id="{7728D5AA-C884-4E89-9831-92176E9F74F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2" name="Rectangle 81">
              <a:extLst>
                <a:ext uri="{FF2B5EF4-FFF2-40B4-BE49-F238E27FC236}">
                  <a16:creationId xmlns:a16="http://schemas.microsoft.com/office/drawing/2014/main" id="{A4665A3A-A074-4522-A16F-469944E5056A}"/>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chemeClr val="accent4">
                      <a:lumMod val="40000"/>
                      <a:lumOff val="60000"/>
                    </a:schemeClr>
                  </a:solidFill>
                </a:rPr>
                <a:t>Discuss in</a:t>
              </a:r>
              <a:br>
                <a:rPr lang="en-GB" sz="2000" b="1" dirty="0">
                  <a:solidFill>
                    <a:schemeClr val="accent4">
                      <a:lumMod val="40000"/>
                      <a:lumOff val="60000"/>
                    </a:schemeClr>
                  </a:solidFill>
                </a:rPr>
              </a:br>
              <a:r>
                <a:rPr lang="en-GB" sz="2000" b="1" dirty="0">
                  <a:solidFill>
                    <a:schemeClr val="tx1"/>
                  </a:solidFill>
                </a:rPr>
                <a:t>university</a:t>
              </a:r>
              <a:br>
                <a:rPr lang="en-GB" sz="2000" b="1" dirty="0">
                  <a:solidFill>
                    <a:schemeClr val="tx1"/>
                  </a:solidFill>
                </a:rPr>
              </a:br>
              <a:r>
                <a:rPr lang="en-GB" sz="2000" b="1" dirty="0">
                  <a:solidFill>
                    <a:schemeClr val="tx1"/>
                  </a:solidFill>
                </a:rPr>
                <a:t>interviews</a:t>
              </a:r>
            </a:p>
          </p:txBody>
        </p:sp>
      </p:grpSp>
      <p:pic>
        <p:nvPicPr>
          <p:cNvPr id="83" name="Picture 82">
            <a:extLst>
              <a:ext uri="{FF2B5EF4-FFF2-40B4-BE49-F238E27FC236}">
                <a16:creationId xmlns:a16="http://schemas.microsoft.com/office/drawing/2014/main" id="{76E6B2EF-EED9-4033-BB59-E763F0182B1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7551362" y="414971"/>
            <a:ext cx="590384" cy="1135825"/>
          </a:xfrm>
          <a:prstGeom prst="rect">
            <a:avLst/>
          </a:prstGeom>
        </p:spPr>
      </p:pic>
      <p:grpSp>
        <p:nvGrpSpPr>
          <p:cNvPr id="21" name="Group 20">
            <a:extLst>
              <a:ext uri="{FF2B5EF4-FFF2-40B4-BE49-F238E27FC236}">
                <a16:creationId xmlns:a16="http://schemas.microsoft.com/office/drawing/2014/main" id="{4D03FAA6-156A-4E53-80AF-D385C812CCC0}"/>
              </a:ext>
            </a:extLst>
          </p:cNvPr>
          <p:cNvGrpSpPr/>
          <p:nvPr/>
        </p:nvGrpSpPr>
        <p:grpSpPr>
          <a:xfrm>
            <a:off x="5194446" y="1313515"/>
            <a:ext cx="2099008" cy="2226853"/>
            <a:chOff x="608211" y="2386528"/>
            <a:chExt cx="1519200" cy="1774800"/>
          </a:xfrm>
        </p:grpSpPr>
        <p:sp>
          <p:nvSpPr>
            <p:cNvPr id="22" name="Freeform: Shape 21">
              <a:extLst>
                <a:ext uri="{FF2B5EF4-FFF2-40B4-BE49-F238E27FC236}">
                  <a16:creationId xmlns:a16="http://schemas.microsoft.com/office/drawing/2014/main" id="{8BFEB01C-750E-42B7-8134-209D4743EA4B}"/>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3" name="Rectangle 22">
              <a:extLst>
                <a:ext uri="{FF2B5EF4-FFF2-40B4-BE49-F238E27FC236}">
                  <a16:creationId xmlns:a16="http://schemas.microsoft.com/office/drawing/2014/main" id="{51224E1D-2229-4C02-A4ED-54E2743AEC46}"/>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chemeClr val="accent4">
                      <a:lumMod val="40000"/>
                      <a:lumOff val="60000"/>
                    </a:schemeClr>
                  </a:solidFill>
                </a:rPr>
                <a:t>Learn how</a:t>
              </a:r>
              <a:br>
                <a:rPr lang="en-GB" sz="2000" b="1" dirty="0">
                  <a:solidFill>
                    <a:schemeClr val="accent4">
                      <a:lumMod val="40000"/>
                      <a:lumOff val="60000"/>
                    </a:schemeClr>
                  </a:solidFill>
                </a:rPr>
              </a:br>
              <a:r>
                <a:rPr lang="en-GB" sz="2000" b="1" dirty="0">
                  <a:solidFill>
                    <a:schemeClr val="tx1"/>
                  </a:solidFill>
                </a:rPr>
                <a:t>to</a:t>
              </a:r>
              <a:r>
                <a:rPr lang="en-GB" sz="2000" b="1" dirty="0">
                  <a:solidFill>
                    <a:schemeClr val="accent4">
                      <a:lumMod val="40000"/>
                      <a:lumOff val="60000"/>
                    </a:schemeClr>
                  </a:solidFill>
                </a:rPr>
                <a:t> </a:t>
              </a:r>
              <a:r>
                <a:rPr lang="en-GB" sz="2000" b="1" dirty="0">
                  <a:solidFill>
                    <a:schemeClr val="tx1"/>
                  </a:solidFill>
                </a:rPr>
                <a:t>work</a:t>
              </a:r>
              <a:br>
                <a:rPr lang="en-GB" sz="2000" b="1" dirty="0"/>
              </a:br>
              <a:r>
                <a:rPr lang="en-GB" sz="2000" b="1" dirty="0"/>
                <a:t>independently</a:t>
              </a:r>
              <a:br>
                <a:rPr lang="en-GB" sz="2000" b="1" dirty="0"/>
              </a:br>
              <a:r>
                <a:rPr lang="en-GB" sz="2000" b="1" dirty="0">
                  <a:solidFill>
                    <a:schemeClr val="accent4">
                      <a:lumMod val="40000"/>
                      <a:lumOff val="60000"/>
                    </a:schemeClr>
                  </a:solidFill>
                </a:rPr>
                <a:t>on your own topic</a:t>
              </a:r>
              <a:endParaRPr lang="en-GB" sz="2000" b="1" dirty="0"/>
            </a:p>
          </p:txBody>
        </p:sp>
      </p:grpSp>
      <p:grpSp>
        <p:nvGrpSpPr>
          <p:cNvPr id="24" name="Group 23">
            <a:extLst>
              <a:ext uri="{FF2B5EF4-FFF2-40B4-BE49-F238E27FC236}">
                <a16:creationId xmlns:a16="http://schemas.microsoft.com/office/drawing/2014/main" id="{58D2D678-E490-4259-BB10-074F7A2CA2B3}"/>
              </a:ext>
            </a:extLst>
          </p:cNvPr>
          <p:cNvGrpSpPr/>
          <p:nvPr/>
        </p:nvGrpSpPr>
        <p:grpSpPr>
          <a:xfrm>
            <a:off x="5194446" y="3774019"/>
            <a:ext cx="2099008" cy="2226853"/>
            <a:chOff x="608211" y="2386528"/>
            <a:chExt cx="1519200" cy="1774800"/>
          </a:xfrm>
        </p:grpSpPr>
        <p:sp>
          <p:nvSpPr>
            <p:cNvPr id="25" name="Freeform: Shape 24">
              <a:extLst>
                <a:ext uri="{FF2B5EF4-FFF2-40B4-BE49-F238E27FC236}">
                  <a16:creationId xmlns:a16="http://schemas.microsoft.com/office/drawing/2014/main" id="{C20D84C9-DD51-4971-BC4E-7CB09D624FEC}"/>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6" name="Rectangle 25">
              <a:extLst>
                <a:ext uri="{FF2B5EF4-FFF2-40B4-BE49-F238E27FC236}">
                  <a16:creationId xmlns:a16="http://schemas.microsoft.com/office/drawing/2014/main" id="{F9DF183E-C8FB-4AA5-A0DE-6942C08D45F6}"/>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chemeClr val="accent4">
                      <a:lumMod val="40000"/>
                      <a:lumOff val="60000"/>
                    </a:schemeClr>
                  </a:solidFill>
                </a:rPr>
                <a:t>Learn</a:t>
              </a:r>
              <a:br>
                <a:rPr lang="en-GB" sz="2000" b="1" dirty="0">
                  <a:solidFill>
                    <a:schemeClr val="accent4">
                      <a:lumMod val="40000"/>
                      <a:lumOff val="60000"/>
                    </a:schemeClr>
                  </a:solidFill>
                </a:rPr>
              </a:br>
              <a:r>
                <a:rPr lang="en-GB" sz="2000" b="1" dirty="0">
                  <a:solidFill>
                    <a:schemeClr val="accent4">
                      <a:lumMod val="40000"/>
                      <a:lumOff val="60000"/>
                    </a:schemeClr>
                  </a:solidFill>
                </a:rPr>
                <a:t>how to </a:t>
              </a:r>
              <a:r>
                <a:rPr lang="en-GB" sz="2000" b="1" dirty="0">
                  <a:solidFill>
                    <a:schemeClr val="tx1"/>
                  </a:solidFill>
                </a:rPr>
                <a:t>research </a:t>
              </a:r>
              <a:r>
                <a:rPr lang="en-GB" sz="2000" b="1" dirty="0">
                  <a:solidFill>
                    <a:schemeClr val="accent4">
                      <a:lumMod val="40000"/>
                      <a:lumOff val="60000"/>
                    </a:schemeClr>
                  </a:solidFill>
                </a:rPr>
                <a:t>and</a:t>
              </a:r>
              <a:r>
                <a:rPr lang="en-GB" sz="2000" b="1" dirty="0">
                  <a:solidFill>
                    <a:schemeClr val="tx1"/>
                  </a:solidFill>
                </a:rPr>
                <a:t> reference</a:t>
              </a:r>
            </a:p>
          </p:txBody>
        </p:sp>
      </p:grpSp>
    </p:spTree>
    <p:extLst>
      <p:ext uri="{BB962C8B-B14F-4D97-AF65-F5344CB8AC3E}">
        <p14:creationId xmlns:p14="http://schemas.microsoft.com/office/powerpoint/2010/main" val="396597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Set yourself apart from the rest</a:t>
            </a:r>
            <a:endParaRPr lang="en-GB" dirty="0">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5</a:t>
            </a:fld>
            <a:endParaRPr lang="en-GB"/>
          </a:p>
        </p:txBody>
      </p:sp>
    </p:spTree>
    <p:extLst>
      <p:ext uri="{BB962C8B-B14F-4D97-AF65-F5344CB8AC3E}">
        <p14:creationId xmlns:p14="http://schemas.microsoft.com/office/powerpoint/2010/main" val="159802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AB6BB-04C5-43C1-A08F-9171BBAC435E}"/>
              </a:ext>
            </a:extLst>
          </p:cNvPr>
          <p:cNvSpPr/>
          <p:nvPr/>
        </p:nvSpPr>
        <p:spPr>
          <a:xfrm>
            <a:off x="6473925" y="797076"/>
            <a:ext cx="56075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EDECFF5-3054-4F86-8A58-40DEE1213D65}"/>
              </a:ext>
            </a:extLst>
          </p:cNvPr>
          <p:cNvPicPr>
            <a:picLocks noChangeAspect="1"/>
          </p:cNvPicPr>
          <p:nvPr/>
        </p:nvPicPr>
        <p:blipFill>
          <a:blip r:embed="rId3"/>
          <a:stretch>
            <a:fillRect/>
          </a:stretch>
        </p:blipFill>
        <p:spPr>
          <a:xfrm>
            <a:off x="0" y="0"/>
            <a:ext cx="9143999" cy="6857999"/>
          </a:xfrm>
          <a:prstGeom prst="rect">
            <a:avLst/>
          </a:prstGeom>
        </p:spPr>
      </p:pic>
      <p:sp>
        <p:nvSpPr>
          <p:cNvPr id="5" name="Title 4"/>
          <p:cNvSpPr>
            <a:spLocks noGrp="1"/>
          </p:cNvSpPr>
          <p:nvPr>
            <p:ph type="title"/>
          </p:nvPr>
        </p:nvSpPr>
        <p:spPr/>
        <p:txBody>
          <a:bodyPr/>
          <a:lstStyle/>
          <a:p>
            <a:r>
              <a:rPr lang="en-US" dirty="0">
                <a:latin typeface="AQA Chevin Pro Light" panose="020F0303030000060003" pitchFamily="34" charset="0"/>
              </a:rPr>
              <a:t>Set yourself apart from the rest</a:t>
            </a:r>
          </a:p>
        </p:txBody>
      </p:sp>
      <p:graphicFrame>
        <p:nvGraphicFramePr>
          <p:cNvPr id="11" name="Chart 10">
            <a:extLst>
              <a:ext uri="{FF2B5EF4-FFF2-40B4-BE49-F238E27FC236}">
                <a16:creationId xmlns:a16="http://schemas.microsoft.com/office/drawing/2014/main" id="{C4287EE7-5775-4566-B26C-729F9B938A5C}"/>
              </a:ext>
            </a:extLst>
          </p:cNvPr>
          <p:cNvGraphicFramePr/>
          <p:nvPr>
            <p:extLst>
              <p:ext uri="{D42A27DB-BD31-4B8C-83A1-F6EECF244321}">
                <p14:modId xmlns:p14="http://schemas.microsoft.com/office/powerpoint/2010/main" val="1821417310"/>
              </p:ext>
            </p:extLst>
          </p:nvPr>
        </p:nvGraphicFramePr>
        <p:xfrm>
          <a:off x="422770" y="1450663"/>
          <a:ext cx="6331532" cy="470552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EBF3A2D-49E5-46FA-B425-74393D44A865}"/>
              </a:ext>
            </a:extLst>
          </p:cNvPr>
          <p:cNvSpPr txBox="1"/>
          <p:nvPr/>
        </p:nvSpPr>
        <p:spPr>
          <a:xfrm>
            <a:off x="7035800" y="5577123"/>
            <a:ext cx="1816100" cy="369332"/>
          </a:xfrm>
          <a:prstGeom prst="rect">
            <a:avLst/>
          </a:prstGeom>
          <a:noFill/>
        </p:spPr>
        <p:txBody>
          <a:bodyPr wrap="square" lIns="0" tIns="0" rIns="0" bIns="0" rtlCol="0">
            <a:spAutoFit/>
          </a:bodyPr>
          <a:lstStyle/>
          <a:p>
            <a:r>
              <a:rPr lang="en-GB" sz="1200" dirty="0"/>
              <a:t>University of Southampton and Thompson, 2018</a:t>
            </a:r>
          </a:p>
        </p:txBody>
      </p:sp>
      <p:sp>
        <p:nvSpPr>
          <p:cNvPr id="16" name="Oval 4">
            <a:extLst>
              <a:ext uri="{FF2B5EF4-FFF2-40B4-BE49-F238E27FC236}">
                <a16:creationId xmlns:a16="http://schemas.microsoft.com/office/drawing/2014/main" id="{971853A0-66D5-451A-90E7-48AEB5A643BA}"/>
              </a:ext>
            </a:extLst>
          </p:cNvPr>
          <p:cNvSpPr/>
          <p:nvPr/>
        </p:nvSpPr>
        <p:spPr>
          <a:xfrm>
            <a:off x="6840628" y="1051348"/>
            <a:ext cx="2046441" cy="1550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GB" sz="2400" kern="1200" dirty="0">
                <a:latin typeface="AQA Chevin Pro Medium" panose="020F0603030000060003" pitchFamily="34" charset="0"/>
              </a:rPr>
              <a:t>Less likely</a:t>
            </a:r>
            <a:br>
              <a:rPr lang="en-GB" sz="2400" kern="1200" dirty="0">
                <a:latin typeface="AQA Chevin Pro Medium" panose="020F0603030000060003" pitchFamily="34" charset="0"/>
              </a:rPr>
            </a:br>
            <a:r>
              <a:rPr lang="en-GB" sz="2400" kern="1200" dirty="0">
                <a:latin typeface="AQA Chevin Pro Medium" panose="020F0603030000060003" pitchFamily="34" charset="0"/>
              </a:rPr>
              <a:t>to leave university after the</a:t>
            </a:r>
            <a:br>
              <a:rPr lang="en-GB" sz="2400" kern="1200" dirty="0">
                <a:latin typeface="AQA Chevin Pro Medium" panose="020F0603030000060003" pitchFamily="34" charset="0"/>
              </a:rPr>
            </a:br>
            <a:r>
              <a:rPr lang="en-GB" sz="2400" kern="1200" dirty="0">
                <a:latin typeface="AQA Chevin Pro Medium" panose="020F0603030000060003" pitchFamily="34" charset="0"/>
              </a:rPr>
              <a:t>first year</a:t>
            </a:r>
            <a:endParaRPr lang="en-GB" sz="2400" kern="1200" baseline="60000" dirty="0">
              <a:latin typeface="AQA Chevin Pro Medium" panose="020F0603030000060003" pitchFamily="34" charset="0"/>
            </a:endParaRPr>
          </a:p>
          <a:p>
            <a:pPr algn="ctr" defTabSz="622300">
              <a:lnSpc>
                <a:spcPct val="90000"/>
              </a:lnSpc>
              <a:spcBef>
                <a:spcPct val="0"/>
              </a:spcBef>
              <a:spcAft>
                <a:spcPct val="35000"/>
              </a:spcAft>
            </a:pPr>
            <a:endParaRPr lang="en-GB" sz="1200" b="1" baseline="60000" dirty="0"/>
          </a:p>
          <a:p>
            <a:pPr algn="ctr" defTabSz="622300">
              <a:lnSpc>
                <a:spcPct val="90000"/>
              </a:lnSpc>
              <a:spcBef>
                <a:spcPct val="0"/>
              </a:spcBef>
              <a:spcAft>
                <a:spcPct val="35000"/>
              </a:spcAft>
            </a:pPr>
            <a:endParaRPr lang="en-GB" sz="700" b="1" baseline="60000" dirty="0"/>
          </a:p>
        </p:txBody>
      </p:sp>
      <p:pic>
        <p:nvPicPr>
          <p:cNvPr id="24" name="Picture 23">
            <a:extLst>
              <a:ext uri="{FF2B5EF4-FFF2-40B4-BE49-F238E27FC236}">
                <a16:creationId xmlns:a16="http://schemas.microsoft.com/office/drawing/2014/main" id="{5ABE0135-EDEB-422E-90B5-6161496BC8AA}"/>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rot="14098479" flipH="1">
            <a:off x="7363606" y="3052166"/>
            <a:ext cx="639050" cy="1135825"/>
          </a:xfrm>
          <a:prstGeom prst="rect">
            <a:avLst/>
          </a:prstGeom>
        </p:spPr>
      </p:pic>
      <p:sp>
        <p:nvSpPr>
          <p:cNvPr id="9" name="Slide Number Placeholder 4">
            <a:extLst>
              <a:ext uri="{FF2B5EF4-FFF2-40B4-BE49-F238E27FC236}">
                <a16:creationId xmlns:a16="http://schemas.microsoft.com/office/drawing/2014/main" id="{FE2F04E8-8D1B-4930-9892-29621EFB97E1}"/>
              </a:ext>
            </a:extLst>
          </p:cNvPr>
          <p:cNvSpPr>
            <a:spLocks noGrp="1"/>
          </p:cNvSpPr>
          <p:nvPr>
            <p:ph type="sldNum" sz="quarter" idx="4"/>
          </p:nvPr>
        </p:nvSpPr>
        <p:spPr>
          <a:xfrm>
            <a:off x="540000" y="6437723"/>
            <a:ext cx="698205" cy="365125"/>
          </a:xfrm>
        </p:spPr>
        <p:txBody>
          <a:bodyPr/>
          <a:lstStyle/>
          <a:p>
            <a:fld id="{9D4704D4-DAEA-4D4A-A9DC-4373E3AC7101}" type="slidenum">
              <a:rPr lang="en-GB" smtClean="0"/>
              <a:t>6</a:t>
            </a:fld>
            <a:endParaRPr lang="en-GB"/>
          </a:p>
        </p:txBody>
      </p:sp>
    </p:spTree>
    <p:extLst>
      <p:ext uri="{BB962C8B-B14F-4D97-AF65-F5344CB8AC3E}">
        <p14:creationId xmlns:p14="http://schemas.microsoft.com/office/powerpoint/2010/main" val="163711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CD59D3-3CB2-4EB0-81E0-C6B71B25C322}"/>
              </a:ext>
            </a:extLst>
          </p:cNvPr>
          <p:cNvSpPr/>
          <p:nvPr/>
        </p:nvSpPr>
        <p:spPr>
          <a:xfrm>
            <a:off x="6473925" y="797076"/>
            <a:ext cx="56075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3476811-7299-4C4F-83E5-DD8EC225532E}"/>
              </a:ext>
            </a:extLst>
          </p:cNvPr>
          <p:cNvPicPr>
            <a:picLocks noChangeAspect="1"/>
          </p:cNvPicPr>
          <p:nvPr/>
        </p:nvPicPr>
        <p:blipFill>
          <a:blip r:embed="rId3"/>
          <a:stretch>
            <a:fillRect/>
          </a:stretch>
        </p:blipFill>
        <p:spPr>
          <a:xfrm>
            <a:off x="0" y="0"/>
            <a:ext cx="9144000" cy="6857999"/>
          </a:xfrm>
          <a:prstGeom prst="rect">
            <a:avLst/>
          </a:prstGeom>
        </p:spPr>
      </p:pic>
      <p:sp>
        <p:nvSpPr>
          <p:cNvPr id="5" name="Title 4"/>
          <p:cNvSpPr>
            <a:spLocks noGrp="1"/>
          </p:cNvSpPr>
          <p:nvPr>
            <p:ph type="title"/>
          </p:nvPr>
        </p:nvSpPr>
        <p:spPr/>
        <p:txBody>
          <a:bodyPr/>
          <a:lstStyle/>
          <a:p>
            <a:r>
              <a:rPr lang="en-US" dirty="0">
                <a:latin typeface="AQA Chevin Pro Light" panose="020F0303030000060003" pitchFamily="34" charset="0"/>
              </a:rPr>
              <a:t>Set yourself apart from the rest</a:t>
            </a:r>
          </a:p>
        </p:txBody>
      </p:sp>
      <p:sp>
        <p:nvSpPr>
          <p:cNvPr id="13" name="TextBox 12">
            <a:extLst>
              <a:ext uri="{FF2B5EF4-FFF2-40B4-BE49-F238E27FC236}">
                <a16:creationId xmlns:a16="http://schemas.microsoft.com/office/drawing/2014/main" id="{0EBF3A2D-49E5-46FA-B425-74393D44A865}"/>
              </a:ext>
            </a:extLst>
          </p:cNvPr>
          <p:cNvSpPr txBox="1"/>
          <p:nvPr/>
        </p:nvSpPr>
        <p:spPr>
          <a:xfrm>
            <a:off x="7035800" y="5577123"/>
            <a:ext cx="1816100" cy="369332"/>
          </a:xfrm>
          <a:prstGeom prst="rect">
            <a:avLst/>
          </a:prstGeom>
          <a:noFill/>
        </p:spPr>
        <p:txBody>
          <a:bodyPr wrap="square" lIns="0" tIns="0" rIns="0" bIns="0" rtlCol="0">
            <a:spAutoFit/>
          </a:bodyPr>
          <a:lstStyle/>
          <a:p>
            <a:r>
              <a:rPr lang="en-GB" sz="1200" dirty="0"/>
              <a:t>University of Southampton and Thompson, 2018</a:t>
            </a:r>
          </a:p>
        </p:txBody>
      </p:sp>
      <p:graphicFrame>
        <p:nvGraphicFramePr>
          <p:cNvPr id="8" name="Chart 7">
            <a:extLst>
              <a:ext uri="{FF2B5EF4-FFF2-40B4-BE49-F238E27FC236}">
                <a16:creationId xmlns:a16="http://schemas.microsoft.com/office/drawing/2014/main" id="{AA18902E-AAED-4A87-9B54-7F77AFC2DDF9}"/>
              </a:ext>
            </a:extLst>
          </p:cNvPr>
          <p:cNvGraphicFramePr/>
          <p:nvPr>
            <p:extLst>
              <p:ext uri="{D42A27DB-BD31-4B8C-83A1-F6EECF244321}">
                <p14:modId xmlns:p14="http://schemas.microsoft.com/office/powerpoint/2010/main" val="3895427577"/>
              </p:ext>
            </p:extLst>
          </p:nvPr>
        </p:nvGraphicFramePr>
        <p:xfrm>
          <a:off x="479945" y="1174140"/>
          <a:ext cx="6403455" cy="4891878"/>
        </p:xfrm>
        <a:graphic>
          <a:graphicData uri="http://schemas.openxmlformats.org/drawingml/2006/chart">
            <c:chart xmlns:c="http://schemas.openxmlformats.org/drawingml/2006/chart" xmlns:r="http://schemas.openxmlformats.org/officeDocument/2006/relationships" r:id="rId4"/>
          </a:graphicData>
        </a:graphic>
      </p:graphicFrame>
      <p:sp>
        <p:nvSpPr>
          <p:cNvPr id="12" name="Oval 4">
            <a:extLst>
              <a:ext uri="{FF2B5EF4-FFF2-40B4-BE49-F238E27FC236}">
                <a16:creationId xmlns:a16="http://schemas.microsoft.com/office/drawing/2014/main" id="{72AEE233-3A2A-4C1C-938E-75CEC3195DDF}"/>
              </a:ext>
            </a:extLst>
          </p:cNvPr>
          <p:cNvSpPr/>
          <p:nvPr/>
        </p:nvSpPr>
        <p:spPr>
          <a:xfrm>
            <a:off x="6848231" y="968104"/>
            <a:ext cx="1968499" cy="1599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GB" sz="2400" kern="1200" dirty="0">
                <a:latin typeface="AQA Chevin Pro Medium" panose="020F0603030000060003" pitchFamily="34" charset="0"/>
              </a:rPr>
              <a:t>More likely to obtain 1</a:t>
            </a:r>
            <a:r>
              <a:rPr lang="en-GB" sz="2400" kern="1200" baseline="30000" dirty="0">
                <a:latin typeface="AQA Chevin Pro Medium" panose="020F0603030000060003" pitchFamily="34" charset="0"/>
              </a:rPr>
              <a:t>st</a:t>
            </a:r>
            <a:r>
              <a:rPr lang="en-GB" sz="2400" kern="1200" dirty="0">
                <a:latin typeface="AQA Chevin Pro Medium" panose="020F0603030000060003" pitchFamily="34" charset="0"/>
              </a:rPr>
              <a:t> or 2:1</a:t>
            </a:r>
            <a:endParaRPr lang="en-GB" sz="2400" baseline="60000" dirty="0">
              <a:latin typeface="AQA Chevin Pro Medium" panose="020F0603030000060003" pitchFamily="34" charset="0"/>
            </a:endParaRPr>
          </a:p>
          <a:p>
            <a:pPr lvl="0" algn="ctr" defTabSz="1733550">
              <a:lnSpc>
                <a:spcPct val="90000"/>
              </a:lnSpc>
              <a:spcBef>
                <a:spcPct val="0"/>
              </a:spcBef>
              <a:spcAft>
                <a:spcPct val="35000"/>
              </a:spcAft>
            </a:pPr>
            <a:endParaRPr lang="en-GB" sz="1200" b="1" kern="1200" baseline="60000" dirty="0"/>
          </a:p>
          <a:p>
            <a:pPr lvl="0" algn="ctr" defTabSz="1733550">
              <a:lnSpc>
                <a:spcPct val="90000"/>
              </a:lnSpc>
              <a:spcBef>
                <a:spcPct val="0"/>
              </a:spcBef>
              <a:spcAft>
                <a:spcPct val="35000"/>
              </a:spcAft>
            </a:pPr>
            <a:r>
              <a:rPr lang="en-GB" sz="1200" b="1" kern="1200" baseline="60000" dirty="0"/>
              <a:t>Thompson and Jones</a:t>
            </a:r>
          </a:p>
          <a:p>
            <a:pPr lvl="0" algn="ctr" defTabSz="1733550">
              <a:lnSpc>
                <a:spcPct val="90000"/>
              </a:lnSpc>
              <a:spcBef>
                <a:spcPct val="0"/>
              </a:spcBef>
              <a:spcAft>
                <a:spcPct val="35000"/>
              </a:spcAft>
            </a:pPr>
            <a:r>
              <a:rPr lang="en-GB" sz="1200" b="1" kern="1200" baseline="60000" dirty="0"/>
              <a:t>(2016)</a:t>
            </a:r>
          </a:p>
        </p:txBody>
      </p:sp>
      <p:pic>
        <p:nvPicPr>
          <p:cNvPr id="19" name="Picture 18">
            <a:extLst>
              <a:ext uri="{FF2B5EF4-FFF2-40B4-BE49-F238E27FC236}">
                <a16:creationId xmlns:a16="http://schemas.microsoft.com/office/drawing/2014/main" id="{029D1DBA-4D8A-4C4A-AF1E-973D636C133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rot="14098479" flipH="1">
            <a:off x="7363606" y="3052166"/>
            <a:ext cx="639050" cy="1135825"/>
          </a:xfrm>
          <a:prstGeom prst="rect">
            <a:avLst/>
          </a:prstGeom>
        </p:spPr>
      </p:pic>
      <p:sp>
        <p:nvSpPr>
          <p:cNvPr id="9" name="Slide Number Placeholder 4">
            <a:extLst>
              <a:ext uri="{FF2B5EF4-FFF2-40B4-BE49-F238E27FC236}">
                <a16:creationId xmlns:a16="http://schemas.microsoft.com/office/drawing/2014/main" id="{F3022876-CED0-440A-AC99-428D0D022568}"/>
              </a:ext>
            </a:extLst>
          </p:cNvPr>
          <p:cNvSpPr>
            <a:spLocks noGrp="1"/>
          </p:cNvSpPr>
          <p:nvPr>
            <p:ph type="sldNum" sz="quarter" idx="4"/>
          </p:nvPr>
        </p:nvSpPr>
        <p:spPr>
          <a:xfrm>
            <a:off x="540000" y="6437723"/>
            <a:ext cx="698205" cy="365125"/>
          </a:xfrm>
        </p:spPr>
        <p:txBody>
          <a:bodyPr/>
          <a:lstStyle/>
          <a:p>
            <a:fld id="{9D4704D4-DAEA-4D4A-A9DC-4373E3AC7101}" type="slidenum">
              <a:rPr lang="en-GB" smtClean="0"/>
              <a:t>7</a:t>
            </a:fld>
            <a:endParaRPr lang="en-GB"/>
          </a:p>
        </p:txBody>
      </p:sp>
    </p:spTree>
    <p:extLst>
      <p:ext uri="{BB962C8B-B14F-4D97-AF65-F5344CB8AC3E}">
        <p14:creationId xmlns:p14="http://schemas.microsoft.com/office/powerpoint/2010/main" val="206727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in the workplace</a:t>
            </a:r>
            <a:endParaRPr lang="en-GB" dirty="0">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8</a:t>
            </a:fld>
            <a:endParaRPr lang="en-GB"/>
          </a:p>
        </p:txBody>
      </p:sp>
    </p:spTree>
    <p:extLst>
      <p:ext uri="{BB962C8B-B14F-4D97-AF65-F5344CB8AC3E}">
        <p14:creationId xmlns:p14="http://schemas.microsoft.com/office/powerpoint/2010/main" val="187627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in the workplace</a:t>
            </a:r>
            <a:endParaRPr lang="en-GB" dirty="0">
              <a:latin typeface="AQA Chevin Pro Light" panose="020F0303030000060003" pitchFamily="34" charset="0"/>
            </a:endParaRPr>
          </a:p>
        </p:txBody>
      </p:sp>
      <p:sp>
        <p:nvSpPr>
          <p:cNvPr id="3" name="Footer Placeholder 2">
            <a:extLst>
              <a:ext uri="{FF2B5EF4-FFF2-40B4-BE49-F238E27FC236}">
                <a16:creationId xmlns:a16="http://schemas.microsoft.com/office/drawing/2014/main" id="{4BA06A18-D4FB-40E1-813B-E567270242EE}"/>
              </a:ext>
            </a:extLst>
          </p:cNvPr>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490254E-658D-44D2-BDC4-5ECB920EFFA0}"/>
              </a:ext>
            </a:extLst>
          </p:cNvPr>
          <p:cNvSpPr>
            <a:spLocks noGrp="1"/>
          </p:cNvSpPr>
          <p:nvPr>
            <p:ph type="sldNum" sz="quarter" idx="4"/>
          </p:nvPr>
        </p:nvSpPr>
        <p:spPr/>
        <p:txBody>
          <a:bodyPr/>
          <a:lstStyle/>
          <a:p>
            <a:fld id="{9D4704D4-DAEA-4D4A-A9DC-4373E3AC7101}" type="slidenum">
              <a:rPr lang="en-GB" smtClean="0"/>
              <a:t>9</a:t>
            </a:fld>
            <a:endParaRPr lang="en-GB"/>
          </a:p>
        </p:txBody>
      </p:sp>
      <p:grpSp>
        <p:nvGrpSpPr>
          <p:cNvPr id="73" name="Group 72">
            <a:extLst>
              <a:ext uri="{FF2B5EF4-FFF2-40B4-BE49-F238E27FC236}">
                <a16:creationId xmlns:a16="http://schemas.microsoft.com/office/drawing/2014/main" id="{71AD0A94-0025-44A6-BB41-23E24237873A}"/>
              </a:ext>
            </a:extLst>
          </p:cNvPr>
          <p:cNvGrpSpPr/>
          <p:nvPr/>
        </p:nvGrpSpPr>
        <p:grpSpPr>
          <a:xfrm>
            <a:off x="480614" y="1313515"/>
            <a:ext cx="2099008" cy="2226853"/>
            <a:chOff x="608211" y="2386528"/>
            <a:chExt cx="1519200" cy="1774800"/>
          </a:xfrm>
        </p:grpSpPr>
        <p:sp>
          <p:nvSpPr>
            <p:cNvPr id="83" name="Freeform: Shape 82">
              <a:extLst>
                <a:ext uri="{FF2B5EF4-FFF2-40B4-BE49-F238E27FC236}">
                  <a16:creationId xmlns:a16="http://schemas.microsoft.com/office/drawing/2014/main" id="{712A3779-C085-4384-BAF1-2807D5E2EF9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4" name="Rectangle 83">
              <a:extLst>
                <a:ext uri="{FF2B5EF4-FFF2-40B4-BE49-F238E27FC236}">
                  <a16:creationId xmlns:a16="http://schemas.microsoft.com/office/drawing/2014/main" id="{98CAFD67-47D5-4370-8466-00799F3597A9}"/>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pPr>
              <a:r>
                <a:rPr lang="en-GB" sz="2000" b="1" dirty="0">
                  <a:solidFill>
                    <a:srgbClr val="91BCD7"/>
                  </a:solidFill>
                </a:rPr>
                <a:t>Gain </a:t>
              </a:r>
            </a:p>
            <a:p>
              <a:pPr algn="ctr" defTabSz="622300">
                <a:lnSpc>
                  <a:spcPct val="90000"/>
                </a:lnSpc>
                <a:spcBef>
                  <a:spcPct val="0"/>
                </a:spcBef>
              </a:pPr>
              <a:r>
                <a:rPr lang="en-GB" sz="2000" b="1" dirty="0">
                  <a:solidFill>
                    <a:schemeClr val="tx1"/>
                  </a:solidFill>
                </a:rPr>
                <a:t>CV-worthy </a:t>
              </a:r>
              <a:r>
                <a:rPr lang="en-GB" sz="2000" b="1" dirty="0">
                  <a:solidFill>
                    <a:srgbClr val="91BCD7"/>
                  </a:solidFill>
                </a:rPr>
                <a:t>skills</a:t>
              </a:r>
              <a:endParaRPr lang="en-GB" sz="2000" b="1" baseline="60000" dirty="0">
                <a:solidFill>
                  <a:srgbClr val="91BCD7"/>
                </a:solidFill>
              </a:endParaRPr>
            </a:p>
          </p:txBody>
        </p:sp>
      </p:grpSp>
      <p:grpSp>
        <p:nvGrpSpPr>
          <p:cNvPr id="74" name="Group 73">
            <a:extLst>
              <a:ext uri="{FF2B5EF4-FFF2-40B4-BE49-F238E27FC236}">
                <a16:creationId xmlns:a16="http://schemas.microsoft.com/office/drawing/2014/main" id="{B374CC02-6AFF-4813-A6CA-15117E050BFB}"/>
              </a:ext>
            </a:extLst>
          </p:cNvPr>
          <p:cNvGrpSpPr/>
          <p:nvPr/>
        </p:nvGrpSpPr>
        <p:grpSpPr>
          <a:xfrm>
            <a:off x="2837530" y="1313515"/>
            <a:ext cx="2099008" cy="2226853"/>
            <a:chOff x="608211" y="2386528"/>
            <a:chExt cx="1519200" cy="1774800"/>
          </a:xfrm>
        </p:grpSpPr>
        <p:sp>
          <p:nvSpPr>
            <p:cNvPr id="81" name="Freeform: Shape 80">
              <a:extLst>
                <a:ext uri="{FF2B5EF4-FFF2-40B4-BE49-F238E27FC236}">
                  <a16:creationId xmlns:a16="http://schemas.microsoft.com/office/drawing/2014/main" id="{6DB63DA5-94A8-4BFA-A83C-CB1FD6F3BE7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2" name="Rectangle 81">
              <a:extLst>
                <a:ext uri="{FF2B5EF4-FFF2-40B4-BE49-F238E27FC236}">
                  <a16:creationId xmlns:a16="http://schemas.microsoft.com/office/drawing/2014/main" id="{C672C247-B0B2-4782-9A11-F1F3690EC28D}"/>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rgbClr val="91BCD7"/>
                  </a:solidFill>
                </a:rPr>
                <a:t>Learn</a:t>
              </a:r>
              <a:br>
                <a:rPr lang="en-GB" sz="2000" b="1" dirty="0">
                  <a:solidFill>
                    <a:srgbClr val="91BCD7"/>
                  </a:solidFill>
                </a:rPr>
              </a:br>
              <a:r>
                <a:rPr lang="en-GB" sz="2000" b="1" dirty="0">
                  <a:solidFill>
                    <a:srgbClr val="91BCD7"/>
                  </a:solidFill>
                </a:rPr>
                <a:t>how to </a:t>
              </a:r>
              <a:r>
                <a:rPr lang="en-GB" sz="2000" b="1" dirty="0">
                  <a:solidFill>
                    <a:schemeClr val="tx1"/>
                  </a:solidFill>
                </a:rPr>
                <a:t>interview</a:t>
              </a:r>
              <a:endParaRPr lang="en-GB" sz="2000" b="1" baseline="60000" dirty="0">
                <a:solidFill>
                  <a:schemeClr val="tx1"/>
                </a:solidFill>
              </a:endParaRPr>
            </a:p>
          </p:txBody>
        </p:sp>
      </p:grpSp>
      <p:grpSp>
        <p:nvGrpSpPr>
          <p:cNvPr id="75" name="Group 74">
            <a:extLst>
              <a:ext uri="{FF2B5EF4-FFF2-40B4-BE49-F238E27FC236}">
                <a16:creationId xmlns:a16="http://schemas.microsoft.com/office/drawing/2014/main" id="{47BB3768-69D8-4290-8E71-9D20796D9AFC}"/>
              </a:ext>
            </a:extLst>
          </p:cNvPr>
          <p:cNvGrpSpPr/>
          <p:nvPr/>
        </p:nvGrpSpPr>
        <p:grpSpPr>
          <a:xfrm>
            <a:off x="5192472" y="1313515"/>
            <a:ext cx="2099008" cy="2226853"/>
            <a:chOff x="608211" y="2386528"/>
            <a:chExt cx="1519200" cy="1774800"/>
          </a:xfrm>
        </p:grpSpPr>
        <p:sp>
          <p:nvSpPr>
            <p:cNvPr id="79" name="Freeform: Shape 78">
              <a:extLst>
                <a:ext uri="{FF2B5EF4-FFF2-40B4-BE49-F238E27FC236}">
                  <a16:creationId xmlns:a16="http://schemas.microsoft.com/office/drawing/2014/main" id="{ED04C5A4-8375-47DC-A3C9-429259B39EC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0" name="Rectangle 79">
              <a:extLst>
                <a:ext uri="{FF2B5EF4-FFF2-40B4-BE49-F238E27FC236}">
                  <a16:creationId xmlns:a16="http://schemas.microsoft.com/office/drawing/2014/main" id="{468E26E2-5007-4B18-BE7D-D0F51C73F476}"/>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rgbClr val="91BCD7"/>
                  </a:solidFill>
                </a:rPr>
                <a:t>Improve</a:t>
              </a:r>
              <a:br>
                <a:rPr lang="en-GB" sz="2000" b="1" dirty="0">
                  <a:solidFill>
                    <a:srgbClr val="91BCD7"/>
                  </a:solidFill>
                </a:rPr>
              </a:br>
              <a:r>
                <a:rPr lang="en-GB" sz="2000" b="1" dirty="0">
                  <a:solidFill>
                    <a:srgbClr val="91BCD7"/>
                  </a:solidFill>
                </a:rPr>
                <a:t>your</a:t>
              </a:r>
              <a:br>
                <a:rPr lang="en-GB" sz="2000" b="1" dirty="0">
                  <a:solidFill>
                    <a:srgbClr val="91BCD7"/>
                  </a:solidFill>
                </a:rPr>
              </a:br>
              <a:r>
                <a:rPr lang="en-GB" sz="2000" b="1" dirty="0">
                  <a:solidFill>
                    <a:schemeClr val="tx1"/>
                  </a:solidFill>
                </a:rPr>
                <a:t>planning skills</a:t>
              </a:r>
              <a:endParaRPr lang="en-GB" sz="2000" b="1" baseline="60000" dirty="0">
                <a:solidFill>
                  <a:schemeClr val="tx1"/>
                </a:solidFill>
              </a:endParaRPr>
            </a:p>
          </p:txBody>
        </p:sp>
      </p:grpSp>
      <p:grpSp>
        <p:nvGrpSpPr>
          <p:cNvPr id="76" name="Group 75">
            <a:extLst>
              <a:ext uri="{FF2B5EF4-FFF2-40B4-BE49-F238E27FC236}">
                <a16:creationId xmlns:a16="http://schemas.microsoft.com/office/drawing/2014/main" id="{C572F6C4-AA81-47BE-B8F7-1FFD23B17DC7}"/>
              </a:ext>
            </a:extLst>
          </p:cNvPr>
          <p:cNvGrpSpPr/>
          <p:nvPr/>
        </p:nvGrpSpPr>
        <p:grpSpPr>
          <a:xfrm>
            <a:off x="5194446" y="3774019"/>
            <a:ext cx="2099008" cy="2226853"/>
            <a:chOff x="608211" y="2386528"/>
            <a:chExt cx="1519200" cy="1774800"/>
          </a:xfrm>
        </p:grpSpPr>
        <p:sp>
          <p:nvSpPr>
            <p:cNvPr id="77" name="Freeform: Shape 76">
              <a:extLst>
                <a:ext uri="{FF2B5EF4-FFF2-40B4-BE49-F238E27FC236}">
                  <a16:creationId xmlns:a16="http://schemas.microsoft.com/office/drawing/2014/main" id="{8E3EF3AE-EDCA-411F-89BA-65B228CDB6EC}"/>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8" name="Rectangle 77">
              <a:extLst>
                <a:ext uri="{FF2B5EF4-FFF2-40B4-BE49-F238E27FC236}">
                  <a16:creationId xmlns:a16="http://schemas.microsoft.com/office/drawing/2014/main" id="{13C23335-4F01-42DA-B01C-C64F6FC19DCC}"/>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spcAft>
                  <a:spcPct val="35000"/>
                </a:spcAft>
              </a:pPr>
              <a:r>
                <a:rPr lang="en-GB" sz="2000" b="1" dirty="0">
                  <a:solidFill>
                    <a:srgbClr val="91BCD7"/>
                  </a:solidFill>
                </a:rPr>
                <a:t>Build your</a:t>
              </a:r>
              <a:br>
                <a:rPr lang="en-GB" sz="2000" b="1" dirty="0">
                  <a:solidFill>
                    <a:srgbClr val="91BCD7"/>
                  </a:solidFill>
                </a:rPr>
              </a:br>
              <a:r>
                <a:rPr lang="en-GB" sz="2000" b="1" dirty="0">
                  <a:solidFill>
                    <a:srgbClr val="91BCD7"/>
                  </a:solidFill>
                </a:rPr>
                <a:t>abilities in </a:t>
              </a:r>
              <a:r>
                <a:rPr lang="en-GB" sz="2000" b="1" dirty="0">
                  <a:solidFill>
                    <a:schemeClr val="tx1"/>
                  </a:solidFill>
                </a:rPr>
                <a:t>conducting research </a:t>
              </a:r>
              <a:endParaRPr lang="en-GB" sz="2000" b="1" baseline="60000" dirty="0">
                <a:solidFill>
                  <a:schemeClr val="tx1"/>
                </a:solidFill>
              </a:endParaRPr>
            </a:p>
          </p:txBody>
        </p:sp>
      </p:grpSp>
      <p:grpSp>
        <p:nvGrpSpPr>
          <p:cNvPr id="85" name="Group 84">
            <a:extLst>
              <a:ext uri="{FF2B5EF4-FFF2-40B4-BE49-F238E27FC236}">
                <a16:creationId xmlns:a16="http://schemas.microsoft.com/office/drawing/2014/main" id="{51E931FD-AA2A-4C8E-A23C-995B5BC78EF6}"/>
              </a:ext>
            </a:extLst>
          </p:cNvPr>
          <p:cNvGrpSpPr/>
          <p:nvPr/>
        </p:nvGrpSpPr>
        <p:grpSpPr>
          <a:xfrm>
            <a:off x="480614" y="3774019"/>
            <a:ext cx="2099008" cy="2226853"/>
            <a:chOff x="608211" y="2386528"/>
            <a:chExt cx="1519200" cy="1774800"/>
          </a:xfrm>
        </p:grpSpPr>
        <p:sp>
          <p:nvSpPr>
            <p:cNvPr id="86" name="Freeform: Shape 85">
              <a:extLst>
                <a:ext uri="{FF2B5EF4-FFF2-40B4-BE49-F238E27FC236}">
                  <a16:creationId xmlns:a16="http://schemas.microsoft.com/office/drawing/2014/main" id="{B9017B7B-0CAD-4C3F-BF45-56BDCF3C3108}"/>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7" name="Rectangle 86">
              <a:extLst>
                <a:ext uri="{FF2B5EF4-FFF2-40B4-BE49-F238E27FC236}">
                  <a16:creationId xmlns:a16="http://schemas.microsoft.com/office/drawing/2014/main" id="{D55A2CF2-8286-496F-A7B1-AE6488AB8613}"/>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rgbClr val="91BCD7"/>
                  </a:solidFill>
                </a:rPr>
                <a:t>Learn how</a:t>
              </a:r>
              <a:br>
                <a:rPr lang="en-GB" sz="2000" b="1" dirty="0">
                  <a:solidFill>
                    <a:srgbClr val="91BCD7"/>
                  </a:solidFill>
                </a:rPr>
              </a:br>
              <a:r>
                <a:rPr lang="en-GB" sz="2000" b="1" dirty="0">
                  <a:solidFill>
                    <a:srgbClr val="91BCD7"/>
                  </a:solidFill>
                </a:rPr>
                <a:t>to reflect on work and </a:t>
              </a:r>
              <a:r>
                <a:rPr lang="en-GB" sz="2000" b="1" dirty="0">
                  <a:solidFill>
                    <a:schemeClr val="tx1"/>
                  </a:solidFill>
                </a:rPr>
                <a:t>suggest improvements</a:t>
              </a:r>
              <a:endParaRPr lang="en-GB" sz="2000" b="1" baseline="60000" dirty="0">
                <a:solidFill>
                  <a:schemeClr val="tx1"/>
                </a:solidFill>
              </a:endParaRPr>
            </a:p>
          </p:txBody>
        </p:sp>
      </p:grpSp>
      <p:grpSp>
        <p:nvGrpSpPr>
          <p:cNvPr id="88" name="Group 87">
            <a:extLst>
              <a:ext uri="{FF2B5EF4-FFF2-40B4-BE49-F238E27FC236}">
                <a16:creationId xmlns:a16="http://schemas.microsoft.com/office/drawing/2014/main" id="{0CB536FD-8F78-4B2F-A3A6-013F63E4B823}"/>
              </a:ext>
            </a:extLst>
          </p:cNvPr>
          <p:cNvGrpSpPr/>
          <p:nvPr/>
        </p:nvGrpSpPr>
        <p:grpSpPr>
          <a:xfrm>
            <a:off x="2837530" y="3774019"/>
            <a:ext cx="2099008" cy="2226853"/>
            <a:chOff x="608211" y="2386528"/>
            <a:chExt cx="1519200" cy="1774800"/>
          </a:xfrm>
        </p:grpSpPr>
        <p:sp>
          <p:nvSpPr>
            <p:cNvPr id="89" name="Freeform: Shape 88">
              <a:extLst>
                <a:ext uri="{FF2B5EF4-FFF2-40B4-BE49-F238E27FC236}">
                  <a16:creationId xmlns:a16="http://schemas.microsoft.com/office/drawing/2014/main" id="{7E37C5B5-38C1-4BA4-87A0-988DCC371FCB}"/>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90" name="Rectangle 89">
              <a:extLst>
                <a:ext uri="{FF2B5EF4-FFF2-40B4-BE49-F238E27FC236}">
                  <a16:creationId xmlns:a16="http://schemas.microsoft.com/office/drawing/2014/main" id="{CD430B94-45F9-4EB4-B480-D9068F56F429}"/>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rgbClr val="91BCD7"/>
                  </a:solidFill>
                </a:rPr>
                <a:t>Improve</a:t>
              </a:r>
              <a:br>
                <a:rPr lang="en-GB" sz="2000" b="1" dirty="0">
                  <a:solidFill>
                    <a:srgbClr val="91BCD7"/>
                  </a:solidFill>
                </a:rPr>
              </a:br>
              <a:r>
                <a:rPr lang="en-GB" sz="2000" b="1" dirty="0">
                  <a:solidFill>
                    <a:srgbClr val="91BCD7"/>
                  </a:solidFill>
                </a:rPr>
                <a:t>your </a:t>
              </a:r>
              <a:r>
                <a:rPr lang="en-GB" sz="2000" b="1" dirty="0">
                  <a:solidFill>
                    <a:schemeClr val="tx1"/>
                  </a:solidFill>
                </a:rPr>
                <a:t>time management</a:t>
              </a:r>
            </a:p>
          </p:txBody>
        </p:sp>
      </p:grpSp>
      <p:pic>
        <p:nvPicPr>
          <p:cNvPr id="91" name="Picture 90">
            <a:extLst>
              <a:ext uri="{FF2B5EF4-FFF2-40B4-BE49-F238E27FC236}">
                <a16:creationId xmlns:a16="http://schemas.microsoft.com/office/drawing/2014/main" id="{67BAD412-203A-436B-A61C-6F8EFCDC675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7632846" y="745602"/>
            <a:ext cx="590384" cy="1135825"/>
          </a:xfrm>
          <a:prstGeom prst="rect">
            <a:avLst/>
          </a:prstGeom>
        </p:spPr>
      </p:pic>
    </p:spTree>
    <p:extLst>
      <p:ext uri="{BB962C8B-B14F-4D97-AF65-F5344CB8AC3E}">
        <p14:creationId xmlns:p14="http://schemas.microsoft.com/office/powerpoint/2010/main" val="3603541085"/>
      </p:ext>
    </p:extLst>
  </p:cSld>
  <p:clrMapOvr>
    <a:masterClrMapping/>
  </p:clrMapOvr>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Template>
  <TotalTime>0</TotalTime>
  <Words>1598</Words>
  <PresentationFormat>On-screen Show (4:3)</PresentationFormat>
  <Paragraphs>219</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AQA Chevin Pro Medium</vt:lpstr>
      <vt:lpstr>AQA Chevin Pro Light</vt:lpstr>
      <vt:lpstr>AQA Chevin Pro DemiBold</vt:lpstr>
      <vt:lpstr>AQA Presentation</vt:lpstr>
      <vt:lpstr>PowerPoint Presentation</vt:lpstr>
      <vt:lpstr>Discover your true passions</vt:lpstr>
      <vt:lpstr>Be seen by universities</vt:lpstr>
      <vt:lpstr>Be seen by universities</vt:lpstr>
      <vt:lpstr>Set yourself apart from the rest</vt:lpstr>
      <vt:lpstr>Set yourself apart from the rest</vt:lpstr>
      <vt:lpstr>Set yourself apart from the rest</vt:lpstr>
      <vt:lpstr>Be seen in the workplace</vt:lpstr>
      <vt:lpstr>Be seen in the workplace</vt:lpstr>
      <vt:lpstr>Where your journey starts: what’s in an EPQ?</vt:lpstr>
      <vt:lpstr>Presenting your passion</vt:lpstr>
      <vt:lpstr>30 hours supervised learning…</vt:lpstr>
      <vt:lpstr>30 hours supervised learning…</vt:lpstr>
      <vt:lpstr>… at least 90 hours to be independent</vt:lpstr>
      <vt:lpstr>… at least 90 hours to be independent</vt:lpstr>
      <vt:lpstr>Log your progress and accomplishments</vt:lpstr>
      <vt:lpstr>Log your progress and accomplishments</vt:lpstr>
      <vt:lpstr>How EPQ works alongside your A-levels</vt:lpstr>
      <vt:lpstr>Don’t just take our word for it!</vt:lpstr>
      <vt:lpstr>Want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Student recruitment: PowerPoint for teacher presentations for Project Qualifications</dc:title>
  <dc:creator>AQA</dc:creator>
  <dcterms:created xsi:type="dcterms:W3CDTF">2014-07-22T14:33:20Z</dcterms:created>
  <dcterms:modified xsi:type="dcterms:W3CDTF">2021-09-09T07:59:43Z</dcterms:modified>
</cp:coreProperties>
</file>