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7" r:id="rId2"/>
    <p:sldId id="283" r:id="rId3"/>
    <p:sldId id="292" r:id="rId4"/>
    <p:sldId id="293" r:id="rId5"/>
    <p:sldId id="294" r:id="rId6"/>
    <p:sldId id="299" r:id="rId7"/>
    <p:sldId id="298" r:id="rId8"/>
    <p:sldId id="297" r:id="rId9"/>
    <p:sldId id="296" r:id="rId10"/>
    <p:sldId id="295" r:id="rId11"/>
    <p:sldId id="302" r:id="rId12"/>
    <p:sldId id="301" r:id="rId13"/>
    <p:sldId id="300" r:id="rId14"/>
    <p:sldId id="308" r:id="rId15"/>
    <p:sldId id="307" r:id="rId16"/>
    <p:sldId id="306" r:id="rId17"/>
    <p:sldId id="305" r:id="rId18"/>
    <p:sldId id="304" r:id="rId19"/>
    <p:sldId id="303" r:id="rId20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59857A7-F430-4EE6-B994-F510B0AE8F4E}">
          <p14:sldIdLst>
            <p14:sldId id="257"/>
            <p14:sldId id="283"/>
            <p14:sldId id="292"/>
            <p14:sldId id="293"/>
            <p14:sldId id="294"/>
            <p14:sldId id="299"/>
            <p14:sldId id="298"/>
            <p14:sldId id="297"/>
            <p14:sldId id="296"/>
            <p14:sldId id="295"/>
            <p14:sldId id="302"/>
            <p14:sldId id="301"/>
            <p14:sldId id="300"/>
            <p14:sldId id="308"/>
            <p14:sldId id="307"/>
            <p14:sldId id="306"/>
            <p14:sldId id="305"/>
            <p14:sldId id="304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7">
          <p15:clr>
            <a:srgbClr val="A4A3A4"/>
          </p15:clr>
        </p15:guide>
        <p15:guide id="2" orient="horz" pos="4225">
          <p15:clr>
            <a:srgbClr val="A4A3A4"/>
          </p15:clr>
        </p15:guide>
        <p15:guide id="3" pos="3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aver, Jenny" initials="WJ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2878"/>
    <a:srgbClr val="4B4B4B"/>
    <a:srgbClr val="3273AF"/>
    <a:srgbClr val="783C2D"/>
    <a:srgbClr val="DC7D28"/>
    <a:srgbClr val="6464A0"/>
    <a:srgbClr val="325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9314" autoAdjust="0"/>
  </p:normalViewPr>
  <p:slideViewPr>
    <p:cSldViewPr snapToGrid="0" snapToObjects="1" showGuides="1">
      <p:cViewPr varScale="1">
        <p:scale>
          <a:sx n="68" d="100"/>
          <a:sy n="68" d="100"/>
        </p:scale>
        <p:origin x="1240" y="48"/>
      </p:cViewPr>
      <p:guideLst>
        <p:guide orient="horz" pos="2157"/>
        <p:guide orient="horz" pos="4225"/>
        <p:guide pos="3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457E0-B7E6-E24E-BA12-0ABEC3185120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8A59E-FE67-3043-A00A-EF9E0FCBD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87225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A8347-8DF1-B348-8F41-6E1345D82D34}" type="datetimeFigureOut">
              <a:rPr lang="en-US" smtClean="0"/>
              <a:t>8/18/2021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5C70C-4F3D-A24C-BE6B-90E4410C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4599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153" y="6246646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892053"/>
            <a:ext cx="8796168" cy="1657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426720"/>
            <a:ext cx="4114551" cy="968675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0000" y="2705615"/>
            <a:ext cx="4114551" cy="37831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buNone/>
              <a:defRPr sz="2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Presented by</a:t>
            </a:r>
            <a:br>
              <a:rPr lang="en-US" dirty="0"/>
            </a:b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285819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2527176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7825042" y="6455753"/>
            <a:ext cx="971126" cy="4022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 hasCustomPrompt="1"/>
          </p:nvPr>
        </p:nvSpPr>
        <p:spPr>
          <a:xfrm>
            <a:off x="539750" y="3152188"/>
            <a:ext cx="4114801" cy="338138"/>
          </a:xfrm>
        </p:spPr>
        <p:txBody>
          <a:bodyPr rIns="0"/>
          <a:lstStyle>
            <a:lvl1pPr marL="0" indent="0">
              <a:lnSpc>
                <a:spcPts val="2600"/>
              </a:lnSpc>
              <a:buFontTx/>
              <a:buNone/>
              <a:defRPr sz="24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Date &lt;</a:t>
            </a:r>
            <a:r>
              <a:rPr lang="en-US" dirty="0" err="1"/>
              <a:t>dd</a:t>
            </a:r>
            <a:r>
              <a:rPr lang="en-US" dirty="0"/>
              <a:t>/mm/</a:t>
            </a:r>
            <a:r>
              <a:rPr lang="en-US" dirty="0" err="1"/>
              <a:t>yyyy</a:t>
            </a:r>
            <a:r>
              <a:rPr lang="en-US" dirty="0"/>
              <a:t>&gt;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48" y="278675"/>
            <a:ext cx="1620000" cy="728567"/>
          </a:xfrm>
          <a:prstGeom prst="rect">
            <a:avLst/>
          </a:prstGeom>
        </p:spPr>
      </p:pic>
      <p:cxnSp>
        <p:nvCxnSpPr>
          <p:cNvPr id="20" name="Straight Connector 19"/>
          <p:cNvCxnSpPr/>
          <p:nvPr userDrawn="1"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20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title Dark Blu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1481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894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urquois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778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Pink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779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Gree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853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Violet">
    <p:bg>
      <p:bgPr>
        <a:solidFill>
          <a:srgbClr val="6464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6464A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77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Teal">
    <p:bg>
      <p:bgPr>
        <a:solidFill>
          <a:srgbClr val="325F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325F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06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Yellow">
    <p:bg>
      <p:bgPr>
        <a:solidFill>
          <a:srgbClr val="DC7D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DC7D2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01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Dark Brick">
    <p:bg>
      <p:bgPr>
        <a:solidFill>
          <a:srgbClr val="783C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rgbClr val="783C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16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050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7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40000" y="1731713"/>
            <a:ext cx="8045200" cy="440680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7845425" y="6459079"/>
            <a:ext cx="768350" cy="30684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QA_New_logo_20mm_no_strapline_WHITEO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1610" y="6478180"/>
            <a:ext cx="719352" cy="24689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5380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B4B4B"/>
                </a:solidFill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pic>
        <p:nvPicPr>
          <p:cNvPr id="8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539999" y="1731712"/>
            <a:ext cx="8045201" cy="4406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62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8046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 marL="1149750" indent="-28575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94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Insert video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pic>
        <p:nvPicPr>
          <p:cNvPr id="8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46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94324" y="1727199"/>
            <a:ext cx="3190875" cy="4406400"/>
          </a:xfrm>
        </p:spPr>
        <p:txBody>
          <a:bodyPr rIns="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image or graphic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0" y="6611005"/>
            <a:ext cx="3130838" cy="241200"/>
          </a:xfrm>
          <a:prstGeom prst="rect">
            <a:avLst/>
          </a:prstGeom>
        </p:spPr>
        <p:txBody>
          <a:bodyPr/>
          <a:lstStyle>
            <a:lvl1pPr>
              <a:lnSpc>
                <a:spcPts val="1000"/>
              </a:lnSpc>
              <a:defRPr/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pic>
        <p:nvPicPr>
          <p:cNvPr id="9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2"/>
          </p:nvPr>
        </p:nvSpPr>
        <p:spPr>
          <a:xfrm>
            <a:off x="540000" y="1731600"/>
            <a:ext cx="4500000" cy="440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 marL="1149750" indent="-28575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5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974785"/>
            <a:ext cx="9144000" cy="5364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pic>
        <p:nvPicPr>
          <p:cNvPr id="7" name="Picture 2" descr="G:\01 GRAPHIC DESIGN Oct 2012 onwards\03 LOGOS (other)\AQA NEW LOGO MASTER\RGB jpeg\AQA_New_logo_no_strapline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1550" y="6476351"/>
            <a:ext cx="720000" cy="252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95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899455"/>
            <a:ext cx="8768155" cy="2211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1436294"/>
            <a:ext cx="4028825" cy="972952"/>
          </a:xfr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38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7780867" y="6458400"/>
            <a:ext cx="829733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285819"/>
            <a:ext cx="4645025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0" y="2527176"/>
            <a:ext cx="4645025" cy="0"/>
          </a:xfrm>
          <a:prstGeom prst="line">
            <a:avLst/>
          </a:prstGeom>
          <a:ln w="3810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48" y="278675"/>
            <a:ext cx="1620000" cy="72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1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441132"/>
            <a:ext cx="8045200" cy="431181"/>
          </a:xfrm>
          <a:prstGeom prst="rect">
            <a:avLst/>
          </a:prstGeom>
        </p:spPr>
        <p:txBody>
          <a:bodyPr vert="horz" lIns="0" tIns="0" rIns="91440" bIns="0" rtlCol="0" anchor="t" anchorCtr="0"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731713"/>
            <a:ext cx="8045200" cy="4406804"/>
          </a:xfrm>
          <a:prstGeom prst="rect">
            <a:avLst/>
          </a:prstGeom>
        </p:spPr>
        <p:txBody>
          <a:bodyPr vert="horz" lIns="0" tIns="0" rIns="9144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6202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340475"/>
            <a:ext cx="8585200" cy="0"/>
          </a:xfrm>
          <a:prstGeom prst="line">
            <a:avLst/>
          </a:prstGeom>
          <a:ln w="7620" cap="rnd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464" y="6476351"/>
            <a:ext cx="69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B4B4B"/>
                </a:solidFill>
              </a:defRPr>
            </a:lvl1pPr>
          </a:lstStyle>
          <a:p>
            <a:fld id="{9D4704D4-DAEA-4D4A-A9DC-4373E3AC710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1" y="6611005"/>
            <a:ext cx="3130838" cy="2412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lnSpc>
                <a:spcPts val="1000"/>
              </a:lnSpc>
              <a:defRPr sz="800" b="0" i="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80" r:id="rId4"/>
    <p:sldLayoutId id="2147483667" r:id="rId5"/>
    <p:sldLayoutId id="2147483662" r:id="rId6"/>
    <p:sldLayoutId id="2147483664" r:id="rId7"/>
    <p:sldLayoutId id="2147483681" r:id="rId8"/>
    <p:sldLayoutId id="2147483665" r:id="rId9"/>
    <p:sldLayoutId id="2147483678" r:id="rId10"/>
    <p:sldLayoutId id="2147483669" r:id="rId11"/>
    <p:sldLayoutId id="2147483670" r:id="rId12"/>
    <p:sldLayoutId id="2147483671" r:id="rId13"/>
    <p:sldLayoutId id="2147483672" r:id="rId14"/>
    <p:sldLayoutId id="2147483674" r:id="rId15"/>
    <p:sldLayoutId id="2147483673" r:id="rId16"/>
    <p:sldLayoutId id="2147483675" r:id="rId17"/>
    <p:sldLayoutId id="2147483676" r:id="rId18"/>
  </p:sldLayoutIdLst>
  <p:hf hd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6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8000" indent="-288000" algn="l" defTabSz="457200" rtl="0" eaLnBrk="1" latinLnBrk="0" hangingPunct="1">
        <a:lnSpc>
          <a:spcPct val="100000"/>
        </a:lnSpc>
        <a:spcBef>
          <a:spcPts val="400"/>
        </a:spcBef>
        <a:buClr>
          <a:srgbClr val="4B4B4B"/>
        </a:buClr>
        <a:buFont typeface="Arial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1pPr>
      <a:lvl2pPr marL="576000" indent="-288000" algn="l" defTabSz="4572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2pPr>
      <a:lvl3pPr marL="864000" indent="-288000" algn="l" defTabSz="4572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3pPr>
      <a:lvl4pPr marL="1152000" indent="-288000" algn="l" defTabSz="4572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4pPr>
      <a:lvl5pPr marL="1440000" indent="-288000" algn="l" defTabSz="457200" rtl="0" eaLnBrk="1" latinLnBrk="0" hangingPunct="1">
        <a:lnSpc>
          <a:spcPct val="100000"/>
        </a:lnSpc>
        <a:spcBef>
          <a:spcPts val="400"/>
        </a:spcBef>
        <a:buFont typeface="Arial" pitchFamily="34" charset="0"/>
        <a:buChar char="•"/>
        <a:defRPr sz="1800" kern="1200">
          <a:solidFill>
            <a:srgbClr val="4B4B4B"/>
          </a:solidFill>
          <a:latin typeface="+mn-lt"/>
          <a:ea typeface="+mn-ea"/>
          <a:cs typeface="+mn-cs"/>
        </a:defRPr>
      </a:lvl5pPr>
      <a:lvl6pPr marL="2286000" indent="0" algn="l" defTabSz="457200" rtl="0" eaLnBrk="1" latinLnBrk="0" hangingPunct="1">
        <a:spcBef>
          <a:spcPct val="20000"/>
        </a:spcBef>
        <a:buFont typeface="Arial"/>
        <a:buNone/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99" y="1426720"/>
            <a:ext cx="7086285" cy="968675"/>
          </a:xfrm>
        </p:spPr>
        <p:txBody>
          <a:bodyPr/>
          <a:lstStyle/>
          <a:p>
            <a:r>
              <a:rPr lang="en-GB" dirty="0"/>
              <a:t>Project qualifications: How to complete the Production Log</a:t>
            </a:r>
          </a:p>
        </p:txBody>
      </p:sp>
    </p:spTree>
    <p:extLst>
      <p:ext uri="{BB962C8B-B14F-4D97-AF65-F5344CB8AC3E}">
        <p14:creationId xmlns:p14="http://schemas.microsoft.com/office/powerpoint/2010/main" val="3286289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 6: Proposal part 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Give as detailed a proposal as you can – </a:t>
            </a:r>
            <a:r>
              <a:rPr lang="en-GB" dirty="0" err="1"/>
              <a:t>eg</a:t>
            </a:r>
            <a:r>
              <a:rPr lang="en-GB" dirty="0"/>
              <a:t> do not say “I will use books and the internet” – give titles, authors, web addresses etc.</a:t>
            </a:r>
          </a:p>
          <a:p>
            <a:r>
              <a:rPr lang="en-GB" dirty="0"/>
              <a:t>Be aware that if your project is related to a course of study that you’ve already embarked on, the project  must </a:t>
            </a:r>
            <a:r>
              <a:rPr lang="en-GB" b="1" dirty="0"/>
              <a:t>extend</a:t>
            </a:r>
            <a:r>
              <a:rPr lang="en-GB" dirty="0"/>
              <a:t> your studies – it should not overlap with work that you are being taught (or will be taught) on your post-16 course.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907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Pages 7 and 8: Proposal parts B and C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pages are completed by your supervisor and centre coordinator respectively.</a:t>
            </a:r>
          </a:p>
          <a:p>
            <a:r>
              <a:rPr lang="en-GB" dirty="0"/>
              <a:t>Note that you should not commence any further research for your project until the centre coordinator has approved your proposal.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829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 9: Planning review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page begins the story of the </a:t>
            </a:r>
            <a:r>
              <a:rPr lang="en-GB" b="1" dirty="0"/>
              <a:t>research</a:t>
            </a:r>
            <a:r>
              <a:rPr lang="en-GB" dirty="0"/>
              <a:t> and </a:t>
            </a:r>
            <a:r>
              <a:rPr lang="en-GB" b="1" dirty="0"/>
              <a:t>realisation</a:t>
            </a:r>
            <a:r>
              <a:rPr lang="en-GB" dirty="0"/>
              <a:t> phase, as you commence research for your </a:t>
            </a:r>
            <a:r>
              <a:rPr lang="en-GB" b="1" dirty="0"/>
              <a:t>project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Your idea has been approved, this page details your plans, your planning meeting with your supervisor and what resulted from it.</a:t>
            </a:r>
          </a:p>
          <a:p>
            <a:r>
              <a:rPr lang="en-GB" dirty="0"/>
              <a:t>Use the skills of project management that you have learned to set yourself clear objectives.</a:t>
            </a:r>
          </a:p>
          <a:p>
            <a:r>
              <a:rPr lang="en-GB" dirty="0"/>
              <a:t>Be both </a:t>
            </a:r>
            <a:r>
              <a:rPr lang="en-GB" b="1" dirty="0"/>
              <a:t>detailed</a:t>
            </a:r>
            <a:r>
              <a:rPr lang="en-GB" dirty="0"/>
              <a:t> and </a:t>
            </a:r>
            <a:r>
              <a:rPr lang="en-GB" b="1" dirty="0"/>
              <a:t>reflective</a:t>
            </a:r>
            <a:r>
              <a:rPr lang="en-GB" dirty="0"/>
              <a:t> in your completion of this review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56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 10: Mid-project review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page continues the story of the </a:t>
            </a:r>
            <a:r>
              <a:rPr lang="en-GB" b="1" dirty="0"/>
              <a:t>research</a:t>
            </a:r>
            <a:r>
              <a:rPr lang="en-GB" dirty="0"/>
              <a:t> and </a:t>
            </a:r>
            <a:r>
              <a:rPr lang="en-GB" b="1" dirty="0"/>
              <a:t>realisation</a:t>
            </a:r>
            <a:r>
              <a:rPr lang="en-GB" dirty="0"/>
              <a:t> phase as you continue the research for your </a:t>
            </a:r>
            <a:r>
              <a:rPr lang="en-GB" b="1" dirty="0"/>
              <a:t>product</a:t>
            </a:r>
            <a:r>
              <a:rPr lang="en-GB" dirty="0"/>
              <a:t>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research phase is coming to an end and you are about to start work on your product – there should be </a:t>
            </a:r>
            <a:r>
              <a:rPr lang="en-GB" b="1" dirty="0"/>
              <a:t>no more </a:t>
            </a:r>
            <a:r>
              <a:rPr lang="en-GB" dirty="0"/>
              <a:t>major changes after this point.</a:t>
            </a:r>
          </a:p>
          <a:p>
            <a:r>
              <a:rPr lang="en-GB" dirty="0"/>
              <a:t>At mid-project review, you must state clearly your final title and aims.</a:t>
            </a:r>
          </a:p>
          <a:p>
            <a:r>
              <a:rPr lang="en-GB" dirty="0"/>
              <a:t>Be both </a:t>
            </a:r>
            <a:r>
              <a:rPr lang="en-GB" b="1" dirty="0"/>
              <a:t>detailed</a:t>
            </a:r>
            <a:r>
              <a:rPr lang="en-GB" dirty="0"/>
              <a:t> and </a:t>
            </a:r>
            <a:r>
              <a:rPr lang="en-GB" b="1" dirty="0"/>
              <a:t>reflective</a:t>
            </a:r>
            <a:r>
              <a:rPr lang="en-GB" dirty="0"/>
              <a:t> in your completion of this review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94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 11: Project product review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project product review takes place </a:t>
            </a:r>
            <a:r>
              <a:rPr lang="en-GB" b="1" dirty="0"/>
              <a:t>before</a:t>
            </a:r>
            <a:r>
              <a:rPr lang="en-GB" dirty="0"/>
              <a:t> you have finally completed your product – listen carefully to advice, record both the advice and the minor changes, clarifications or additions that you will be making as a result of this advice.</a:t>
            </a:r>
          </a:p>
          <a:p>
            <a:r>
              <a:rPr lang="en-GB" dirty="0"/>
              <a:t>Be both </a:t>
            </a:r>
            <a:r>
              <a:rPr lang="en-GB" b="1" dirty="0"/>
              <a:t>detailed</a:t>
            </a:r>
            <a:r>
              <a:rPr lang="en-GB" dirty="0"/>
              <a:t> and </a:t>
            </a:r>
            <a:r>
              <a:rPr lang="en-GB" b="1" dirty="0"/>
              <a:t>reflective</a:t>
            </a:r>
            <a:r>
              <a:rPr lang="en-GB" dirty="0"/>
              <a:t> in your completion of this review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29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requirements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Projects that consist solely of a written report should be approximately 1000 words for FPQ, 2000 words for HPQ and 5,000 words for EPQ.</a:t>
            </a:r>
          </a:p>
          <a:p>
            <a:endParaRPr lang="en-GB" dirty="0"/>
          </a:p>
          <a:p>
            <a:r>
              <a:rPr lang="en-GB" dirty="0"/>
              <a:t>For artefact projects, the accompanying written report must be a minimum of 250 words for FPQ, 500 words for HPQ and 1000 words for EPQ.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32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Presentation requirements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written record of the presentation with the supervisor and confirmation of relevant questioning.</a:t>
            </a:r>
          </a:p>
          <a:p>
            <a:r>
              <a:rPr lang="en-GB" dirty="0"/>
              <a:t>The presentation must be:</a:t>
            </a:r>
          </a:p>
          <a:p>
            <a:pPr lvl="1"/>
            <a:r>
              <a:rPr lang="en-GB" dirty="0"/>
              <a:t>live</a:t>
            </a:r>
          </a:p>
          <a:p>
            <a:pPr lvl="1"/>
            <a:r>
              <a:rPr lang="en-GB" dirty="0"/>
              <a:t>for a non-specialist audience</a:t>
            </a:r>
          </a:p>
          <a:p>
            <a:pPr lvl="1"/>
            <a:r>
              <a:rPr lang="en-GB" dirty="0"/>
              <a:t>of an appropriate form</a:t>
            </a:r>
          </a:p>
          <a:p>
            <a:pPr lvl="1"/>
            <a:r>
              <a:rPr lang="en-GB" dirty="0"/>
              <a:t>supported by answers to questions from the supervisor.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54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 12: Presentation record part 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Think carefully about your presentation and give as much detail here as you can about what you propose to do.</a:t>
            </a:r>
          </a:p>
          <a:p>
            <a:r>
              <a:rPr lang="en-GB" dirty="0"/>
              <a:t>Listen to your supervisor and make changes, clarifications or additions as you deem appropriate following a rehearsal or discussion.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63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 13: Presentation record part B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page is completed wholly by your supervisor.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85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 15: Summary and reflection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Think carefully about what you have learned whilst undertaking the project:</a:t>
            </a:r>
          </a:p>
          <a:p>
            <a:r>
              <a:rPr lang="en-GB" dirty="0"/>
              <a:t>What did you </a:t>
            </a:r>
            <a:r>
              <a:rPr lang="en-GB" b="1" dirty="0"/>
              <a:t>enjoy</a:t>
            </a:r>
            <a:r>
              <a:rPr lang="en-GB" dirty="0"/>
              <a:t>? What did you </a:t>
            </a:r>
            <a:r>
              <a:rPr lang="en-GB" b="1" dirty="0"/>
              <a:t>dislike</a:t>
            </a:r>
            <a:r>
              <a:rPr lang="en-GB" dirty="0"/>
              <a:t>?</a:t>
            </a:r>
          </a:p>
          <a:p>
            <a:r>
              <a:rPr lang="en-GB" dirty="0"/>
              <a:t>What new </a:t>
            </a:r>
            <a:r>
              <a:rPr lang="en-GB" b="1" dirty="0"/>
              <a:t>skills</a:t>
            </a:r>
            <a:r>
              <a:rPr lang="en-GB" dirty="0"/>
              <a:t> have you learned?</a:t>
            </a:r>
          </a:p>
          <a:p>
            <a:r>
              <a:rPr lang="en-GB" dirty="0"/>
              <a:t>What was </a:t>
            </a:r>
            <a:r>
              <a:rPr lang="en-GB" b="1" dirty="0"/>
              <a:t>successful</a:t>
            </a:r>
            <a:r>
              <a:rPr lang="en-GB" dirty="0"/>
              <a:t>? How have you judged </a:t>
            </a:r>
            <a:r>
              <a:rPr lang="en-GB" b="1" dirty="0"/>
              <a:t>success</a:t>
            </a:r>
            <a:r>
              <a:rPr lang="en-GB" dirty="0"/>
              <a:t>?</a:t>
            </a:r>
          </a:p>
          <a:p>
            <a:r>
              <a:rPr lang="en-GB" dirty="0"/>
              <a:t>Have you fulfilled your original </a:t>
            </a:r>
            <a:r>
              <a:rPr lang="en-GB" b="1" dirty="0"/>
              <a:t>aims</a:t>
            </a:r>
            <a:r>
              <a:rPr lang="en-GB" dirty="0"/>
              <a:t> and </a:t>
            </a:r>
            <a:r>
              <a:rPr lang="en-GB" b="1" dirty="0"/>
              <a:t>objectives</a:t>
            </a:r>
            <a:r>
              <a:rPr lang="en-GB" dirty="0"/>
              <a:t>?</a:t>
            </a:r>
          </a:p>
          <a:p>
            <a:r>
              <a:rPr lang="en-GB" dirty="0"/>
              <a:t>Would you do anything </a:t>
            </a:r>
            <a:r>
              <a:rPr lang="en-GB" b="1" dirty="0"/>
              <a:t>differently</a:t>
            </a:r>
            <a:r>
              <a:rPr lang="en-GB" dirty="0"/>
              <a:t> if you were to start again?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the Production Log?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 Production Log is a </a:t>
            </a:r>
            <a:r>
              <a:rPr lang="en-GB" b="1" dirty="0"/>
              <a:t>working document</a:t>
            </a:r>
            <a:r>
              <a:rPr lang="en-GB" dirty="0"/>
              <a:t> that tells the </a:t>
            </a:r>
            <a:r>
              <a:rPr lang="en-GB" b="1" dirty="0"/>
              <a:t>whole story </a:t>
            </a:r>
            <a:r>
              <a:rPr lang="en-GB" dirty="0"/>
              <a:t>of your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74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Students are required, with appropriate supervision, to:</a:t>
            </a:r>
          </a:p>
          <a:p>
            <a:r>
              <a:rPr lang="en-GB" dirty="0"/>
              <a:t>choose an area of interest</a:t>
            </a:r>
          </a:p>
          <a:p>
            <a:r>
              <a:rPr lang="en-GB" dirty="0"/>
              <a:t>draft a title and aims of the project for formal approval by the centre</a:t>
            </a:r>
          </a:p>
          <a:p>
            <a:r>
              <a:rPr lang="en-GB" dirty="0"/>
              <a:t>plan, research and carry out the project</a:t>
            </a:r>
          </a:p>
          <a:p>
            <a:r>
              <a:rPr lang="en-GB" dirty="0"/>
              <a:t>deliver a presentation to a non-specialist audience</a:t>
            </a:r>
          </a:p>
          <a:p>
            <a:r>
              <a:rPr lang="en-GB" dirty="0"/>
              <a:t>provide evidence of all stages of project development and production for assessment.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0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project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330AE7-F0B5-4FF6-B4AD-892D6131FE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826" t="28953" r="24771" b="7232"/>
          <a:stretch/>
        </p:blipFill>
        <p:spPr bwMode="auto">
          <a:xfrm>
            <a:off x="2116510" y="1169379"/>
            <a:ext cx="4892179" cy="50099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15196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 1: Declaration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will be the </a:t>
            </a:r>
            <a:r>
              <a:rPr lang="en-GB" b="1" dirty="0"/>
              <a:t>last</a:t>
            </a:r>
            <a:r>
              <a:rPr lang="en-GB" dirty="0"/>
              <a:t> page that </a:t>
            </a:r>
            <a:r>
              <a:rPr lang="en-GB" b="1" dirty="0"/>
              <a:t>you</a:t>
            </a:r>
            <a:r>
              <a:rPr lang="en-GB" dirty="0"/>
              <a:t> complete and sign to confirm that the work is all yours.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22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 2: Checklist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will be wholly completed by your supervisor.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6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 3: Taught skills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will be wholly completed by your supervisor.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49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 4: Record of marks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This will be wholly completed by your supervisor.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94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Page 5: Record of initial ideas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a notepad or recording device to your meetings with your supervisor.</a:t>
            </a:r>
          </a:p>
          <a:p>
            <a:r>
              <a:rPr lang="en-GB" dirty="0"/>
              <a:t>Be sure to record comments and advice that come from your supervisor – you don’t have to follow advice given to you, but you should record it.</a:t>
            </a:r>
          </a:p>
          <a:p>
            <a:r>
              <a:rPr lang="en-GB" dirty="0"/>
              <a:t>Record </a:t>
            </a:r>
            <a:r>
              <a:rPr lang="en-GB" b="1" dirty="0"/>
              <a:t>all</a:t>
            </a:r>
            <a:r>
              <a:rPr lang="en-GB" dirty="0"/>
              <a:t> alterations made to your plan, with the reasons for them – if there are no changes to your plan then explain why you feel that none are required.</a:t>
            </a:r>
          </a:p>
          <a:p>
            <a:r>
              <a:rPr lang="en-GB" dirty="0"/>
              <a:t>Try to be both </a:t>
            </a:r>
            <a:r>
              <a:rPr lang="en-GB" b="1" dirty="0"/>
              <a:t>detailed</a:t>
            </a:r>
            <a:r>
              <a:rPr lang="en-GB" dirty="0"/>
              <a:t> and </a:t>
            </a:r>
            <a:r>
              <a:rPr lang="en-GB" b="1" dirty="0"/>
              <a:t>reflective</a:t>
            </a:r>
            <a:r>
              <a:rPr lang="en-GB" dirty="0"/>
              <a:t> as you write.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4704D4-DAEA-4D4A-A9DC-4373E3AC7101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Copyright © 2020 AQA and its licensors.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25103"/>
      </p:ext>
    </p:extLst>
  </p:cSld>
  <p:clrMapOvr>
    <a:masterClrMapping/>
  </p:clrMapOvr>
</p:sld>
</file>

<file path=ppt/theme/theme1.xml><?xml version="1.0" encoding="utf-8"?>
<a:theme xmlns:a="http://schemas.openxmlformats.org/drawingml/2006/main" name="2. Presentation template v5.2">
  <a:themeElements>
    <a:clrScheme name="AQA PowerPoint1">
      <a:dk1>
        <a:srgbClr val="4B4B4B"/>
      </a:dk1>
      <a:lt1>
        <a:srgbClr val="FFFFFF"/>
      </a:lt1>
      <a:dk2>
        <a:srgbClr val="412878"/>
      </a:dk2>
      <a:lt2>
        <a:srgbClr val="FFFFFE"/>
      </a:lt2>
      <a:accent1>
        <a:srgbClr val="C8194B"/>
      </a:accent1>
      <a:accent2>
        <a:srgbClr val="3273AF"/>
      </a:accent2>
      <a:accent3>
        <a:srgbClr val="C84B32"/>
      </a:accent3>
      <a:accent4>
        <a:srgbClr val="418C87"/>
      </a:accent4>
      <a:accent5>
        <a:srgbClr val="AF64A0"/>
      </a:accent5>
      <a:accent6>
        <a:srgbClr val="4B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80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2. Presentation template v5.2</Template>
  <TotalTime>0</TotalTime>
  <Words>1062</Words>
  <PresentationFormat>On-screen Show (4:3)</PresentationFormat>
  <Paragraphs>104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2. Presentation template v5.2</vt:lpstr>
      <vt:lpstr>Project qualifications: How to complete the Production Log</vt:lpstr>
      <vt:lpstr>What is the Production Log?</vt:lpstr>
      <vt:lpstr>Requirements</vt:lpstr>
      <vt:lpstr>The project process</vt:lpstr>
      <vt:lpstr>Page 1: Declaration</vt:lpstr>
      <vt:lpstr>Page 2: Checklist</vt:lpstr>
      <vt:lpstr>Page 3: Taught skills</vt:lpstr>
      <vt:lpstr>Page 4: Record of marks</vt:lpstr>
      <vt:lpstr>Page 5: Record of initial ideas</vt:lpstr>
      <vt:lpstr>Page 6: Proposal part A</vt:lpstr>
      <vt:lpstr>Pages 7 and 8: Proposal parts B and C</vt:lpstr>
      <vt:lpstr>Page 9: Planning review</vt:lpstr>
      <vt:lpstr>Page 10: Mid-project review</vt:lpstr>
      <vt:lpstr>Page 11: Project product review</vt:lpstr>
      <vt:lpstr>Project requirements</vt:lpstr>
      <vt:lpstr>Presentation requirements</vt:lpstr>
      <vt:lpstr>Page 12: Presentation record part A</vt:lpstr>
      <vt:lpstr>Page 13: Presentation record part B</vt:lpstr>
      <vt:lpstr>Page 15: Summary and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slides: how to complete the production log</dc:title>
  <dc:creator>AQA</dc:creator>
  <cp:lastPrinted>2017-02-06T11:47:27Z</cp:lastPrinted>
  <dcterms:created xsi:type="dcterms:W3CDTF">2020-05-15T08:56:35Z</dcterms:created>
  <dcterms:modified xsi:type="dcterms:W3CDTF">2021-08-18T12:27:57Z</dcterms:modified>
</cp:coreProperties>
</file>